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312" r:id="rId3"/>
    <p:sldId id="313" r:id="rId4"/>
    <p:sldId id="290" r:id="rId5"/>
    <p:sldId id="314" r:id="rId6"/>
    <p:sldId id="315" r:id="rId7"/>
    <p:sldId id="316" r:id="rId8"/>
    <p:sldId id="317" r:id="rId9"/>
    <p:sldId id="318" r:id="rId10"/>
    <p:sldId id="319" r:id="rId11"/>
    <p:sldId id="320" r:id="rId12"/>
    <p:sldId id="298" r:id="rId13"/>
    <p:sldId id="299" r:id="rId14"/>
    <p:sldId id="321" r:id="rId15"/>
    <p:sldId id="322" r:id="rId16"/>
    <p:sldId id="323" r:id="rId17"/>
    <p:sldId id="304" r:id="rId18"/>
    <p:sldId id="261" r:id="rId19"/>
    <p:sldId id="258" r:id="rId20"/>
    <p:sldId id="292" r:id="rId21"/>
    <p:sldId id="293" r:id="rId22"/>
    <p:sldId id="294" r:id="rId23"/>
    <p:sldId id="295" r:id="rId24"/>
    <p:sldId id="296" r:id="rId25"/>
    <p:sldId id="297" r:id="rId26"/>
    <p:sldId id="300" r:id="rId27"/>
    <p:sldId id="302" r:id="rId28"/>
    <p:sldId id="301" r:id="rId29"/>
    <p:sldId id="309" r:id="rId30"/>
    <p:sldId id="310" r:id="rId31"/>
    <p:sldId id="303" r:id="rId32"/>
    <p:sldId id="289" r:id="rId33"/>
    <p:sldId id="291" r:id="rId34"/>
    <p:sldId id="311" r:id="rId35"/>
    <p:sldId id="306" r:id="rId36"/>
    <p:sldId id="305" r:id="rId37"/>
    <p:sldId id="307" r:id="rId38"/>
    <p:sldId id="308" r:id="rId39"/>
    <p:sldId id="324" r:id="rId40"/>
    <p:sldId id="366" r:id="rId41"/>
    <p:sldId id="367" r:id="rId42"/>
    <p:sldId id="373" r:id="rId43"/>
    <p:sldId id="374" r:id="rId44"/>
    <p:sldId id="375" r:id="rId45"/>
    <p:sldId id="376" r:id="rId46"/>
    <p:sldId id="377" r:id="rId47"/>
    <p:sldId id="378" r:id="rId48"/>
    <p:sldId id="379" r:id="rId49"/>
    <p:sldId id="380" r:id="rId50"/>
    <p:sldId id="381" r:id="rId51"/>
    <p:sldId id="382" r:id="rId52"/>
    <p:sldId id="383" r:id="rId53"/>
    <p:sldId id="385" r:id="rId54"/>
    <p:sldId id="384" r:id="rId55"/>
    <p:sldId id="386" r:id="rId56"/>
    <p:sldId id="387" r:id="rId57"/>
    <p:sldId id="388" r:id="rId58"/>
    <p:sldId id="389" r:id="rId59"/>
    <p:sldId id="390" r:id="rId60"/>
    <p:sldId id="391" r:id="rId61"/>
    <p:sldId id="392" r:id="rId62"/>
    <p:sldId id="393" r:id="rId63"/>
    <p:sldId id="394" r:id="rId64"/>
    <p:sldId id="395" r:id="rId65"/>
    <p:sldId id="331" r:id="rId66"/>
    <p:sldId id="396" r:id="rId67"/>
    <p:sldId id="329" r:id="rId68"/>
    <p:sldId id="397" r:id="rId69"/>
    <p:sldId id="398" r:id="rId70"/>
    <p:sldId id="330" r:id="rId71"/>
    <p:sldId id="399" r:id="rId72"/>
    <p:sldId id="400" r:id="rId73"/>
    <p:sldId id="401" r:id="rId74"/>
    <p:sldId id="402" r:id="rId75"/>
    <p:sldId id="403" r:id="rId76"/>
    <p:sldId id="404" r:id="rId77"/>
    <p:sldId id="325" r:id="rId78"/>
    <p:sldId id="326" r:id="rId79"/>
    <p:sldId id="327" r:id="rId80"/>
    <p:sldId id="405" r:id="rId81"/>
    <p:sldId id="406" r:id="rId82"/>
    <p:sldId id="407" r:id="rId83"/>
    <p:sldId id="266" r:id="rId84"/>
    <p:sldId id="408" r:id="rId85"/>
    <p:sldId id="409" r:id="rId86"/>
    <p:sldId id="410" r:id="rId87"/>
    <p:sldId id="411" r:id="rId88"/>
    <p:sldId id="412" r:id="rId89"/>
    <p:sldId id="413" r:id="rId90"/>
    <p:sldId id="414" r:id="rId91"/>
    <p:sldId id="415" r:id="rId92"/>
    <p:sldId id="416" r:id="rId93"/>
    <p:sldId id="417" r:id="rId94"/>
    <p:sldId id="418" r:id="rId95"/>
    <p:sldId id="419" r:id="rId96"/>
    <p:sldId id="420" r:id="rId97"/>
    <p:sldId id="421" r:id="rId98"/>
    <p:sldId id="422" r:id="rId99"/>
    <p:sldId id="423" r:id="rId100"/>
    <p:sldId id="424" r:id="rId101"/>
    <p:sldId id="425" r:id="rId102"/>
    <p:sldId id="426" r:id="rId103"/>
    <p:sldId id="427" r:id="rId104"/>
    <p:sldId id="428" r:id="rId105"/>
    <p:sldId id="429" r:id="rId106"/>
    <p:sldId id="430" r:id="rId107"/>
    <p:sldId id="431" r:id="rId108"/>
    <p:sldId id="262" r:id="rId109"/>
    <p:sldId id="432" r:id="rId110"/>
    <p:sldId id="433" r:id="rId111"/>
    <p:sldId id="434" r:id="rId112"/>
    <p:sldId id="435" r:id="rId113"/>
    <p:sldId id="436" r:id="rId114"/>
    <p:sldId id="437" r:id="rId115"/>
    <p:sldId id="438" r:id="rId116"/>
    <p:sldId id="439" r:id="rId117"/>
    <p:sldId id="440" r:id="rId118"/>
    <p:sldId id="279" r:id="rId11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289"/>
    <a:srgbClr val="3B65A5"/>
    <a:srgbClr val="BCDEE3"/>
    <a:srgbClr val="393939"/>
    <a:srgbClr val="04396C"/>
    <a:srgbClr val="1E3252"/>
    <a:srgbClr val="6497B1"/>
    <a:srgbClr val="AEAFA9"/>
    <a:srgbClr val="418A9D"/>
    <a:srgbClr val="007095"/>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showGuides="1">
      <p:cViewPr varScale="1">
        <p:scale>
          <a:sx n="85" d="100"/>
          <a:sy n="85" d="100"/>
        </p:scale>
        <p:origin x="590"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7F6387-3403-4348-8A94-7ADE7975A487}"/>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4A852A9D-DEAB-4D3B-BE4C-4D5506949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68DBC8D7-B31E-450F-BC14-69F5BA00A0CA}"/>
              </a:ext>
            </a:extLst>
          </p:cNvPr>
          <p:cNvSpPr>
            <a:spLocks noGrp="1"/>
          </p:cNvSpPr>
          <p:nvPr>
            <p:ph type="dt" sz="half" idx="10"/>
          </p:nvPr>
        </p:nvSpPr>
        <p:spPr/>
        <p:txBody>
          <a:bodyPr/>
          <a:lstStyle/>
          <a:p>
            <a:fld id="{5C85567D-AB5D-4AC7-81EF-B47DBFAE57A2}" type="datetimeFigureOut">
              <a:rPr lang="ko-KR" altLang="en-US" smtClean="0"/>
              <a:t>2022-01-20</a:t>
            </a:fld>
            <a:endParaRPr lang="ko-KR" altLang="en-US"/>
          </a:p>
        </p:txBody>
      </p:sp>
      <p:sp>
        <p:nvSpPr>
          <p:cNvPr id="5" name="바닥글 개체 틀 4">
            <a:extLst>
              <a:ext uri="{FF2B5EF4-FFF2-40B4-BE49-F238E27FC236}">
                <a16:creationId xmlns:a16="http://schemas.microsoft.com/office/drawing/2014/main" id="{C3A2F3B2-7919-4755-A2BA-E60311F1ABF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7BE1C44-6ED9-45C3-85CE-F181F644DC1A}"/>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1634409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47AC93-7A39-431A-9FB1-1E98C130DE9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9D84B2D7-51AE-4A98-A99F-A3EB7D93C0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E5744A8-FE11-4335-B99E-0C70933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F3DD8B86-F04B-471A-B701-77C39BC72A64}"/>
              </a:ext>
            </a:extLst>
          </p:cNvPr>
          <p:cNvSpPr>
            <a:spLocks noGrp="1"/>
          </p:cNvSpPr>
          <p:nvPr>
            <p:ph type="dt" sz="half" idx="10"/>
          </p:nvPr>
        </p:nvSpPr>
        <p:spPr/>
        <p:txBody>
          <a:bodyPr/>
          <a:lstStyle/>
          <a:p>
            <a:fld id="{5C85567D-AB5D-4AC7-81EF-B47DBFAE57A2}" type="datetimeFigureOut">
              <a:rPr lang="ko-KR" altLang="en-US" smtClean="0"/>
              <a:t>2022-01-20</a:t>
            </a:fld>
            <a:endParaRPr lang="ko-KR" altLang="en-US"/>
          </a:p>
        </p:txBody>
      </p:sp>
      <p:sp>
        <p:nvSpPr>
          <p:cNvPr id="6" name="바닥글 개체 틀 5">
            <a:extLst>
              <a:ext uri="{FF2B5EF4-FFF2-40B4-BE49-F238E27FC236}">
                <a16:creationId xmlns:a16="http://schemas.microsoft.com/office/drawing/2014/main" id="{F8FDA001-D3E8-406C-85C1-C16B2895441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1AB922F-8FE5-4AD9-B4B7-0C32F5C0FB73}"/>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845050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51F6FB-27DF-4EF8-9C39-2843CFAC3028}"/>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FDDFF65-E6AC-4DE9-BC59-8D94C9C73469}"/>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9713491-F16F-4D87-A871-72DDAB23D6B6}"/>
              </a:ext>
            </a:extLst>
          </p:cNvPr>
          <p:cNvSpPr>
            <a:spLocks noGrp="1"/>
          </p:cNvSpPr>
          <p:nvPr>
            <p:ph type="dt" sz="half" idx="10"/>
          </p:nvPr>
        </p:nvSpPr>
        <p:spPr/>
        <p:txBody>
          <a:bodyPr/>
          <a:lstStyle/>
          <a:p>
            <a:fld id="{5C85567D-AB5D-4AC7-81EF-B47DBFAE57A2}" type="datetimeFigureOut">
              <a:rPr lang="ko-KR" altLang="en-US" smtClean="0"/>
              <a:t>2022-01-20</a:t>
            </a:fld>
            <a:endParaRPr lang="ko-KR" altLang="en-US"/>
          </a:p>
        </p:txBody>
      </p:sp>
      <p:sp>
        <p:nvSpPr>
          <p:cNvPr id="5" name="바닥글 개체 틀 4">
            <a:extLst>
              <a:ext uri="{FF2B5EF4-FFF2-40B4-BE49-F238E27FC236}">
                <a16:creationId xmlns:a16="http://schemas.microsoft.com/office/drawing/2014/main" id="{CABB5D74-5FA0-4FE3-8C76-C5846785F41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5277ED0-AEC3-4AF7-92C1-9B942CF7B0D9}"/>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1203932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326BB87-EA73-4676-B5EE-CF484C7F3D0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96EB9E6B-3317-49B6-BD7E-5D8A6D1289F8}"/>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A2096CD-9EE4-4657-B340-5D82EA015811}"/>
              </a:ext>
            </a:extLst>
          </p:cNvPr>
          <p:cNvSpPr>
            <a:spLocks noGrp="1"/>
          </p:cNvSpPr>
          <p:nvPr>
            <p:ph type="dt" sz="half" idx="10"/>
          </p:nvPr>
        </p:nvSpPr>
        <p:spPr/>
        <p:txBody>
          <a:bodyPr/>
          <a:lstStyle/>
          <a:p>
            <a:fld id="{5C85567D-AB5D-4AC7-81EF-B47DBFAE57A2}" type="datetimeFigureOut">
              <a:rPr lang="ko-KR" altLang="en-US" smtClean="0"/>
              <a:t>2022-01-20</a:t>
            </a:fld>
            <a:endParaRPr lang="ko-KR" altLang="en-US"/>
          </a:p>
        </p:txBody>
      </p:sp>
      <p:sp>
        <p:nvSpPr>
          <p:cNvPr id="5" name="바닥글 개체 틀 4">
            <a:extLst>
              <a:ext uri="{FF2B5EF4-FFF2-40B4-BE49-F238E27FC236}">
                <a16:creationId xmlns:a16="http://schemas.microsoft.com/office/drawing/2014/main" id="{41A142E6-326E-4C16-9093-56979C03527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7D65AFA-C355-40C1-80F6-8264E94A2B84}"/>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3400908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09836B-546E-427C-901C-507669B2E14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222D5C6-D2D2-4C8F-ADE8-FA9D32A89CB3}"/>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E0A3C13-BB40-4BA2-97FB-232FA10CF28F}"/>
              </a:ext>
            </a:extLst>
          </p:cNvPr>
          <p:cNvSpPr>
            <a:spLocks noGrp="1"/>
          </p:cNvSpPr>
          <p:nvPr>
            <p:ph type="dt" sz="half" idx="10"/>
          </p:nvPr>
        </p:nvSpPr>
        <p:spPr/>
        <p:txBody>
          <a:bodyPr/>
          <a:lstStyle/>
          <a:p>
            <a:fld id="{5C85567D-AB5D-4AC7-81EF-B47DBFAE57A2}" type="datetimeFigureOut">
              <a:rPr lang="ko-KR" altLang="en-US" smtClean="0"/>
              <a:t>2022-01-20</a:t>
            </a:fld>
            <a:endParaRPr lang="ko-KR" altLang="en-US"/>
          </a:p>
        </p:txBody>
      </p:sp>
      <p:sp>
        <p:nvSpPr>
          <p:cNvPr id="5" name="바닥글 개체 틀 4">
            <a:extLst>
              <a:ext uri="{FF2B5EF4-FFF2-40B4-BE49-F238E27FC236}">
                <a16:creationId xmlns:a16="http://schemas.microsoft.com/office/drawing/2014/main" id="{8846734E-5F3B-46DF-83F4-5253AC7D108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C863EFD-2ECD-484B-8FE3-BD46DBAB333C}"/>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684135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C50236-D72C-46A8-8E43-F403AB51BFFF}"/>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49E0306-8C68-4BA2-8E35-84C5A601A3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7D55EBBB-3A9E-4875-91BC-BA0F98B72A7A}"/>
              </a:ext>
            </a:extLst>
          </p:cNvPr>
          <p:cNvSpPr>
            <a:spLocks noGrp="1"/>
          </p:cNvSpPr>
          <p:nvPr>
            <p:ph type="dt" sz="half" idx="10"/>
          </p:nvPr>
        </p:nvSpPr>
        <p:spPr/>
        <p:txBody>
          <a:bodyPr/>
          <a:lstStyle/>
          <a:p>
            <a:fld id="{5C85567D-AB5D-4AC7-81EF-B47DBFAE57A2}" type="datetimeFigureOut">
              <a:rPr lang="ko-KR" altLang="en-US" smtClean="0"/>
              <a:t>2022-01-20</a:t>
            </a:fld>
            <a:endParaRPr lang="ko-KR" altLang="en-US"/>
          </a:p>
        </p:txBody>
      </p:sp>
      <p:sp>
        <p:nvSpPr>
          <p:cNvPr id="5" name="바닥글 개체 틀 4">
            <a:extLst>
              <a:ext uri="{FF2B5EF4-FFF2-40B4-BE49-F238E27FC236}">
                <a16:creationId xmlns:a16="http://schemas.microsoft.com/office/drawing/2014/main" id="{45214B26-FD9B-4500-9159-1814890F517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33211AD-49EC-4C32-ACD3-8CF24D25525B}"/>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2837600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D35847-E819-401C-8088-DE14C838BD6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4ECE0E58-A374-46C3-99E5-8CB532762005}"/>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63D73669-31FC-4A43-BE3F-20FBB49891B4}"/>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6B487473-0381-424C-935F-E8DD5300BEAE}"/>
              </a:ext>
            </a:extLst>
          </p:cNvPr>
          <p:cNvSpPr>
            <a:spLocks noGrp="1"/>
          </p:cNvSpPr>
          <p:nvPr>
            <p:ph type="dt" sz="half" idx="10"/>
          </p:nvPr>
        </p:nvSpPr>
        <p:spPr/>
        <p:txBody>
          <a:bodyPr/>
          <a:lstStyle/>
          <a:p>
            <a:fld id="{5C85567D-AB5D-4AC7-81EF-B47DBFAE57A2}" type="datetimeFigureOut">
              <a:rPr lang="ko-KR" altLang="en-US" smtClean="0"/>
              <a:t>2022-01-20</a:t>
            </a:fld>
            <a:endParaRPr lang="ko-KR" altLang="en-US"/>
          </a:p>
        </p:txBody>
      </p:sp>
      <p:sp>
        <p:nvSpPr>
          <p:cNvPr id="6" name="바닥글 개체 틀 5">
            <a:extLst>
              <a:ext uri="{FF2B5EF4-FFF2-40B4-BE49-F238E27FC236}">
                <a16:creationId xmlns:a16="http://schemas.microsoft.com/office/drawing/2014/main" id="{7479DC7E-293A-4118-BB25-14F86368D88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8BF8C06-A6F4-4D56-9961-2A48D376B05E}"/>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258938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F92F4D-6C94-4897-AF69-B2184F15173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5D88BF44-B930-48BD-847E-4378CC0074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68F7027-CD07-42A0-AF50-45BC8A27DFB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9038A2D0-3A12-4C29-9758-C0FA78627B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FEA347A6-004A-4A7B-931A-4A1D4E96283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1A1E329-33C9-4A40-B00F-E72E7768B545}"/>
              </a:ext>
            </a:extLst>
          </p:cNvPr>
          <p:cNvSpPr>
            <a:spLocks noGrp="1"/>
          </p:cNvSpPr>
          <p:nvPr>
            <p:ph type="dt" sz="half" idx="10"/>
          </p:nvPr>
        </p:nvSpPr>
        <p:spPr/>
        <p:txBody>
          <a:bodyPr/>
          <a:lstStyle/>
          <a:p>
            <a:fld id="{5C85567D-AB5D-4AC7-81EF-B47DBFAE57A2}" type="datetimeFigureOut">
              <a:rPr lang="ko-KR" altLang="en-US" smtClean="0"/>
              <a:t>2022-01-20</a:t>
            </a:fld>
            <a:endParaRPr lang="ko-KR" altLang="en-US"/>
          </a:p>
        </p:txBody>
      </p:sp>
      <p:sp>
        <p:nvSpPr>
          <p:cNvPr id="8" name="바닥글 개체 틀 7">
            <a:extLst>
              <a:ext uri="{FF2B5EF4-FFF2-40B4-BE49-F238E27FC236}">
                <a16:creationId xmlns:a16="http://schemas.microsoft.com/office/drawing/2014/main" id="{B58414FA-5EF1-4D32-A0B3-F5970B610B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535AB276-1D41-4C3A-B4C6-AE34D86B4197}"/>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35588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16D34C-E153-4E55-8BE2-053CB23AE64A}"/>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72C41366-6F59-49C8-B46F-241BACE3C425}"/>
              </a:ext>
            </a:extLst>
          </p:cNvPr>
          <p:cNvSpPr>
            <a:spLocks noGrp="1"/>
          </p:cNvSpPr>
          <p:nvPr>
            <p:ph type="dt" sz="half" idx="10"/>
          </p:nvPr>
        </p:nvSpPr>
        <p:spPr/>
        <p:txBody>
          <a:bodyPr/>
          <a:lstStyle/>
          <a:p>
            <a:fld id="{5C85567D-AB5D-4AC7-81EF-B47DBFAE57A2}" type="datetimeFigureOut">
              <a:rPr lang="ko-KR" altLang="en-US" smtClean="0"/>
              <a:t>2022-01-20</a:t>
            </a:fld>
            <a:endParaRPr lang="ko-KR" altLang="en-US"/>
          </a:p>
        </p:txBody>
      </p:sp>
      <p:sp>
        <p:nvSpPr>
          <p:cNvPr id="4" name="바닥글 개체 틀 3">
            <a:extLst>
              <a:ext uri="{FF2B5EF4-FFF2-40B4-BE49-F238E27FC236}">
                <a16:creationId xmlns:a16="http://schemas.microsoft.com/office/drawing/2014/main" id="{DF1036E6-7409-4CCD-A33A-E8923C9C46D6}"/>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F4FED2EA-EEA3-4D31-83CA-82087B8CDFDB}"/>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4009154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E6C1AD2-5128-41ED-895C-723FBDAB28FF}"/>
              </a:ext>
            </a:extLst>
          </p:cNvPr>
          <p:cNvSpPr txBox="1"/>
          <p:nvPr userDrawn="1"/>
        </p:nvSpPr>
        <p:spPr>
          <a:xfrm>
            <a:off x="10200752" y="6614007"/>
            <a:ext cx="1988045" cy="215444"/>
          </a:xfrm>
          <a:prstGeom prst="rect">
            <a:avLst/>
          </a:prstGeom>
          <a:noFill/>
        </p:spPr>
        <p:txBody>
          <a:bodyPr wrap="none" rtlCol="0">
            <a:spAutoFit/>
          </a:bodyPr>
          <a:lstStyle/>
          <a:p>
            <a:pPr algn="r"/>
            <a:r>
              <a:rPr lang="en-US" altLang="ko-KR" sz="800" dirty="0">
                <a:solidFill>
                  <a:srgbClr val="474652"/>
                </a:solidFill>
                <a:latin typeface="Arial" panose="020B0604020202020204" pitchFamily="34" charset="0"/>
                <a:cs typeface="Arial" panose="020B0604020202020204" pitchFamily="34" charset="0"/>
              </a:rPr>
              <a:t>ⓒSaebyeol Yu.</a:t>
            </a:r>
            <a:r>
              <a:rPr lang="ko-KR" altLang="en-US" sz="800" dirty="0">
                <a:solidFill>
                  <a:srgbClr val="474652"/>
                </a:solidFill>
                <a:latin typeface="Arial" panose="020B0604020202020204" pitchFamily="34" charset="0"/>
                <a:cs typeface="Arial" panose="020B0604020202020204" pitchFamily="34" charset="0"/>
              </a:rPr>
              <a:t> </a:t>
            </a:r>
            <a:r>
              <a:rPr lang="en-US" altLang="ko-KR" sz="800" dirty="0" err="1">
                <a:solidFill>
                  <a:srgbClr val="474652"/>
                </a:solidFill>
                <a:latin typeface="Arial" panose="020B0604020202020204" pitchFamily="34" charset="0"/>
                <a:cs typeface="Arial" panose="020B0604020202020204" pitchFamily="34" charset="0"/>
              </a:rPr>
              <a:t>Saebyeol’s</a:t>
            </a:r>
            <a:r>
              <a:rPr lang="ko-KR" altLang="en-US" sz="800" dirty="0">
                <a:solidFill>
                  <a:srgbClr val="474652"/>
                </a:solidFill>
                <a:latin typeface="Arial" panose="020B0604020202020204" pitchFamily="34" charset="0"/>
                <a:cs typeface="Arial" panose="020B0604020202020204" pitchFamily="34" charset="0"/>
              </a:rPr>
              <a:t> </a:t>
            </a:r>
            <a:r>
              <a:rPr lang="en-US" altLang="ko-KR" sz="800" dirty="0">
                <a:solidFill>
                  <a:srgbClr val="474652"/>
                </a:solidFill>
                <a:latin typeface="Arial" panose="020B0604020202020204" pitchFamily="34" charset="0"/>
                <a:cs typeface="Arial" panose="020B0604020202020204" pitchFamily="34" charset="0"/>
              </a:rPr>
              <a:t>PowerPoint</a:t>
            </a:r>
            <a:endParaRPr lang="ko-KR" altLang="en-US" sz="800" dirty="0">
              <a:solidFill>
                <a:srgbClr val="474652"/>
              </a:solidFill>
              <a:latin typeface="Arial" panose="020B0604020202020204" pitchFamily="34" charset="0"/>
              <a:cs typeface="Arial" panose="020B0604020202020204" pitchFamily="34" charset="0"/>
            </a:endParaRPr>
          </a:p>
        </p:txBody>
      </p:sp>
      <p:sp>
        <p:nvSpPr>
          <p:cNvPr id="2" name="날짜 개체 틀 1">
            <a:extLst>
              <a:ext uri="{FF2B5EF4-FFF2-40B4-BE49-F238E27FC236}">
                <a16:creationId xmlns:a16="http://schemas.microsoft.com/office/drawing/2014/main" id="{B5CF9D7B-2295-434C-BB50-FBDB7CB49CAB}"/>
              </a:ext>
            </a:extLst>
          </p:cNvPr>
          <p:cNvSpPr>
            <a:spLocks noGrp="1"/>
          </p:cNvSpPr>
          <p:nvPr>
            <p:ph type="dt" sz="half" idx="10"/>
          </p:nvPr>
        </p:nvSpPr>
        <p:spPr/>
        <p:txBody>
          <a:bodyPr/>
          <a:lstStyle/>
          <a:p>
            <a:fld id="{5C85567D-AB5D-4AC7-81EF-B47DBFAE57A2}" type="datetimeFigureOut">
              <a:rPr lang="ko-KR" altLang="en-US" smtClean="0"/>
              <a:t>2022-01-20</a:t>
            </a:fld>
            <a:endParaRPr lang="ko-KR" altLang="en-US"/>
          </a:p>
        </p:txBody>
      </p:sp>
      <p:sp>
        <p:nvSpPr>
          <p:cNvPr id="3" name="바닥글 개체 틀 2">
            <a:extLst>
              <a:ext uri="{FF2B5EF4-FFF2-40B4-BE49-F238E27FC236}">
                <a16:creationId xmlns:a16="http://schemas.microsoft.com/office/drawing/2014/main" id="{B2331C84-82A9-49FF-9C58-209FA7C6A57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AC52F265-5EDF-47AD-8C48-23E44987DBD2}"/>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1768314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95EF8880-0C23-4695-A0B7-BA55B9DCC83C}"/>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a:solidFill>
            <a:schemeClr val="accent1"/>
          </a:solidFill>
        </p:spPr>
      </p:pic>
      <p:sp>
        <p:nvSpPr>
          <p:cNvPr id="6" name="TextBox 5">
            <a:extLst>
              <a:ext uri="{FF2B5EF4-FFF2-40B4-BE49-F238E27FC236}">
                <a16:creationId xmlns:a16="http://schemas.microsoft.com/office/drawing/2014/main" id="{EE6C1AD2-5128-41ED-895C-723FBDAB28FF}"/>
              </a:ext>
            </a:extLst>
          </p:cNvPr>
          <p:cNvSpPr txBox="1"/>
          <p:nvPr userDrawn="1"/>
        </p:nvSpPr>
        <p:spPr>
          <a:xfrm>
            <a:off x="10200752" y="6614007"/>
            <a:ext cx="1988045" cy="215444"/>
          </a:xfrm>
          <a:prstGeom prst="rect">
            <a:avLst/>
          </a:prstGeom>
          <a:noFill/>
        </p:spPr>
        <p:txBody>
          <a:bodyPr wrap="none" rtlCol="0">
            <a:spAutoFit/>
          </a:bodyPr>
          <a:lstStyle/>
          <a:p>
            <a:pPr algn="r"/>
            <a:r>
              <a:rPr lang="en-US" altLang="ko-KR" sz="800" dirty="0">
                <a:solidFill>
                  <a:schemeClr val="bg1"/>
                </a:solidFill>
                <a:latin typeface="Arial" panose="020B0604020202020204" pitchFamily="34" charset="0"/>
                <a:cs typeface="Arial" panose="020B0604020202020204" pitchFamily="34" charset="0"/>
              </a:rPr>
              <a:t>ⓒSaebyeol Yu.</a:t>
            </a:r>
            <a:r>
              <a:rPr lang="ko-KR" altLang="en-US" sz="800" dirty="0">
                <a:solidFill>
                  <a:schemeClr val="bg1"/>
                </a:solidFill>
                <a:latin typeface="Arial" panose="020B0604020202020204" pitchFamily="34" charset="0"/>
                <a:cs typeface="Arial" panose="020B0604020202020204" pitchFamily="34" charset="0"/>
              </a:rPr>
              <a:t> </a:t>
            </a:r>
            <a:r>
              <a:rPr lang="en-US" altLang="ko-KR" sz="800" dirty="0" err="1">
                <a:solidFill>
                  <a:schemeClr val="bg1"/>
                </a:solidFill>
                <a:latin typeface="Arial" panose="020B0604020202020204" pitchFamily="34" charset="0"/>
                <a:cs typeface="Arial" panose="020B0604020202020204" pitchFamily="34" charset="0"/>
              </a:rPr>
              <a:t>Saebyeol’s</a:t>
            </a:r>
            <a:r>
              <a:rPr lang="ko-KR" altLang="en-US" sz="800" dirty="0">
                <a:solidFill>
                  <a:schemeClr val="bg1"/>
                </a:solidFill>
                <a:latin typeface="Arial" panose="020B0604020202020204" pitchFamily="34" charset="0"/>
                <a:cs typeface="Arial" panose="020B0604020202020204" pitchFamily="34" charset="0"/>
              </a:rPr>
              <a:t> </a:t>
            </a:r>
            <a:r>
              <a:rPr lang="en-US" altLang="ko-KR" sz="800" dirty="0">
                <a:solidFill>
                  <a:schemeClr val="bg1"/>
                </a:solidFill>
                <a:latin typeface="Arial" panose="020B0604020202020204" pitchFamily="34" charset="0"/>
                <a:cs typeface="Arial" panose="020B0604020202020204" pitchFamily="34" charset="0"/>
              </a:rPr>
              <a:t>PowerPoint</a:t>
            </a:r>
            <a:endParaRPr lang="ko-KR" altLang="en-US" sz="800" dirty="0">
              <a:solidFill>
                <a:schemeClr val="bg1"/>
              </a:solidFill>
              <a:latin typeface="Arial" panose="020B0604020202020204" pitchFamily="34" charset="0"/>
              <a:cs typeface="Arial" panose="020B0604020202020204" pitchFamily="34" charset="0"/>
            </a:endParaRPr>
          </a:p>
        </p:txBody>
      </p:sp>
      <p:sp>
        <p:nvSpPr>
          <p:cNvPr id="2" name="날짜 개체 틀 1">
            <a:extLst>
              <a:ext uri="{FF2B5EF4-FFF2-40B4-BE49-F238E27FC236}">
                <a16:creationId xmlns:a16="http://schemas.microsoft.com/office/drawing/2014/main" id="{B5CF9D7B-2295-434C-BB50-FBDB7CB49CAB}"/>
              </a:ext>
            </a:extLst>
          </p:cNvPr>
          <p:cNvSpPr>
            <a:spLocks noGrp="1"/>
          </p:cNvSpPr>
          <p:nvPr>
            <p:ph type="dt" sz="half" idx="10"/>
          </p:nvPr>
        </p:nvSpPr>
        <p:spPr/>
        <p:txBody>
          <a:bodyPr/>
          <a:lstStyle/>
          <a:p>
            <a:fld id="{5C85567D-AB5D-4AC7-81EF-B47DBFAE57A2}" type="datetimeFigureOut">
              <a:rPr lang="ko-KR" altLang="en-US" smtClean="0"/>
              <a:t>2022-01-20</a:t>
            </a:fld>
            <a:endParaRPr lang="ko-KR" altLang="en-US"/>
          </a:p>
        </p:txBody>
      </p:sp>
      <p:sp>
        <p:nvSpPr>
          <p:cNvPr id="3" name="바닥글 개체 틀 2">
            <a:extLst>
              <a:ext uri="{FF2B5EF4-FFF2-40B4-BE49-F238E27FC236}">
                <a16:creationId xmlns:a16="http://schemas.microsoft.com/office/drawing/2014/main" id="{B2331C84-82A9-49FF-9C58-209FA7C6A57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AC52F265-5EDF-47AD-8C48-23E44987DBD2}"/>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2844029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76295C-1AC2-468F-BE1D-57C4A5875EE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4FAFE7A1-9037-44AB-B32C-A035447834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DAB44BA5-E666-41CE-9AB1-709CA4AED5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E842D173-D60A-49DD-9BBC-DFAC8464053E}"/>
              </a:ext>
            </a:extLst>
          </p:cNvPr>
          <p:cNvSpPr>
            <a:spLocks noGrp="1"/>
          </p:cNvSpPr>
          <p:nvPr>
            <p:ph type="dt" sz="half" idx="10"/>
          </p:nvPr>
        </p:nvSpPr>
        <p:spPr/>
        <p:txBody>
          <a:bodyPr/>
          <a:lstStyle/>
          <a:p>
            <a:fld id="{5C85567D-AB5D-4AC7-81EF-B47DBFAE57A2}" type="datetimeFigureOut">
              <a:rPr lang="ko-KR" altLang="en-US" smtClean="0"/>
              <a:t>2022-01-20</a:t>
            </a:fld>
            <a:endParaRPr lang="ko-KR" altLang="en-US"/>
          </a:p>
        </p:txBody>
      </p:sp>
      <p:sp>
        <p:nvSpPr>
          <p:cNvPr id="6" name="바닥글 개체 틀 5">
            <a:extLst>
              <a:ext uri="{FF2B5EF4-FFF2-40B4-BE49-F238E27FC236}">
                <a16:creationId xmlns:a16="http://schemas.microsoft.com/office/drawing/2014/main" id="{A69DC195-CC0D-4F1D-BA6A-0A1D6BEC90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54EE9A9-6FA0-459E-9839-090D4821AD1A}"/>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1227375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F1A1494-3269-44A5-B276-FD1B115158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5DBE9EB2-ED9C-4B7A-B116-2B1071C0DE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AF56052-6094-4163-A308-25120BD6EB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85567D-AB5D-4AC7-81EF-B47DBFAE57A2}" type="datetimeFigureOut">
              <a:rPr lang="ko-KR" altLang="en-US" smtClean="0"/>
              <a:t>2022-01-20</a:t>
            </a:fld>
            <a:endParaRPr lang="ko-KR" altLang="en-US"/>
          </a:p>
        </p:txBody>
      </p:sp>
      <p:sp>
        <p:nvSpPr>
          <p:cNvPr id="5" name="바닥글 개체 틀 4">
            <a:extLst>
              <a:ext uri="{FF2B5EF4-FFF2-40B4-BE49-F238E27FC236}">
                <a16:creationId xmlns:a16="http://schemas.microsoft.com/office/drawing/2014/main" id="{95B435DB-002D-4705-918F-4D6B8113C0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FADB5B9A-8BFA-48CC-9427-80D4088612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1288966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6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svg"/><Relationship Id="rId7" Type="http://schemas.openxmlformats.org/officeDocument/2006/relationships/image" Target="../media/image90.sv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svg"/><Relationship Id="rId4" Type="http://schemas.openxmlformats.org/officeDocument/2006/relationships/image" Target="../media/image87.png"/><Relationship Id="rId9" Type="http://schemas.openxmlformats.org/officeDocument/2006/relationships/image" Target="../media/image92.svg"/></Relationships>
</file>

<file path=ppt/slides/_rels/slide8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svg"/><Relationship Id="rId7" Type="http://schemas.openxmlformats.org/officeDocument/2006/relationships/image" Target="../media/image100.sv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104.svg"/><Relationship Id="rId5" Type="http://schemas.openxmlformats.org/officeDocument/2006/relationships/image" Target="../media/image98.sv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svg"/></Relationships>
</file>

<file path=ppt/slides/_rels/slide87.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0C4291-AA49-4611-97D5-21EC4368F85B}"/>
              </a:ext>
            </a:extLst>
          </p:cNvPr>
          <p:cNvSpPr txBox="1"/>
          <p:nvPr/>
        </p:nvSpPr>
        <p:spPr>
          <a:xfrm>
            <a:off x="3345888" y="2531657"/>
            <a:ext cx="5500224" cy="1323439"/>
          </a:xfrm>
          <a:prstGeom prst="rect">
            <a:avLst/>
          </a:prstGeom>
          <a:noFill/>
        </p:spPr>
        <p:txBody>
          <a:bodyPr wrap="none" rtlCol="0">
            <a:spAutoFit/>
          </a:bodyPr>
          <a:lstStyle/>
          <a:p>
            <a:pPr algn="ctr"/>
            <a:r>
              <a:rPr lang="en-US" altLang="ko-KR" sz="4000" spc="-300" dirty="0">
                <a:solidFill>
                  <a:schemeClr val="bg1"/>
                </a:solidFill>
              </a:rPr>
              <a:t>Sequential </a:t>
            </a:r>
            <a:r>
              <a:rPr lang="ko-KR" altLang="en-US" sz="4000" spc="-300" dirty="0">
                <a:solidFill>
                  <a:schemeClr val="bg1"/>
                </a:solidFill>
              </a:rPr>
              <a:t>모델을 넘어서 </a:t>
            </a:r>
            <a:endParaRPr lang="en-US" altLang="ko-KR" sz="4000" spc="-300" dirty="0">
              <a:solidFill>
                <a:schemeClr val="bg1"/>
              </a:solidFill>
            </a:endParaRPr>
          </a:p>
          <a:p>
            <a:pPr algn="ctr"/>
            <a:r>
              <a:rPr lang="en-US" altLang="ko-KR" sz="4000" spc="-300" dirty="0">
                <a:solidFill>
                  <a:schemeClr val="bg1"/>
                </a:solidFill>
              </a:rPr>
              <a:t>: </a:t>
            </a:r>
            <a:r>
              <a:rPr lang="ko-KR" altLang="en-US" sz="4000" spc="-300" dirty="0" err="1">
                <a:solidFill>
                  <a:schemeClr val="bg1"/>
                </a:solidFill>
              </a:rPr>
              <a:t>케라스의</a:t>
            </a:r>
            <a:r>
              <a:rPr lang="ko-KR" altLang="en-US" sz="4000" spc="-300" dirty="0">
                <a:solidFill>
                  <a:schemeClr val="bg1"/>
                </a:solidFill>
              </a:rPr>
              <a:t> 함수형 </a:t>
            </a:r>
            <a:r>
              <a:rPr lang="en-US" altLang="ko-KR" sz="4000" spc="-300" dirty="0">
                <a:solidFill>
                  <a:schemeClr val="bg1"/>
                </a:solidFill>
              </a:rPr>
              <a:t>API</a:t>
            </a:r>
            <a:endParaRPr lang="ko-KR" altLang="en-US" sz="4000" spc="-300" dirty="0">
              <a:solidFill>
                <a:schemeClr val="bg1"/>
              </a:solidFill>
            </a:endParaRPr>
          </a:p>
        </p:txBody>
      </p:sp>
      <p:cxnSp>
        <p:nvCxnSpPr>
          <p:cNvPr id="17" name="직선 연결선 16">
            <a:extLst>
              <a:ext uri="{FF2B5EF4-FFF2-40B4-BE49-F238E27FC236}">
                <a16:creationId xmlns:a16="http://schemas.microsoft.com/office/drawing/2014/main" id="{1F12AE3B-B2F6-41CB-8089-A3BC3350D683}"/>
              </a:ext>
            </a:extLst>
          </p:cNvPr>
          <p:cNvCxnSpPr>
            <a:cxnSpLocks/>
          </p:cNvCxnSpPr>
          <p:nvPr/>
        </p:nvCxnSpPr>
        <p:spPr>
          <a:xfrm>
            <a:off x="3862055" y="217289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0BDE27BE-D47F-4C86-A8A7-881E337B1B9F}"/>
              </a:ext>
            </a:extLst>
          </p:cNvPr>
          <p:cNvCxnSpPr>
            <a:cxnSpLocks/>
          </p:cNvCxnSpPr>
          <p:nvPr/>
        </p:nvCxnSpPr>
        <p:spPr>
          <a:xfrm>
            <a:off x="3862055" y="401185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742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2970685" cy="646331"/>
          </a:xfrm>
          <a:prstGeom prst="rect">
            <a:avLst/>
          </a:prstGeom>
          <a:noFill/>
        </p:spPr>
        <p:txBody>
          <a:bodyPr wrap="none" rtlCol="0">
            <a:spAutoFit/>
          </a:bodyPr>
          <a:lstStyle/>
          <a:p>
            <a:r>
              <a:rPr lang="ko-KR" altLang="en-US" sz="3600" spc="-300" dirty="0">
                <a:solidFill>
                  <a:schemeClr val="bg1"/>
                </a:solidFill>
              </a:rPr>
              <a:t>다중 출력 모델</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3, </a:t>
            </a:r>
            <a:endParaRPr lang="ko-KR" altLang="en-US" sz="1400" dirty="0">
              <a:solidFill>
                <a:schemeClr val="bg1"/>
              </a:solidFill>
            </a:endParaRPr>
          </a:p>
        </p:txBody>
      </p:sp>
      <p:sp>
        <p:nvSpPr>
          <p:cNvPr id="5" name="TextBox 4">
            <a:extLst>
              <a:ext uri="{FF2B5EF4-FFF2-40B4-BE49-F238E27FC236}">
                <a16:creationId xmlns:a16="http://schemas.microsoft.com/office/drawing/2014/main" id="{AE5769FC-07B8-4BFD-84D6-707E401490DB}"/>
              </a:ext>
            </a:extLst>
          </p:cNvPr>
          <p:cNvSpPr txBox="1"/>
          <p:nvPr/>
        </p:nvSpPr>
        <p:spPr>
          <a:xfrm>
            <a:off x="339536" y="1211482"/>
            <a:ext cx="2249334" cy="461665"/>
          </a:xfrm>
          <a:prstGeom prst="rect">
            <a:avLst/>
          </a:prstGeom>
          <a:noFill/>
        </p:spPr>
        <p:txBody>
          <a:bodyPr wrap="none" rtlCol="0">
            <a:spAutoFit/>
          </a:bodyPr>
          <a:lstStyle/>
          <a:p>
            <a:r>
              <a:rPr lang="ko-KR" altLang="en-US" sz="2400">
                <a:solidFill>
                  <a:srgbClr val="393939"/>
                </a:solidFill>
                <a:latin typeface="+mn-ea"/>
              </a:rPr>
              <a:t>다중 출력 모델</a:t>
            </a:r>
            <a:endParaRPr lang="ko-KR" altLang="en-US" sz="2400" dirty="0">
              <a:solidFill>
                <a:srgbClr val="393939"/>
              </a:solidFill>
              <a:latin typeface="+mn-ea"/>
            </a:endParaRPr>
          </a:p>
        </p:txBody>
      </p:sp>
      <p:sp>
        <p:nvSpPr>
          <p:cNvPr id="6" name="직사각형 5">
            <a:extLst>
              <a:ext uri="{FF2B5EF4-FFF2-40B4-BE49-F238E27FC236}">
                <a16:creationId xmlns:a16="http://schemas.microsoft.com/office/drawing/2014/main" id="{0550E28D-60CD-4796-83AC-A3BB020541BE}"/>
              </a:ext>
            </a:extLst>
          </p:cNvPr>
          <p:cNvSpPr/>
          <p:nvPr/>
        </p:nvSpPr>
        <p:spPr>
          <a:xfrm>
            <a:off x="132080" y="1208283"/>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9747F25-D389-443C-B3AA-EA3C24A00634}"/>
              </a:ext>
            </a:extLst>
          </p:cNvPr>
          <p:cNvPicPr>
            <a:picLocks noChangeAspect="1"/>
          </p:cNvPicPr>
          <p:nvPr/>
        </p:nvPicPr>
        <p:blipFill>
          <a:blip r:embed="rId2"/>
          <a:stretch>
            <a:fillRect/>
          </a:stretch>
        </p:blipFill>
        <p:spPr>
          <a:xfrm>
            <a:off x="875104" y="1646592"/>
            <a:ext cx="7815039" cy="5109492"/>
          </a:xfrm>
          <a:prstGeom prst="rect">
            <a:avLst/>
          </a:prstGeom>
        </p:spPr>
      </p:pic>
      <p:sp>
        <p:nvSpPr>
          <p:cNvPr id="11" name="직사각형 10">
            <a:extLst>
              <a:ext uri="{FF2B5EF4-FFF2-40B4-BE49-F238E27FC236}">
                <a16:creationId xmlns:a16="http://schemas.microsoft.com/office/drawing/2014/main" id="{0E088A3C-4454-4D34-9FC4-1205B4098796}"/>
              </a:ext>
            </a:extLst>
          </p:cNvPr>
          <p:cNvSpPr/>
          <p:nvPr/>
        </p:nvSpPr>
        <p:spPr>
          <a:xfrm>
            <a:off x="692518" y="5479748"/>
            <a:ext cx="8200759" cy="914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29387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4591321" cy="646331"/>
          </a:xfrm>
          <a:prstGeom prst="rect">
            <a:avLst/>
          </a:prstGeom>
          <a:noFill/>
        </p:spPr>
        <p:txBody>
          <a:bodyPr wrap="none" rtlCol="0">
            <a:spAutoFit/>
          </a:bodyPr>
          <a:lstStyle/>
          <a:p>
            <a:r>
              <a:rPr lang="en-US" altLang="ko-KR" sz="3600" spc="-300" dirty="0">
                <a:solidFill>
                  <a:schemeClr val="bg1"/>
                </a:solidFill>
              </a:rPr>
              <a:t>8.4.3 </a:t>
            </a:r>
            <a:r>
              <a:rPr lang="ko-KR" altLang="en-US" sz="3600" spc="-300" dirty="0">
                <a:solidFill>
                  <a:schemeClr val="bg1"/>
                </a:solidFill>
              </a:rPr>
              <a:t>변이형 </a:t>
            </a:r>
            <a:r>
              <a:rPr lang="ko-KR" altLang="en-US" sz="3600" spc="-300" dirty="0" err="1">
                <a:solidFill>
                  <a:schemeClr val="bg1"/>
                </a:solidFill>
              </a:rPr>
              <a:t>오토인코더</a:t>
            </a:r>
            <a:endParaRPr lang="ko-KR" altLang="en-US" sz="3600" spc="-300" dirty="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pic>
        <p:nvPicPr>
          <p:cNvPr id="8" name="그림 7">
            <a:extLst>
              <a:ext uri="{FF2B5EF4-FFF2-40B4-BE49-F238E27FC236}">
                <a16:creationId xmlns:a16="http://schemas.microsoft.com/office/drawing/2014/main" id="{B181666A-668A-45A7-A38F-FD61B21145F2}"/>
              </a:ext>
            </a:extLst>
          </p:cNvPr>
          <p:cNvPicPr>
            <a:picLocks noChangeAspect="1"/>
          </p:cNvPicPr>
          <p:nvPr/>
        </p:nvPicPr>
        <p:blipFill>
          <a:blip r:embed="rId2"/>
          <a:stretch>
            <a:fillRect/>
          </a:stretch>
        </p:blipFill>
        <p:spPr>
          <a:xfrm>
            <a:off x="501868" y="1445204"/>
            <a:ext cx="9929114" cy="4801034"/>
          </a:xfrm>
          <a:prstGeom prst="rect">
            <a:avLst/>
          </a:prstGeom>
        </p:spPr>
      </p:pic>
      <p:sp>
        <p:nvSpPr>
          <p:cNvPr id="20" name="TextBox 19">
            <a:extLst>
              <a:ext uri="{FF2B5EF4-FFF2-40B4-BE49-F238E27FC236}">
                <a16:creationId xmlns:a16="http://schemas.microsoft.com/office/drawing/2014/main" id="{2BEBCF1C-79A8-4AA5-8574-6F854EE8EE3D}"/>
              </a:ext>
            </a:extLst>
          </p:cNvPr>
          <p:cNvSpPr txBox="1"/>
          <p:nvPr/>
        </p:nvSpPr>
        <p:spPr>
          <a:xfrm>
            <a:off x="875104" y="1848778"/>
            <a:ext cx="1305165" cy="369332"/>
          </a:xfrm>
          <a:prstGeom prst="rect">
            <a:avLst/>
          </a:prstGeom>
          <a:noFill/>
          <a:ln>
            <a:solidFill>
              <a:srgbClr val="FF0000"/>
            </a:solidFill>
          </a:ln>
        </p:spPr>
        <p:txBody>
          <a:bodyPr wrap="none" rtlCol="0">
            <a:spAutoFit/>
          </a:bodyPr>
          <a:lstStyle/>
          <a:p>
            <a:pPr algn="ctr"/>
            <a:r>
              <a:rPr lang="ko-KR" altLang="en-US" b="1" spc="-150" dirty="0">
                <a:solidFill>
                  <a:srgbClr val="393939"/>
                </a:solidFill>
                <a:latin typeface="+mj-ea"/>
                <a:ea typeface="+mj-ea"/>
              </a:rPr>
              <a:t>입력 이미지</a:t>
            </a:r>
          </a:p>
        </p:txBody>
      </p:sp>
      <p:sp>
        <p:nvSpPr>
          <p:cNvPr id="21" name="TextBox 20">
            <a:extLst>
              <a:ext uri="{FF2B5EF4-FFF2-40B4-BE49-F238E27FC236}">
                <a16:creationId xmlns:a16="http://schemas.microsoft.com/office/drawing/2014/main" id="{A132584B-ECFE-4DDB-9D68-8A2022BA660C}"/>
              </a:ext>
            </a:extLst>
          </p:cNvPr>
          <p:cNvSpPr txBox="1"/>
          <p:nvPr/>
        </p:nvSpPr>
        <p:spPr>
          <a:xfrm>
            <a:off x="3556286" y="5876906"/>
            <a:ext cx="3820278" cy="369332"/>
          </a:xfrm>
          <a:prstGeom prst="rect">
            <a:avLst/>
          </a:prstGeom>
          <a:noFill/>
          <a:ln>
            <a:solidFill>
              <a:schemeClr val="accent2">
                <a:lumMod val="60000"/>
                <a:lumOff val="40000"/>
              </a:schemeClr>
            </a:solidFill>
          </a:ln>
        </p:spPr>
        <p:txBody>
          <a:bodyPr wrap="none" rtlCol="0">
            <a:spAutoFit/>
          </a:bodyPr>
          <a:lstStyle/>
          <a:p>
            <a:pPr algn="ctr"/>
            <a:r>
              <a:rPr lang="ko-KR" altLang="en-US" b="1" spc="-150" dirty="0">
                <a:solidFill>
                  <a:srgbClr val="393939"/>
                </a:solidFill>
                <a:latin typeface="+mj-ea"/>
                <a:ea typeface="+mj-ea"/>
              </a:rPr>
              <a:t>이 분포에서 무작위로 </a:t>
            </a:r>
            <a:r>
              <a:rPr lang="ko-KR" altLang="en-US" b="1" spc="-150" dirty="0" err="1">
                <a:solidFill>
                  <a:srgbClr val="393939"/>
                </a:solidFill>
                <a:latin typeface="+mj-ea"/>
                <a:ea typeface="+mj-ea"/>
              </a:rPr>
              <a:t>샘플링된</a:t>
            </a:r>
            <a:r>
              <a:rPr lang="ko-KR" altLang="en-US" b="1" spc="-150" dirty="0">
                <a:solidFill>
                  <a:srgbClr val="393939"/>
                </a:solidFill>
                <a:latin typeface="+mj-ea"/>
                <a:ea typeface="+mj-ea"/>
              </a:rPr>
              <a:t> 포인트</a:t>
            </a:r>
          </a:p>
        </p:txBody>
      </p:sp>
      <p:sp>
        <p:nvSpPr>
          <p:cNvPr id="22" name="TextBox 21">
            <a:extLst>
              <a:ext uri="{FF2B5EF4-FFF2-40B4-BE49-F238E27FC236}">
                <a16:creationId xmlns:a16="http://schemas.microsoft.com/office/drawing/2014/main" id="{10FF2FF6-9DFB-4081-B08C-B7274C5F7782}"/>
              </a:ext>
            </a:extLst>
          </p:cNvPr>
          <p:cNvSpPr txBox="1"/>
          <p:nvPr/>
        </p:nvSpPr>
        <p:spPr>
          <a:xfrm>
            <a:off x="3236884" y="1393181"/>
            <a:ext cx="4587474" cy="369332"/>
          </a:xfrm>
          <a:prstGeom prst="rect">
            <a:avLst/>
          </a:prstGeom>
          <a:noFill/>
          <a:ln>
            <a:solidFill>
              <a:schemeClr val="accent2">
                <a:lumMod val="60000"/>
                <a:lumOff val="40000"/>
              </a:schemeClr>
            </a:solidFill>
          </a:ln>
        </p:spPr>
        <p:txBody>
          <a:bodyPr wrap="none" rtlCol="0">
            <a:spAutoFit/>
          </a:bodyPr>
          <a:lstStyle/>
          <a:p>
            <a:pPr algn="ctr"/>
            <a:r>
              <a:rPr lang="en-US" altLang="ko-KR" b="1" spc="-150" dirty="0" err="1">
                <a:solidFill>
                  <a:srgbClr val="393939"/>
                </a:solidFill>
                <a:latin typeface="+mj-ea"/>
                <a:ea typeface="+mj-ea"/>
              </a:rPr>
              <a:t>Z_mean</a:t>
            </a:r>
            <a:r>
              <a:rPr lang="ko-KR" altLang="en-US" b="1" spc="-150" dirty="0">
                <a:solidFill>
                  <a:srgbClr val="393939"/>
                </a:solidFill>
                <a:latin typeface="+mj-ea"/>
                <a:ea typeface="+mj-ea"/>
              </a:rPr>
              <a:t>과 </a:t>
            </a:r>
            <a:r>
              <a:rPr lang="en-US" altLang="ko-KR" b="1" spc="-150" dirty="0" err="1">
                <a:solidFill>
                  <a:srgbClr val="393939"/>
                </a:solidFill>
                <a:latin typeface="+mj-ea"/>
                <a:ea typeface="+mj-ea"/>
              </a:rPr>
              <a:t>z_log_var</a:t>
            </a:r>
            <a:r>
              <a:rPr lang="ko-KR" altLang="en-US" b="1" spc="-150" dirty="0">
                <a:solidFill>
                  <a:srgbClr val="393939"/>
                </a:solidFill>
                <a:latin typeface="+mj-ea"/>
                <a:ea typeface="+mj-ea"/>
              </a:rPr>
              <a:t>로 정의된 잠재 공간의 분포</a:t>
            </a:r>
          </a:p>
        </p:txBody>
      </p:sp>
      <p:sp>
        <p:nvSpPr>
          <p:cNvPr id="24" name="TextBox 23">
            <a:extLst>
              <a:ext uri="{FF2B5EF4-FFF2-40B4-BE49-F238E27FC236}">
                <a16:creationId xmlns:a16="http://schemas.microsoft.com/office/drawing/2014/main" id="{B929C909-AE38-4CAE-814E-78AD307483EC}"/>
              </a:ext>
            </a:extLst>
          </p:cNvPr>
          <p:cNvSpPr txBox="1"/>
          <p:nvPr/>
        </p:nvSpPr>
        <p:spPr>
          <a:xfrm>
            <a:off x="8485516" y="2775706"/>
            <a:ext cx="1728358" cy="369332"/>
          </a:xfrm>
          <a:prstGeom prst="rect">
            <a:avLst/>
          </a:prstGeom>
          <a:noFill/>
          <a:ln>
            <a:solidFill>
              <a:srgbClr val="FF0000"/>
            </a:solidFill>
          </a:ln>
        </p:spPr>
        <p:txBody>
          <a:bodyPr wrap="none" rtlCol="0">
            <a:spAutoFit/>
          </a:bodyPr>
          <a:lstStyle/>
          <a:p>
            <a:pPr algn="ctr"/>
            <a:r>
              <a:rPr lang="ko-KR" altLang="en-US" b="1" spc="-150" dirty="0">
                <a:solidFill>
                  <a:srgbClr val="393939"/>
                </a:solidFill>
                <a:latin typeface="+mj-ea"/>
                <a:ea typeface="+mj-ea"/>
              </a:rPr>
              <a:t>재구성된 이미지</a:t>
            </a:r>
          </a:p>
        </p:txBody>
      </p:sp>
      <p:sp>
        <p:nvSpPr>
          <p:cNvPr id="12" name="타원 11">
            <a:extLst>
              <a:ext uri="{FF2B5EF4-FFF2-40B4-BE49-F238E27FC236}">
                <a16:creationId xmlns:a16="http://schemas.microsoft.com/office/drawing/2014/main" id="{D7D3D8F0-6A66-4896-B72A-152F5344FAFA}"/>
              </a:ext>
            </a:extLst>
          </p:cNvPr>
          <p:cNvSpPr/>
          <p:nvPr/>
        </p:nvSpPr>
        <p:spPr>
          <a:xfrm>
            <a:off x="6507028" y="3987525"/>
            <a:ext cx="2152608" cy="122339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연결선 12">
            <a:extLst>
              <a:ext uri="{FF2B5EF4-FFF2-40B4-BE49-F238E27FC236}">
                <a16:creationId xmlns:a16="http://schemas.microsoft.com/office/drawing/2014/main" id="{C774AB25-FE9B-4DC0-99AC-B78E8F4EC253}"/>
              </a:ext>
            </a:extLst>
          </p:cNvPr>
          <p:cNvCxnSpPr>
            <a:cxnSpLocks/>
          </p:cNvCxnSpPr>
          <p:nvPr/>
        </p:nvCxnSpPr>
        <p:spPr>
          <a:xfrm>
            <a:off x="6096000" y="2218110"/>
            <a:ext cx="8450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C764BCFE-CB3A-4EC2-B079-882BF9E10A43}"/>
              </a:ext>
            </a:extLst>
          </p:cNvPr>
          <p:cNvCxnSpPr>
            <a:cxnSpLocks/>
          </p:cNvCxnSpPr>
          <p:nvPr/>
        </p:nvCxnSpPr>
        <p:spPr>
          <a:xfrm>
            <a:off x="5317710" y="2490783"/>
            <a:ext cx="979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642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4591321" cy="646331"/>
          </a:xfrm>
          <a:prstGeom prst="rect">
            <a:avLst/>
          </a:prstGeom>
          <a:noFill/>
        </p:spPr>
        <p:txBody>
          <a:bodyPr wrap="none" rtlCol="0">
            <a:spAutoFit/>
          </a:bodyPr>
          <a:lstStyle/>
          <a:p>
            <a:r>
              <a:rPr lang="en-US" altLang="ko-KR" sz="3600" spc="-300" dirty="0">
                <a:solidFill>
                  <a:schemeClr val="bg1"/>
                </a:solidFill>
              </a:rPr>
              <a:t>8.4.3 </a:t>
            </a:r>
            <a:r>
              <a:rPr lang="ko-KR" altLang="en-US" sz="3600" spc="-300" dirty="0">
                <a:solidFill>
                  <a:schemeClr val="bg1"/>
                </a:solidFill>
              </a:rPr>
              <a:t>변이형 </a:t>
            </a:r>
            <a:r>
              <a:rPr lang="ko-KR" altLang="en-US" sz="3600" spc="-300" dirty="0" err="1">
                <a:solidFill>
                  <a:schemeClr val="bg1"/>
                </a:solidFill>
              </a:rPr>
              <a:t>오토인코더</a:t>
            </a:r>
            <a:endParaRPr lang="ko-KR" altLang="en-US" sz="3600" spc="-300" dirty="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pic>
        <p:nvPicPr>
          <p:cNvPr id="7" name="그림 6">
            <a:extLst>
              <a:ext uri="{FF2B5EF4-FFF2-40B4-BE49-F238E27FC236}">
                <a16:creationId xmlns:a16="http://schemas.microsoft.com/office/drawing/2014/main" id="{1BA53A31-16DF-421B-9574-1F57015FC9A0}"/>
              </a:ext>
            </a:extLst>
          </p:cNvPr>
          <p:cNvPicPr>
            <a:picLocks noChangeAspect="1"/>
          </p:cNvPicPr>
          <p:nvPr/>
        </p:nvPicPr>
        <p:blipFill>
          <a:blip r:embed="rId2"/>
          <a:stretch>
            <a:fillRect/>
          </a:stretch>
        </p:blipFill>
        <p:spPr>
          <a:xfrm>
            <a:off x="1892807" y="1178876"/>
            <a:ext cx="9907383" cy="5496692"/>
          </a:xfrm>
          <a:prstGeom prst="rect">
            <a:avLst/>
          </a:prstGeom>
        </p:spPr>
      </p:pic>
      <p:sp>
        <p:nvSpPr>
          <p:cNvPr id="8" name="타원 7">
            <a:extLst>
              <a:ext uri="{FF2B5EF4-FFF2-40B4-BE49-F238E27FC236}">
                <a16:creationId xmlns:a16="http://schemas.microsoft.com/office/drawing/2014/main" id="{2F652629-67AD-4F59-A0B0-4E37F9CCB268}"/>
              </a:ext>
            </a:extLst>
          </p:cNvPr>
          <p:cNvSpPr/>
          <p:nvPr/>
        </p:nvSpPr>
        <p:spPr>
          <a:xfrm>
            <a:off x="5811327" y="1457866"/>
            <a:ext cx="310551" cy="31055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A1A6A7AE-B39B-4B53-B2BA-B930C769D368}"/>
              </a:ext>
            </a:extLst>
          </p:cNvPr>
          <p:cNvSpPr/>
          <p:nvPr/>
        </p:nvSpPr>
        <p:spPr>
          <a:xfrm>
            <a:off x="132080" y="1259459"/>
            <a:ext cx="1602487" cy="50895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err="1">
                <a:solidFill>
                  <a:schemeClr val="tx1"/>
                </a:solidFill>
              </a:rPr>
              <a:t>디코더</a:t>
            </a:r>
            <a:r>
              <a:rPr lang="ko-KR" altLang="en-US" dirty="0">
                <a:solidFill>
                  <a:schemeClr val="tx1"/>
                </a:solidFill>
              </a:rPr>
              <a:t> 구현</a:t>
            </a:r>
            <a:endParaRPr lang="en-US" altLang="ko-KR" dirty="0">
              <a:solidFill>
                <a:schemeClr val="tx1"/>
              </a:solidFill>
            </a:endParaRPr>
          </a:p>
        </p:txBody>
      </p:sp>
    </p:spTree>
    <p:extLst>
      <p:ext uri="{BB962C8B-B14F-4D97-AF65-F5344CB8AC3E}">
        <p14:creationId xmlns:p14="http://schemas.microsoft.com/office/powerpoint/2010/main" val="3436733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4591321" cy="646331"/>
          </a:xfrm>
          <a:prstGeom prst="rect">
            <a:avLst/>
          </a:prstGeom>
          <a:noFill/>
        </p:spPr>
        <p:txBody>
          <a:bodyPr wrap="none" rtlCol="0">
            <a:spAutoFit/>
          </a:bodyPr>
          <a:lstStyle/>
          <a:p>
            <a:r>
              <a:rPr lang="en-US" altLang="ko-KR" sz="3600" spc="-300" dirty="0">
                <a:solidFill>
                  <a:schemeClr val="bg1"/>
                </a:solidFill>
              </a:rPr>
              <a:t>8.4.3 </a:t>
            </a:r>
            <a:r>
              <a:rPr lang="ko-KR" altLang="en-US" sz="3600" spc="-300" dirty="0">
                <a:solidFill>
                  <a:schemeClr val="bg1"/>
                </a:solidFill>
              </a:rPr>
              <a:t>변이형 </a:t>
            </a:r>
            <a:r>
              <a:rPr lang="ko-KR" altLang="en-US" sz="3600" spc="-300" dirty="0" err="1">
                <a:solidFill>
                  <a:schemeClr val="bg1"/>
                </a:solidFill>
              </a:rPr>
              <a:t>오토인코더</a:t>
            </a:r>
            <a:endParaRPr lang="ko-KR" altLang="en-US" sz="3600" spc="-300" dirty="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pic>
        <p:nvPicPr>
          <p:cNvPr id="6" name="그림 5">
            <a:extLst>
              <a:ext uri="{FF2B5EF4-FFF2-40B4-BE49-F238E27FC236}">
                <a16:creationId xmlns:a16="http://schemas.microsoft.com/office/drawing/2014/main" id="{0A7CB656-7A68-458F-B716-7A654BE93364}"/>
              </a:ext>
            </a:extLst>
          </p:cNvPr>
          <p:cNvPicPr>
            <a:picLocks noChangeAspect="1"/>
          </p:cNvPicPr>
          <p:nvPr/>
        </p:nvPicPr>
        <p:blipFill>
          <a:blip r:embed="rId2"/>
          <a:stretch>
            <a:fillRect/>
          </a:stretch>
        </p:blipFill>
        <p:spPr>
          <a:xfrm>
            <a:off x="4705622" y="1820528"/>
            <a:ext cx="7363853" cy="4839375"/>
          </a:xfrm>
          <a:prstGeom prst="rect">
            <a:avLst/>
          </a:prstGeom>
        </p:spPr>
      </p:pic>
      <p:sp>
        <p:nvSpPr>
          <p:cNvPr id="9" name="사각형: 둥근 모서리 8">
            <a:extLst>
              <a:ext uri="{FF2B5EF4-FFF2-40B4-BE49-F238E27FC236}">
                <a16:creationId xmlns:a16="http://schemas.microsoft.com/office/drawing/2014/main" id="{7DE612D2-BD2A-47C6-88C4-0849882A902E}"/>
              </a:ext>
            </a:extLst>
          </p:cNvPr>
          <p:cNvSpPr/>
          <p:nvPr/>
        </p:nvSpPr>
        <p:spPr>
          <a:xfrm>
            <a:off x="4705622" y="1178876"/>
            <a:ext cx="5132717" cy="50895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VAE </a:t>
            </a:r>
            <a:r>
              <a:rPr lang="ko-KR" altLang="en-US" dirty="0">
                <a:solidFill>
                  <a:schemeClr val="tx1"/>
                </a:solidFill>
              </a:rPr>
              <a:t>손실을 계산하기 위해 직접 만든 층</a:t>
            </a:r>
            <a:endParaRPr lang="en-US" altLang="ko-KR" dirty="0">
              <a:solidFill>
                <a:schemeClr val="tx1"/>
              </a:solidFill>
            </a:endParaRPr>
          </a:p>
        </p:txBody>
      </p:sp>
      <p:sp>
        <p:nvSpPr>
          <p:cNvPr id="10" name="사각형: 둥근 모서리 9">
            <a:extLst>
              <a:ext uri="{FF2B5EF4-FFF2-40B4-BE49-F238E27FC236}">
                <a16:creationId xmlns:a16="http://schemas.microsoft.com/office/drawing/2014/main" id="{BF0BA2BC-A2E9-406D-81B2-63DEE2FBDB8A}"/>
              </a:ext>
            </a:extLst>
          </p:cNvPr>
          <p:cNvSpPr/>
          <p:nvPr/>
        </p:nvSpPr>
        <p:spPr>
          <a:xfrm>
            <a:off x="875104" y="2683759"/>
            <a:ext cx="2626831" cy="50895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Loss(</a:t>
            </a:r>
            <a:r>
              <a:rPr lang="en-US" altLang="ko-KR" dirty="0" err="1">
                <a:solidFill>
                  <a:schemeClr val="tx1"/>
                </a:solidFill>
              </a:rPr>
              <a:t>y_true</a:t>
            </a:r>
            <a:r>
              <a:rPr lang="en-US" altLang="ko-KR" dirty="0">
                <a:solidFill>
                  <a:schemeClr val="tx1"/>
                </a:solidFill>
              </a:rPr>
              <a:t>, </a:t>
            </a:r>
            <a:r>
              <a:rPr lang="en-US" altLang="ko-KR" dirty="0" err="1">
                <a:solidFill>
                  <a:schemeClr val="tx1"/>
                </a:solidFill>
              </a:rPr>
              <a:t>y_pred</a:t>
            </a:r>
            <a:r>
              <a:rPr lang="en-US" altLang="ko-KR" dirty="0">
                <a:solidFill>
                  <a:schemeClr val="tx1"/>
                </a:solidFill>
              </a:rPr>
              <a:t>)</a:t>
            </a:r>
          </a:p>
        </p:txBody>
      </p:sp>
      <p:sp>
        <p:nvSpPr>
          <p:cNvPr id="11" name="곱하기 기호 10">
            <a:extLst>
              <a:ext uri="{FF2B5EF4-FFF2-40B4-BE49-F238E27FC236}">
                <a16:creationId xmlns:a16="http://schemas.microsoft.com/office/drawing/2014/main" id="{91BDA7EE-F0FD-4AD0-8924-C17C880BD132}"/>
              </a:ext>
            </a:extLst>
          </p:cNvPr>
          <p:cNvSpPr/>
          <p:nvPr/>
        </p:nvSpPr>
        <p:spPr>
          <a:xfrm>
            <a:off x="674583" y="1424302"/>
            <a:ext cx="3027872" cy="3027872"/>
          </a:xfrm>
          <a:prstGeom prst="mathMultiply">
            <a:avLst>
              <a:gd name="adj1" fmla="val 7850"/>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화살표: 아래쪽 11">
            <a:extLst>
              <a:ext uri="{FF2B5EF4-FFF2-40B4-BE49-F238E27FC236}">
                <a16:creationId xmlns:a16="http://schemas.microsoft.com/office/drawing/2014/main" id="{005FACE4-6DFB-469B-819E-0C094EF02DC5}"/>
              </a:ext>
            </a:extLst>
          </p:cNvPr>
          <p:cNvSpPr/>
          <p:nvPr/>
        </p:nvSpPr>
        <p:spPr>
          <a:xfrm>
            <a:off x="1964232" y="3736182"/>
            <a:ext cx="448573" cy="715992"/>
          </a:xfrm>
          <a:prstGeom prst="downArrow">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사각형: 둥근 모서리 12">
            <a:extLst>
              <a:ext uri="{FF2B5EF4-FFF2-40B4-BE49-F238E27FC236}">
                <a16:creationId xmlns:a16="http://schemas.microsoft.com/office/drawing/2014/main" id="{FEB092DA-7B0F-4512-84A4-AEF1C75B8A3E}"/>
              </a:ext>
            </a:extLst>
          </p:cNvPr>
          <p:cNvSpPr/>
          <p:nvPr/>
        </p:nvSpPr>
        <p:spPr>
          <a:xfrm>
            <a:off x="932382" y="4741160"/>
            <a:ext cx="2626831" cy="50895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chemeClr val="tx1"/>
                </a:solidFill>
              </a:rPr>
              <a:t>Add_loss</a:t>
            </a:r>
            <a:r>
              <a:rPr lang="en-US" altLang="ko-KR" dirty="0">
                <a:solidFill>
                  <a:schemeClr val="tx1"/>
                </a:solidFill>
              </a:rPr>
              <a:t> </a:t>
            </a:r>
            <a:r>
              <a:rPr lang="ko-KR" altLang="en-US" dirty="0">
                <a:solidFill>
                  <a:schemeClr val="tx1"/>
                </a:solidFill>
              </a:rPr>
              <a:t>내장 메서드</a:t>
            </a:r>
            <a:endParaRPr lang="en-US" altLang="ko-KR" dirty="0">
              <a:solidFill>
                <a:schemeClr val="tx1"/>
              </a:solidFill>
            </a:endParaRPr>
          </a:p>
        </p:txBody>
      </p:sp>
      <p:cxnSp>
        <p:nvCxnSpPr>
          <p:cNvPr id="14" name="직선 연결선 13">
            <a:extLst>
              <a:ext uri="{FF2B5EF4-FFF2-40B4-BE49-F238E27FC236}">
                <a16:creationId xmlns:a16="http://schemas.microsoft.com/office/drawing/2014/main" id="{E4C928DA-EA9F-470F-8047-5E124CE867C5}"/>
              </a:ext>
            </a:extLst>
          </p:cNvPr>
          <p:cNvCxnSpPr>
            <a:cxnSpLocks/>
          </p:cNvCxnSpPr>
          <p:nvPr/>
        </p:nvCxnSpPr>
        <p:spPr>
          <a:xfrm>
            <a:off x="5981944" y="5380632"/>
            <a:ext cx="979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738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4591321" cy="646331"/>
          </a:xfrm>
          <a:prstGeom prst="rect">
            <a:avLst/>
          </a:prstGeom>
          <a:noFill/>
        </p:spPr>
        <p:txBody>
          <a:bodyPr wrap="none" rtlCol="0">
            <a:spAutoFit/>
          </a:bodyPr>
          <a:lstStyle/>
          <a:p>
            <a:r>
              <a:rPr lang="en-US" altLang="ko-KR" sz="3600" spc="-300" dirty="0">
                <a:solidFill>
                  <a:schemeClr val="bg1"/>
                </a:solidFill>
              </a:rPr>
              <a:t>8.4.3 </a:t>
            </a:r>
            <a:r>
              <a:rPr lang="ko-KR" altLang="en-US" sz="3600" spc="-300" dirty="0">
                <a:solidFill>
                  <a:schemeClr val="bg1"/>
                </a:solidFill>
              </a:rPr>
              <a:t>변이형 </a:t>
            </a:r>
            <a:r>
              <a:rPr lang="ko-KR" altLang="en-US" sz="3600" spc="-300" dirty="0" err="1">
                <a:solidFill>
                  <a:schemeClr val="bg1"/>
                </a:solidFill>
              </a:rPr>
              <a:t>오토인코더</a:t>
            </a:r>
            <a:endParaRPr lang="ko-KR" altLang="en-US" sz="3600" spc="-300" dirty="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pic>
        <p:nvPicPr>
          <p:cNvPr id="6" name="그림 5">
            <a:extLst>
              <a:ext uri="{FF2B5EF4-FFF2-40B4-BE49-F238E27FC236}">
                <a16:creationId xmlns:a16="http://schemas.microsoft.com/office/drawing/2014/main" id="{60CE1955-4497-4B9A-8C4B-CCCA6A93E59E}"/>
              </a:ext>
            </a:extLst>
          </p:cNvPr>
          <p:cNvPicPr>
            <a:picLocks noChangeAspect="1"/>
          </p:cNvPicPr>
          <p:nvPr/>
        </p:nvPicPr>
        <p:blipFill>
          <a:blip r:embed="rId2"/>
          <a:stretch>
            <a:fillRect/>
          </a:stretch>
        </p:blipFill>
        <p:spPr>
          <a:xfrm>
            <a:off x="193657" y="1808079"/>
            <a:ext cx="5029902" cy="4639322"/>
          </a:xfrm>
          <a:prstGeom prst="rect">
            <a:avLst/>
          </a:prstGeom>
        </p:spPr>
      </p:pic>
      <p:sp>
        <p:nvSpPr>
          <p:cNvPr id="8" name="사각형: 둥근 모서리 7">
            <a:extLst>
              <a:ext uri="{FF2B5EF4-FFF2-40B4-BE49-F238E27FC236}">
                <a16:creationId xmlns:a16="http://schemas.microsoft.com/office/drawing/2014/main" id="{5D0D6C0E-59C0-402C-B855-7E4C78DB0A2B}"/>
              </a:ext>
            </a:extLst>
          </p:cNvPr>
          <p:cNvSpPr/>
          <p:nvPr/>
        </p:nvSpPr>
        <p:spPr>
          <a:xfrm>
            <a:off x="390215" y="1156201"/>
            <a:ext cx="4636785" cy="50895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VAE </a:t>
            </a:r>
            <a:r>
              <a:rPr lang="ko-KR" altLang="en-US" dirty="0">
                <a:solidFill>
                  <a:schemeClr val="tx1"/>
                </a:solidFill>
              </a:rPr>
              <a:t>훈련하기</a:t>
            </a:r>
            <a:endParaRPr lang="en-US" altLang="ko-KR" dirty="0">
              <a:solidFill>
                <a:schemeClr val="tx1"/>
              </a:solidFill>
            </a:endParaRPr>
          </a:p>
        </p:txBody>
      </p:sp>
      <p:cxnSp>
        <p:nvCxnSpPr>
          <p:cNvPr id="9" name="직선 연결선 8">
            <a:extLst>
              <a:ext uri="{FF2B5EF4-FFF2-40B4-BE49-F238E27FC236}">
                <a16:creationId xmlns:a16="http://schemas.microsoft.com/office/drawing/2014/main" id="{897F016B-2CDA-462F-BF62-D11B074552FB}"/>
              </a:ext>
            </a:extLst>
          </p:cNvPr>
          <p:cNvCxnSpPr>
            <a:cxnSpLocks/>
          </p:cNvCxnSpPr>
          <p:nvPr/>
        </p:nvCxnSpPr>
        <p:spPr>
          <a:xfrm>
            <a:off x="3514789" y="2853093"/>
            <a:ext cx="979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그림 9">
            <a:extLst>
              <a:ext uri="{FF2B5EF4-FFF2-40B4-BE49-F238E27FC236}">
                <a16:creationId xmlns:a16="http://schemas.microsoft.com/office/drawing/2014/main" id="{6D1AD54C-43CE-4810-8354-0D2949F876D5}"/>
              </a:ext>
            </a:extLst>
          </p:cNvPr>
          <p:cNvPicPr>
            <a:picLocks noChangeAspect="1"/>
          </p:cNvPicPr>
          <p:nvPr/>
        </p:nvPicPr>
        <p:blipFill>
          <a:blip r:embed="rId3"/>
          <a:stretch>
            <a:fillRect/>
          </a:stretch>
        </p:blipFill>
        <p:spPr>
          <a:xfrm>
            <a:off x="5317774" y="1878956"/>
            <a:ext cx="6680569" cy="4568445"/>
          </a:xfrm>
          <a:prstGeom prst="rect">
            <a:avLst/>
          </a:prstGeom>
        </p:spPr>
      </p:pic>
      <p:sp>
        <p:nvSpPr>
          <p:cNvPr id="11" name="사각형: 둥근 모서리 10">
            <a:extLst>
              <a:ext uri="{FF2B5EF4-FFF2-40B4-BE49-F238E27FC236}">
                <a16:creationId xmlns:a16="http://schemas.microsoft.com/office/drawing/2014/main" id="{E250E83A-60AE-46DB-AEDB-39A76E5C6C50}"/>
              </a:ext>
            </a:extLst>
          </p:cNvPr>
          <p:cNvSpPr/>
          <p:nvPr/>
        </p:nvSpPr>
        <p:spPr>
          <a:xfrm>
            <a:off x="5215743" y="1178876"/>
            <a:ext cx="6884629" cy="50895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2D </a:t>
            </a:r>
            <a:r>
              <a:rPr lang="ko-KR" altLang="en-US" dirty="0">
                <a:solidFill>
                  <a:schemeClr val="tx1"/>
                </a:solidFill>
              </a:rPr>
              <a:t>잠재 공간에서 포인트 그리드를 </a:t>
            </a:r>
            <a:r>
              <a:rPr lang="ko-KR" altLang="en-US" dirty="0" err="1">
                <a:solidFill>
                  <a:schemeClr val="tx1"/>
                </a:solidFill>
              </a:rPr>
              <a:t>샘플링하여</a:t>
            </a:r>
            <a:r>
              <a:rPr lang="ko-KR" altLang="en-US" dirty="0">
                <a:solidFill>
                  <a:schemeClr val="tx1"/>
                </a:solidFill>
              </a:rPr>
              <a:t> 이미지로 디코딩</a:t>
            </a:r>
            <a:endParaRPr lang="en-US" altLang="ko-KR" dirty="0">
              <a:solidFill>
                <a:schemeClr val="tx1"/>
              </a:solidFill>
            </a:endParaRPr>
          </a:p>
        </p:txBody>
      </p:sp>
    </p:spTree>
    <p:extLst>
      <p:ext uri="{BB962C8B-B14F-4D97-AF65-F5344CB8AC3E}">
        <p14:creationId xmlns:p14="http://schemas.microsoft.com/office/powerpoint/2010/main" val="2247162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4591321" cy="646331"/>
          </a:xfrm>
          <a:prstGeom prst="rect">
            <a:avLst/>
          </a:prstGeom>
          <a:noFill/>
        </p:spPr>
        <p:txBody>
          <a:bodyPr wrap="none" rtlCol="0">
            <a:spAutoFit/>
          </a:bodyPr>
          <a:lstStyle/>
          <a:p>
            <a:r>
              <a:rPr lang="en-US" altLang="ko-KR" sz="3600" spc="-300" dirty="0">
                <a:solidFill>
                  <a:schemeClr val="bg1"/>
                </a:solidFill>
              </a:rPr>
              <a:t>8.4.3 </a:t>
            </a:r>
            <a:r>
              <a:rPr lang="ko-KR" altLang="en-US" sz="3600" spc="-300" dirty="0">
                <a:solidFill>
                  <a:schemeClr val="bg1"/>
                </a:solidFill>
              </a:rPr>
              <a:t>변이형 </a:t>
            </a:r>
            <a:r>
              <a:rPr lang="ko-KR" altLang="en-US" sz="3600" spc="-300" dirty="0" err="1">
                <a:solidFill>
                  <a:schemeClr val="bg1"/>
                </a:solidFill>
              </a:rPr>
              <a:t>오토인코더</a:t>
            </a:r>
            <a:endParaRPr lang="ko-KR" altLang="en-US" sz="3600" spc="-300" dirty="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pic>
        <p:nvPicPr>
          <p:cNvPr id="7" name="그림 6">
            <a:extLst>
              <a:ext uri="{FF2B5EF4-FFF2-40B4-BE49-F238E27FC236}">
                <a16:creationId xmlns:a16="http://schemas.microsoft.com/office/drawing/2014/main" id="{1C33A4D0-C2AE-4D9E-85A8-CB6693617503}"/>
              </a:ext>
            </a:extLst>
          </p:cNvPr>
          <p:cNvPicPr>
            <a:picLocks noChangeAspect="1"/>
          </p:cNvPicPr>
          <p:nvPr/>
        </p:nvPicPr>
        <p:blipFill>
          <a:blip r:embed="rId2"/>
          <a:stretch>
            <a:fillRect/>
          </a:stretch>
        </p:blipFill>
        <p:spPr>
          <a:xfrm>
            <a:off x="237815" y="1739318"/>
            <a:ext cx="5150972" cy="5016766"/>
          </a:xfrm>
          <a:prstGeom prst="rect">
            <a:avLst/>
          </a:prstGeom>
        </p:spPr>
      </p:pic>
      <p:sp>
        <p:nvSpPr>
          <p:cNvPr id="8" name="사각형: 둥근 모서리 7">
            <a:extLst>
              <a:ext uri="{FF2B5EF4-FFF2-40B4-BE49-F238E27FC236}">
                <a16:creationId xmlns:a16="http://schemas.microsoft.com/office/drawing/2014/main" id="{6DA741DE-D3C2-4DF8-9649-E30DABB6DB1D}"/>
              </a:ext>
            </a:extLst>
          </p:cNvPr>
          <p:cNvSpPr/>
          <p:nvPr/>
        </p:nvSpPr>
        <p:spPr>
          <a:xfrm>
            <a:off x="390215" y="1156201"/>
            <a:ext cx="4636785" cy="50895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잠재 공간에서 </a:t>
            </a:r>
            <a:r>
              <a:rPr lang="ko-KR" altLang="en-US" dirty="0" err="1">
                <a:solidFill>
                  <a:schemeClr val="tx1"/>
                </a:solidFill>
              </a:rPr>
              <a:t>디코딩된</a:t>
            </a:r>
            <a:r>
              <a:rPr lang="ko-KR" altLang="en-US" dirty="0">
                <a:solidFill>
                  <a:schemeClr val="tx1"/>
                </a:solidFill>
              </a:rPr>
              <a:t> 숫자 그리드</a:t>
            </a:r>
            <a:endParaRPr lang="en-US" altLang="ko-KR" dirty="0">
              <a:solidFill>
                <a:schemeClr val="tx1"/>
              </a:solidFill>
            </a:endParaRPr>
          </a:p>
        </p:txBody>
      </p:sp>
      <p:grpSp>
        <p:nvGrpSpPr>
          <p:cNvPr id="11" name="그룹 10">
            <a:extLst>
              <a:ext uri="{FF2B5EF4-FFF2-40B4-BE49-F238E27FC236}">
                <a16:creationId xmlns:a16="http://schemas.microsoft.com/office/drawing/2014/main" id="{DE7638C2-E3A5-4120-BB65-3E9535981644}"/>
              </a:ext>
            </a:extLst>
          </p:cNvPr>
          <p:cNvGrpSpPr/>
          <p:nvPr/>
        </p:nvGrpSpPr>
        <p:grpSpPr>
          <a:xfrm>
            <a:off x="5466425" y="1770145"/>
            <a:ext cx="2887651" cy="1027894"/>
            <a:chOff x="631683" y="5390664"/>
            <a:chExt cx="2887651" cy="1027894"/>
          </a:xfrm>
        </p:grpSpPr>
        <p:sp>
          <p:nvSpPr>
            <p:cNvPr id="12" name="TextBox 11">
              <a:extLst>
                <a:ext uri="{FF2B5EF4-FFF2-40B4-BE49-F238E27FC236}">
                  <a16:creationId xmlns:a16="http://schemas.microsoft.com/office/drawing/2014/main" id="{086C76D0-8253-4A4E-952E-4653273416E8}"/>
                </a:ext>
              </a:extLst>
            </p:cNvPr>
            <p:cNvSpPr txBox="1"/>
            <p:nvPr/>
          </p:nvSpPr>
          <p:spPr>
            <a:xfrm>
              <a:off x="631683" y="5895338"/>
              <a:ext cx="2887651" cy="523220"/>
            </a:xfrm>
            <a:prstGeom prst="rect">
              <a:avLst/>
            </a:prstGeom>
            <a:noFill/>
          </p:spPr>
          <p:txBody>
            <a:bodyPr wrap="square" rtlCol="0">
              <a:spAutoFit/>
            </a:bodyPr>
            <a:lstStyle/>
            <a:p>
              <a:pPr algn="just"/>
              <a:r>
                <a:rPr lang="ko-KR" altLang="en-US" sz="1400" spc="-150" dirty="0">
                  <a:solidFill>
                    <a:srgbClr val="393939"/>
                  </a:solidFill>
                </a:rPr>
                <a:t>잠재 공간의 한 경로를 따라서 한 숫자가 다른 숫자로 자연스럽게 바뀜</a:t>
              </a:r>
              <a:r>
                <a:rPr lang="en-US" altLang="ko-KR" sz="1400" spc="-150" dirty="0">
                  <a:solidFill>
                    <a:srgbClr val="393939"/>
                  </a:solidFill>
                </a:rPr>
                <a:t> </a:t>
              </a:r>
              <a:endParaRPr lang="ko-KR" altLang="en-US" sz="1400" spc="-150" dirty="0">
                <a:solidFill>
                  <a:srgbClr val="393939"/>
                </a:solidFill>
              </a:endParaRPr>
            </a:p>
          </p:txBody>
        </p:sp>
        <p:sp>
          <p:nvSpPr>
            <p:cNvPr id="13" name="TextBox 12">
              <a:extLst>
                <a:ext uri="{FF2B5EF4-FFF2-40B4-BE49-F238E27FC236}">
                  <a16:creationId xmlns:a16="http://schemas.microsoft.com/office/drawing/2014/main" id="{F99D78EE-1163-461B-B828-E1191D7B23AA}"/>
                </a:ext>
              </a:extLst>
            </p:cNvPr>
            <p:cNvSpPr txBox="1"/>
            <p:nvPr/>
          </p:nvSpPr>
          <p:spPr>
            <a:xfrm>
              <a:off x="845048" y="5390664"/>
              <a:ext cx="2460931" cy="400110"/>
            </a:xfrm>
            <a:prstGeom prst="rect">
              <a:avLst/>
            </a:prstGeom>
            <a:noFill/>
          </p:spPr>
          <p:txBody>
            <a:bodyPr wrap="none" rtlCol="0">
              <a:spAutoFit/>
            </a:bodyPr>
            <a:lstStyle/>
            <a:p>
              <a:pPr algn="ctr"/>
              <a:r>
                <a:rPr lang="ko-KR" altLang="en-US" sz="2000" spc="-150" dirty="0">
                  <a:solidFill>
                    <a:srgbClr val="393939"/>
                  </a:solidFill>
                  <a:latin typeface="+mj-ea"/>
                  <a:ea typeface="+mj-ea"/>
                </a:rPr>
                <a:t>완벽하게 연속된 분포</a:t>
              </a:r>
            </a:p>
          </p:txBody>
        </p:sp>
      </p:grpSp>
      <p:sp>
        <p:nvSpPr>
          <p:cNvPr id="14" name="화살표: 아래쪽 13">
            <a:extLst>
              <a:ext uri="{FF2B5EF4-FFF2-40B4-BE49-F238E27FC236}">
                <a16:creationId xmlns:a16="http://schemas.microsoft.com/office/drawing/2014/main" id="{EE369768-DF6D-486E-BA56-B80CD464266B}"/>
              </a:ext>
            </a:extLst>
          </p:cNvPr>
          <p:cNvSpPr/>
          <p:nvPr/>
        </p:nvSpPr>
        <p:spPr>
          <a:xfrm rot="2102259">
            <a:off x="1155382" y="4468484"/>
            <a:ext cx="448573" cy="2019525"/>
          </a:xfrm>
          <a:prstGeom prst="downArrow">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화살표: 아래쪽 14">
            <a:extLst>
              <a:ext uri="{FF2B5EF4-FFF2-40B4-BE49-F238E27FC236}">
                <a16:creationId xmlns:a16="http://schemas.microsoft.com/office/drawing/2014/main" id="{8B897BB8-92CB-471B-823C-EEF91A02EC85}"/>
              </a:ext>
            </a:extLst>
          </p:cNvPr>
          <p:cNvSpPr/>
          <p:nvPr/>
        </p:nvSpPr>
        <p:spPr>
          <a:xfrm rot="8552074">
            <a:off x="1184264" y="1912693"/>
            <a:ext cx="448573" cy="2019525"/>
          </a:xfrm>
          <a:prstGeom prst="downArrow">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9764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0C4291-AA49-4611-97D5-21EC4368F85B}"/>
              </a:ext>
            </a:extLst>
          </p:cNvPr>
          <p:cNvSpPr txBox="1"/>
          <p:nvPr/>
        </p:nvSpPr>
        <p:spPr>
          <a:xfrm>
            <a:off x="5654213" y="2676872"/>
            <a:ext cx="883575" cy="830997"/>
          </a:xfrm>
          <a:prstGeom prst="rect">
            <a:avLst/>
          </a:prstGeom>
          <a:noFill/>
        </p:spPr>
        <p:txBody>
          <a:bodyPr wrap="none" rtlCol="0">
            <a:spAutoFit/>
          </a:bodyPr>
          <a:lstStyle/>
          <a:p>
            <a:pPr algn="ctr"/>
            <a:r>
              <a:rPr lang="en-US" altLang="ko-KR" sz="4800" spc="-300" dirty="0">
                <a:solidFill>
                  <a:schemeClr val="bg1"/>
                </a:solidFill>
                <a:latin typeface="Sandoll 삼립호빵체 Basic" panose="00000500000000000000" pitchFamily="50" charset="-127"/>
                <a:ea typeface="Sandoll 삼립호빵체 Basic" panose="00000500000000000000" pitchFamily="50" charset="-127"/>
              </a:rPr>
              <a:t>8.5</a:t>
            </a:r>
            <a:endParaRPr lang="ko-KR" altLang="en-US" sz="4800" spc="-300" dirty="0">
              <a:solidFill>
                <a:schemeClr val="bg1"/>
              </a:solidFill>
              <a:latin typeface="Sandoll 삼립호빵체 Basic" panose="00000500000000000000" pitchFamily="50" charset="-127"/>
              <a:ea typeface="Sandoll 삼립호빵체 Basic" panose="00000500000000000000" pitchFamily="50" charset="-127"/>
            </a:endParaRPr>
          </a:p>
        </p:txBody>
      </p:sp>
      <p:cxnSp>
        <p:nvCxnSpPr>
          <p:cNvPr id="17" name="직선 연결선 16">
            <a:extLst>
              <a:ext uri="{FF2B5EF4-FFF2-40B4-BE49-F238E27FC236}">
                <a16:creationId xmlns:a16="http://schemas.microsoft.com/office/drawing/2014/main" id="{1F12AE3B-B2F6-41CB-8089-A3BC3350D683}"/>
              </a:ext>
            </a:extLst>
          </p:cNvPr>
          <p:cNvCxnSpPr>
            <a:cxnSpLocks/>
          </p:cNvCxnSpPr>
          <p:nvPr/>
        </p:nvCxnSpPr>
        <p:spPr>
          <a:xfrm>
            <a:off x="3862055" y="217289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0BDE27BE-D47F-4C86-A8A7-881E337B1B9F}"/>
              </a:ext>
            </a:extLst>
          </p:cNvPr>
          <p:cNvCxnSpPr>
            <a:cxnSpLocks/>
          </p:cNvCxnSpPr>
          <p:nvPr/>
        </p:nvCxnSpPr>
        <p:spPr>
          <a:xfrm>
            <a:off x="3862055" y="401185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822278D-6021-420A-8428-878080CC967A}"/>
              </a:ext>
            </a:extLst>
          </p:cNvPr>
          <p:cNvSpPr txBox="1"/>
          <p:nvPr/>
        </p:nvSpPr>
        <p:spPr>
          <a:xfrm>
            <a:off x="172720" y="142240"/>
            <a:ext cx="1034257" cy="276999"/>
          </a:xfrm>
          <a:prstGeom prst="rect">
            <a:avLst/>
          </a:prstGeom>
          <a:noFill/>
        </p:spPr>
        <p:txBody>
          <a:bodyPr wrap="none" rtlCol="0">
            <a:spAutoFit/>
          </a:bodyPr>
          <a:lstStyle/>
          <a:p>
            <a:r>
              <a:rPr lang="en-US" altLang="ko-KR" sz="1200" dirty="0">
                <a:solidFill>
                  <a:schemeClr val="bg1"/>
                </a:solidFill>
                <a:latin typeface="Sandoll 삼립호빵체 Basic" panose="00000500000000000000" pitchFamily="50" charset="-127"/>
                <a:ea typeface="Sandoll 삼립호빵체 Basic" panose="00000500000000000000" pitchFamily="50" charset="-127"/>
              </a:rPr>
              <a:t>2019305040</a:t>
            </a:r>
          </a:p>
        </p:txBody>
      </p:sp>
    </p:spTree>
    <p:extLst>
      <p:ext uri="{BB962C8B-B14F-4D97-AF65-F5344CB8AC3E}">
        <p14:creationId xmlns:p14="http://schemas.microsoft.com/office/powerpoint/2010/main" val="3880635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342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ndoll 삼립호빵체 Basic" panose="00000500000000000000" pitchFamily="50" charset="-127"/>
              <a:ea typeface="Sandoll 삼립호빵체 Basic" panose="00000500000000000000" pitchFamily="50" charset="-127"/>
            </a:endParaRPr>
          </a:p>
        </p:txBody>
      </p:sp>
      <p:sp>
        <p:nvSpPr>
          <p:cNvPr id="3" name="TextBox 2">
            <a:extLst>
              <a:ext uri="{FF2B5EF4-FFF2-40B4-BE49-F238E27FC236}">
                <a16:creationId xmlns:a16="http://schemas.microsoft.com/office/drawing/2014/main" id="{961A4C0C-593F-49EA-A036-AAE8EB62D98B}"/>
              </a:ext>
            </a:extLst>
          </p:cNvPr>
          <p:cNvSpPr txBox="1"/>
          <p:nvPr/>
        </p:nvSpPr>
        <p:spPr>
          <a:xfrm>
            <a:off x="335280" y="2600960"/>
            <a:ext cx="3293979" cy="646331"/>
          </a:xfrm>
          <a:prstGeom prst="rect">
            <a:avLst/>
          </a:prstGeom>
          <a:noFill/>
        </p:spPr>
        <p:txBody>
          <a:bodyPr wrap="none" rtlCol="0">
            <a:spAutoFit/>
          </a:bodyPr>
          <a:lstStyle/>
          <a:p>
            <a:r>
              <a:rPr lang="en-US" altLang="ko-KR" sz="3600" spc="-300" dirty="0">
                <a:solidFill>
                  <a:schemeClr val="bg1"/>
                </a:solidFill>
                <a:latin typeface="Sandoll 삼립호빵체 Basic" panose="00000500000000000000" pitchFamily="50" charset="-127"/>
                <a:ea typeface="Sandoll 삼립호빵체 Basic" panose="00000500000000000000" pitchFamily="50" charset="-127"/>
              </a:rPr>
              <a:t>A Table of Contents.</a:t>
            </a:r>
            <a:endParaRPr lang="ko-KR" altLang="en-US" sz="3600" spc="-300" dirty="0">
              <a:solidFill>
                <a:schemeClr val="bg1"/>
              </a:solidFill>
              <a:latin typeface="Sandoll 삼립호빵체 Basic" panose="00000500000000000000" pitchFamily="50" charset="-127"/>
              <a:ea typeface="Sandoll 삼립호빵체 Basic" panose="00000500000000000000" pitchFamily="50" charset="-127"/>
            </a:endParaRPr>
          </a:p>
        </p:txBody>
      </p:sp>
      <p:grpSp>
        <p:nvGrpSpPr>
          <p:cNvPr id="6" name="그룹 5">
            <a:extLst>
              <a:ext uri="{FF2B5EF4-FFF2-40B4-BE49-F238E27FC236}">
                <a16:creationId xmlns:a16="http://schemas.microsoft.com/office/drawing/2014/main" id="{1D65EFFB-77B3-4093-9EBE-5BC7CD9D594B}"/>
              </a:ext>
            </a:extLst>
          </p:cNvPr>
          <p:cNvGrpSpPr/>
          <p:nvPr/>
        </p:nvGrpSpPr>
        <p:grpSpPr>
          <a:xfrm>
            <a:off x="619016" y="3799840"/>
            <a:ext cx="3670735" cy="707886"/>
            <a:chOff x="294640" y="3596640"/>
            <a:chExt cx="3670735" cy="707886"/>
          </a:xfrm>
        </p:grpSpPr>
        <p:sp>
          <p:nvSpPr>
            <p:cNvPr id="4" name="TextBox 3">
              <a:extLst>
                <a:ext uri="{FF2B5EF4-FFF2-40B4-BE49-F238E27FC236}">
                  <a16:creationId xmlns:a16="http://schemas.microsoft.com/office/drawing/2014/main" id="{74775390-ADD7-4C94-8805-D912724ABC3E}"/>
                </a:ext>
              </a:extLst>
            </p:cNvPr>
            <p:cNvSpPr txBox="1"/>
            <p:nvPr/>
          </p:nvSpPr>
          <p:spPr>
            <a:xfrm>
              <a:off x="294640" y="3596640"/>
              <a:ext cx="383438" cy="707886"/>
            </a:xfrm>
            <a:prstGeom prst="rect">
              <a:avLst/>
            </a:prstGeom>
            <a:noFill/>
          </p:spPr>
          <p:txBody>
            <a:bodyPr wrap="none" rtlCol="0">
              <a:spAutoFit/>
            </a:bodyPr>
            <a:lstStyle/>
            <a:p>
              <a:r>
                <a:rPr lang="en-US" altLang="ko-KR" sz="4000" b="1" dirty="0">
                  <a:solidFill>
                    <a:schemeClr val="accent1"/>
                  </a:solidFill>
                  <a:latin typeface="Sandoll 삼립호빵체 Basic" panose="00000500000000000000" pitchFamily="50" charset="-127"/>
                  <a:ea typeface="Sandoll 삼립호빵체 Basic" panose="00000500000000000000" pitchFamily="50" charset="-127"/>
                </a:rPr>
                <a:t>1</a:t>
              </a:r>
              <a:endParaRPr lang="ko-KR" altLang="en-US" sz="4000" b="1" dirty="0">
                <a:solidFill>
                  <a:schemeClr val="accent1"/>
                </a:solidFill>
                <a:latin typeface="Sandoll 삼립호빵체 Basic" panose="00000500000000000000" pitchFamily="50" charset="-127"/>
                <a:ea typeface="Sandoll 삼립호빵체 Basic" panose="00000500000000000000" pitchFamily="50" charset="-127"/>
              </a:endParaRPr>
            </a:p>
          </p:txBody>
        </p:sp>
        <p:sp>
          <p:nvSpPr>
            <p:cNvPr id="5" name="TextBox 4">
              <a:extLst>
                <a:ext uri="{FF2B5EF4-FFF2-40B4-BE49-F238E27FC236}">
                  <a16:creationId xmlns:a16="http://schemas.microsoft.com/office/drawing/2014/main" id="{64461C2D-7B54-4B3D-9449-360FD650556A}"/>
                </a:ext>
              </a:extLst>
            </p:cNvPr>
            <p:cNvSpPr txBox="1"/>
            <p:nvPr/>
          </p:nvSpPr>
          <p:spPr>
            <a:xfrm>
              <a:off x="943394" y="3688973"/>
              <a:ext cx="3021981" cy="523220"/>
            </a:xfrm>
            <a:prstGeom prst="rect">
              <a:avLst/>
            </a:prstGeom>
            <a:noFill/>
          </p:spPr>
          <p:txBody>
            <a:bodyPr wrap="none" rtlCol="0">
              <a:spAutoFit/>
            </a:bodyPr>
            <a:lstStyle/>
            <a:p>
              <a:r>
                <a:rPr lang="ko-KR" altLang="en-US" sz="2800" spc="-150" dirty="0">
                  <a:solidFill>
                    <a:srgbClr val="393939"/>
                  </a:solidFill>
                  <a:latin typeface="Sandoll 삼립호빵체 Basic" panose="00000500000000000000" pitchFamily="50" charset="-127"/>
                  <a:ea typeface="Sandoll 삼립호빵체 Basic" panose="00000500000000000000" pitchFamily="50" charset="-127"/>
                </a:rPr>
                <a:t>적대적 생성 신경망 소개</a:t>
              </a:r>
            </a:p>
          </p:txBody>
        </p:sp>
      </p:grpSp>
    </p:spTree>
    <p:extLst>
      <p:ext uri="{BB962C8B-B14F-4D97-AF65-F5344CB8AC3E}">
        <p14:creationId xmlns:p14="http://schemas.microsoft.com/office/powerpoint/2010/main" val="1059832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31F6F75-B221-4061-B962-758F7C3BEBF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474720" y="0"/>
            <a:ext cx="8717280" cy="6858000"/>
          </a:xfrm>
          <a:prstGeom prst="rect">
            <a:avLst/>
          </a:prstGeom>
        </p:spPr>
      </p:pic>
      <p:sp>
        <p:nvSpPr>
          <p:cNvPr id="7" name="직사각형 6">
            <a:extLst>
              <a:ext uri="{FF2B5EF4-FFF2-40B4-BE49-F238E27FC236}">
                <a16:creationId xmlns:a16="http://schemas.microsoft.com/office/drawing/2014/main" id="{BFB742AF-8DE1-4801-BAAB-FF7C033D40F3}"/>
              </a:ext>
            </a:extLst>
          </p:cNvPr>
          <p:cNvSpPr/>
          <p:nvPr/>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ndoll 삼립호빵체 Basic" panose="00000500000000000000" pitchFamily="50" charset="-127"/>
              <a:ea typeface="Sandoll 삼립호빵체 Basic" panose="00000500000000000000" pitchFamily="50" charset="-127"/>
            </a:endParaRPr>
          </a:p>
        </p:txBody>
      </p:sp>
      <p:sp>
        <p:nvSpPr>
          <p:cNvPr id="9" name="TextBox 8">
            <a:extLst>
              <a:ext uri="{FF2B5EF4-FFF2-40B4-BE49-F238E27FC236}">
                <a16:creationId xmlns:a16="http://schemas.microsoft.com/office/drawing/2014/main" id="{E9B29B74-5530-431A-9A1D-6C360E5E40A6}"/>
              </a:ext>
            </a:extLst>
          </p:cNvPr>
          <p:cNvSpPr txBox="1"/>
          <p:nvPr/>
        </p:nvSpPr>
        <p:spPr>
          <a:xfrm>
            <a:off x="1309800" y="3105834"/>
            <a:ext cx="3656770" cy="646331"/>
          </a:xfrm>
          <a:prstGeom prst="rect">
            <a:avLst/>
          </a:prstGeom>
          <a:noFill/>
        </p:spPr>
        <p:txBody>
          <a:bodyPr wrap="none" rtlCol="0">
            <a:spAutoFit/>
          </a:bodyPr>
          <a:lstStyle/>
          <a:p>
            <a:r>
              <a:rPr lang="ko-KR" altLang="en-US" sz="3600" spc="-300" dirty="0">
                <a:solidFill>
                  <a:schemeClr val="bg1"/>
                </a:solidFill>
                <a:latin typeface="Sandoll 삼립호빵체 Basic" panose="00000500000000000000" pitchFamily="50" charset="-127"/>
                <a:ea typeface="Sandoll 삼립호빵체 Basic" panose="00000500000000000000" pitchFamily="50" charset="-127"/>
              </a:rPr>
              <a:t>적대적 신경 </a:t>
            </a:r>
            <a:r>
              <a:rPr lang="ko-KR" altLang="en-US" sz="3600" spc="-300" dirty="0" err="1">
                <a:solidFill>
                  <a:schemeClr val="bg1"/>
                </a:solidFill>
                <a:latin typeface="Sandoll 삼립호빵체 Basic" panose="00000500000000000000" pitchFamily="50" charset="-127"/>
                <a:ea typeface="Sandoll 삼립호빵체 Basic" panose="00000500000000000000" pitchFamily="50" charset="-127"/>
              </a:rPr>
              <a:t>생성망</a:t>
            </a:r>
            <a:r>
              <a:rPr lang="ko-KR" altLang="en-US" sz="3600" spc="-300" dirty="0">
                <a:solidFill>
                  <a:schemeClr val="bg1"/>
                </a:solidFill>
                <a:latin typeface="Sandoll 삼립호빵체 Basic" panose="00000500000000000000" pitchFamily="50" charset="-127"/>
                <a:ea typeface="Sandoll 삼립호빵체 Basic" panose="00000500000000000000" pitchFamily="50" charset="-127"/>
              </a:rPr>
              <a:t> 소개</a:t>
            </a:r>
          </a:p>
        </p:txBody>
      </p:sp>
      <p:cxnSp>
        <p:nvCxnSpPr>
          <p:cNvPr id="12" name="직선 연결선 11">
            <a:extLst>
              <a:ext uri="{FF2B5EF4-FFF2-40B4-BE49-F238E27FC236}">
                <a16:creationId xmlns:a16="http://schemas.microsoft.com/office/drawing/2014/main" id="{E9C7568C-DA98-40CE-9115-1F19853EEDF6}"/>
              </a:ext>
            </a:extLst>
          </p:cNvPr>
          <p:cNvCxnSpPr>
            <a:cxnSpLocks/>
          </p:cNvCxnSpPr>
          <p:nvPr/>
        </p:nvCxnSpPr>
        <p:spPr>
          <a:xfrm>
            <a:off x="904240" y="282313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92A7BF85-EFF0-4169-9F33-5B30AFBB9A2A}"/>
              </a:ext>
            </a:extLst>
          </p:cNvPr>
          <p:cNvCxnSpPr>
            <a:cxnSpLocks/>
          </p:cNvCxnSpPr>
          <p:nvPr/>
        </p:nvCxnSpPr>
        <p:spPr>
          <a:xfrm>
            <a:off x="904240" y="401185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7146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ndoll 삼립호빵체 Basic" panose="00000500000000000000" pitchFamily="50" charset="-127"/>
              <a:ea typeface="Sandoll 삼립호빵체 Basic" panose="00000500000000000000" pitchFamily="50" charset="-127"/>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203689"/>
            <a:ext cx="3656770" cy="646331"/>
          </a:xfrm>
          <a:prstGeom prst="rect">
            <a:avLst/>
          </a:prstGeom>
          <a:noFill/>
        </p:spPr>
        <p:txBody>
          <a:bodyPr wrap="none" rtlCol="0">
            <a:spAutoFit/>
          </a:bodyPr>
          <a:lstStyle/>
          <a:p>
            <a:r>
              <a:rPr lang="ko-KR" altLang="en-US" sz="3600" spc="-300" dirty="0">
                <a:solidFill>
                  <a:schemeClr val="bg1"/>
                </a:solidFill>
                <a:latin typeface="Sandoll 삼립호빵체 Basic" panose="00000500000000000000" pitchFamily="50" charset="-127"/>
                <a:ea typeface="Sandoll 삼립호빵체 Basic" panose="00000500000000000000" pitchFamily="50" charset="-127"/>
              </a:rPr>
              <a:t>적대적 신경 </a:t>
            </a:r>
            <a:r>
              <a:rPr lang="ko-KR" altLang="en-US" sz="3600" spc="-300" dirty="0" err="1">
                <a:solidFill>
                  <a:schemeClr val="bg1"/>
                </a:solidFill>
                <a:latin typeface="Sandoll 삼립호빵체 Basic" panose="00000500000000000000" pitchFamily="50" charset="-127"/>
                <a:ea typeface="Sandoll 삼립호빵체 Basic" panose="00000500000000000000" pitchFamily="50" charset="-127"/>
              </a:rPr>
              <a:t>생성망</a:t>
            </a:r>
            <a:r>
              <a:rPr lang="ko-KR" altLang="en-US" sz="3600" spc="-300" dirty="0">
                <a:solidFill>
                  <a:schemeClr val="bg1"/>
                </a:solidFill>
                <a:latin typeface="Sandoll 삼립호빵체 Basic" panose="00000500000000000000" pitchFamily="50" charset="-127"/>
                <a:ea typeface="Sandoll 삼립호빵체 Basic" panose="00000500000000000000" pitchFamily="50" charset="-127"/>
              </a:rPr>
              <a:t> 소개</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03334" cy="307777"/>
          </a:xfrm>
          <a:prstGeom prst="rect">
            <a:avLst/>
          </a:prstGeom>
          <a:noFill/>
        </p:spPr>
        <p:txBody>
          <a:bodyPr wrap="none" rtlCol="0">
            <a:spAutoFit/>
          </a:bodyPr>
          <a:lstStyle/>
          <a:p>
            <a:r>
              <a:rPr lang="en-US" altLang="ko-KR" sz="1400" dirty="0">
                <a:solidFill>
                  <a:schemeClr val="bg1"/>
                </a:solidFill>
                <a:latin typeface="Sandoll 삼립호빵체 Basic" panose="00000500000000000000" pitchFamily="50" charset="-127"/>
                <a:ea typeface="Sandoll 삼립호빵체 Basic" panose="00000500000000000000" pitchFamily="50" charset="-127"/>
              </a:rPr>
              <a:t>Part 1, </a:t>
            </a:r>
            <a:endParaRPr lang="ko-KR" altLang="en-US" sz="1400" dirty="0">
              <a:solidFill>
                <a:schemeClr val="bg1"/>
              </a:solidFill>
              <a:latin typeface="Sandoll 삼립호빵체 Basic" panose="00000500000000000000" pitchFamily="50" charset="-127"/>
              <a:ea typeface="Sandoll 삼립호빵체 Basic" panose="00000500000000000000" pitchFamily="50" charset="-127"/>
            </a:endParaRPr>
          </a:p>
        </p:txBody>
      </p:sp>
      <p:sp>
        <p:nvSpPr>
          <p:cNvPr id="38" name="TextBox 37">
            <a:extLst>
              <a:ext uri="{FF2B5EF4-FFF2-40B4-BE49-F238E27FC236}">
                <a16:creationId xmlns:a16="http://schemas.microsoft.com/office/drawing/2014/main" id="{81B01B5B-35BA-495A-91DE-64A84AC51DE2}"/>
              </a:ext>
            </a:extLst>
          </p:cNvPr>
          <p:cNvSpPr txBox="1"/>
          <p:nvPr/>
        </p:nvSpPr>
        <p:spPr>
          <a:xfrm>
            <a:off x="132080" y="1149868"/>
            <a:ext cx="11115726" cy="923330"/>
          </a:xfrm>
          <a:prstGeom prst="rect">
            <a:avLst/>
          </a:prstGeom>
          <a:noFill/>
        </p:spPr>
        <p:txBody>
          <a:bodyPr wrap="square">
            <a:spAutoFit/>
          </a:bodyPr>
          <a:lstStyle/>
          <a:p>
            <a:r>
              <a:rPr lang="en-US" altLang="ko-KR" dirty="0">
                <a:solidFill>
                  <a:srgbClr val="222426"/>
                </a:solidFill>
                <a:latin typeface="Sandoll 삼립호빵체 Basic" panose="00000500000000000000" pitchFamily="50" charset="-127"/>
                <a:ea typeface="Sandoll 삼립호빵체 Basic" panose="00000500000000000000" pitchFamily="50" charset="-127"/>
              </a:rPr>
              <a:t>GAN(</a:t>
            </a:r>
            <a:r>
              <a:rPr lang="en-US" altLang="ko-KR" dirty="0" err="1">
                <a:solidFill>
                  <a:srgbClr val="222426"/>
                </a:solidFill>
                <a:latin typeface="Sandoll 삼립호빵체 Basic" panose="00000500000000000000" pitchFamily="50" charset="-127"/>
                <a:ea typeface="Sandoll 삼립호빵체 Basic" panose="00000500000000000000" pitchFamily="50" charset="-127"/>
              </a:rPr>
              <a:t>Generativ</a:t>
            </a:r>
            <a:r>
              <a:rPr lang="en-US" altLang="ko-KR" dirty="0">
                <a:solidFill>
                  <a:srgbClr val="222426"/>
                </a:solidFill>
                <a:latin typeface="Sandoll 삼립호빵체 Basic" panose="00000500000000000000" pitchFamily="50" charset="-127"/>
                <a:ea typeface="Sandoll 삼립호빵체 Basic" panose="00000500000000000000" pitchFamily="50" charset="-127"/>
              </a:rPr>
              <a:t> Adversarial Network)</a:t>
            </a:r>
            <a:r>
              <a:rPr lang="ko-KR" altLang="en-US" b="0" i="0" dirty="0">
                <a:solidFill>
                  <a:srgbClr val="222426"/>
                </a:solidFill>
                <a:effectLst/>
                <a:latin typeface="Sandoll 삼립호빵체 Basic" panose="00000500000000000000" pitchFamily="50" charset="-127"/>
                <a:ea typeface="Sandoll 삼립호빵체 Basic" panose="00000500000000000000" pitchFamily="50" charset="-127"/>
              </a:rPr>
              <a:t>이란</a:t>
            </a:r>
            <a:r>
              <a:rPr lang="en-US" altLang="ko-KR" b="0" i="0" dirty="0">
                <a:solidFill>
                  <a:srgbClr val="222426"/>
                </a:solidFill>
                <a:effectLst/>
                <a:latin typeface="Sandoll 삼립호빵체 Basic" panose="00000500000000000000" pitchFamily="50" charset="-127"/>
                <a:ea typeface="Sandoll 삼립호빵체 Basic" panose="00000500000000000000" pitchFamily="50" charset="-127"/>
              </a:rPr>
              <a:t>?</a:t>
            </a:r>
            <a:br>
              <a:rPr lang="ko-KR" altLang="en-US" dirty="0">
                <a:latin typeface="Sandoll 삼립호빵체 Basic" panose="00000500000000000000" pitchFamily="50" charset="-127"/>
                <a:ea typeface="Sandoll 삼립호빵체 Basic" panose="00000500000000000000" pitchFamily="50" charset="-127"/>
              </a:rPr>
            </a:br>
            <a:r>
              <a:rPr lang="en-US" altLang="ko-KR" b="0" i="0" dirty="0">
                <a:solidFill>
                  <a:srgbClr val="222426"/>
                </a:solidFill>
                <a:effectLst/>
                <a:latin typeface="Sandoll 삼립호빵체 Basic" panose="00000500000000000000" pitchFamily="50" charset="-127"/>
                <a:ea typeface="Sandoll 삼립호빵체 Basic" panose="00000500000000000000" pitchFamily="50" charset="-127"/>
              </a:rPr>
              <a:t>'</a:t>
            </a:r>
            <a:r>
              <a:rPr lang="ko-KR" altLang="en-US" b="0" i="0" dirty="0" err="1">
                <a:solidFill>
                  <a:srgbClr val="222426"/>
                </a:solidFill>
                <a:effectLst/>
                <a:latin typeface="Sandoll 삼립호빵체 Basic" panose="00000500000000000000" pitchFamily="50" charset="-127"/>
                <a:ea typeface="Sandoll 삼립호빵체 Basic" panose="00000500000000000000" pitchFamily="50" charset="-127"/>
              </a:rPr>
              <a:t>생성적</a:t>
            </a:r>
            <a:r>
              <a:rPr lang="ko-KR" altLang="en-US" b="0" i="0" dirty="0">
                <a:solidFill>
                  <a:srgbClr val="222426"/>
                </a:solidFill>
                <a:effectLst/>
                <a:latin typeface="Sandoll 삼립호빵체 Basic" panose="00000500000000000000" pitchFamily="50" charset="-127"/>
                <a:ea typeface="Sandoll 삼립호빵체 Basic" panose="00000500000000000000" pitchFamily="50" charset="-127"/>
              </a:rPr>
              <a:t> 적대 신경망</a:t>
            </a:r>
            <a:r>
              <a:rPr lang="en-US" altLang="ko-KR" b="0" i="0" dirty="0">
                <a:solidFill>
                  <a:srgbClr val="222426"/>
                </a:solidFill>
                <a:effectLst/>
                <a:latin typeface="Sandoll 삼립호빵체 Basic" panose="00000500000000000000" pitchFamily="50" charset="-127"/>
                <a:ea typeface="Sandoll 삼립호빵체 Basic" panose="00000500000000000000" pitchFamily="50" charset="-127"/>
              </a:rPr>
              <a:t>’</a:t>
            </a:r>
          </a:p>
          <a:p>
            <a:r>
              <a:rPr lang="ko-KR" altLang="en-US" b="0" i="0" dirty="0">
                <a:solidFill>
                  <a:srgbClr val="222426"/>
                </a:solidFill>
                <a:effectLst/>
                <a:latin typeface="Sandoll 삼립호빵체 Basic" panose="00000500000000000000" pitchFamily="50" charset="-127"/>
                <a:ea typeface="Sandoll 삼립호빵체 Basic" panose="00000500000000000000" pitchFamily="50" charset="-127"/>
              </a:rPr>
              <a:t>새로운 데이터를 생성하기 위해 </a:t>
            </a:r>
            <a:r>
              <a:rPr lang="ko-KR" altLang="en-US" b="0" i="0" dirty="0" err="1">
                <a:solidFill>
                  <a:srgbClr val="222426"/>
                </a:solidFill>
                <a:effectLst/>
                <a:latin typeface="Sandoll 삼립호빵체 Basic" panose="00000500000000000000" pitchFamily="50" charset="-127"/>
                <a:ea typeface="Sandoll 삼립호빵체 Basic" panose="00000500000000000000" pitchFamily="50" charset="-127"/>
              </a:rPr>
              <a:t>뉴럴네트워크로</a:t>
            </a:r>
            <a:r>
              <a:rPr lang="ko-KR" altLang="en-US" b="0" i="0" dirty="0">
                <a:solidFill>
                  <a:srgbClr val="222426"/>
                </a:solidFill>
                <a:effectLst/>
                <a:latin typeface="Sandoll 삼립호빵체 Basic" panose="00000500000000000000" pitchFamily="50" charset="-127"/>
                <a:ea typeface="Sandoll 삼립호빵체 Basic" panose="00000500000000000000" pitchFamily="50" charset="-127"/>
              </a:rPr>
              <a:t> 이루어진 생성자와 판별자가 서로 겨루며 훈련한다는 뜻</a:t>
            </a:r>
            <a:endParaRPr lang="ko-KR" altLang="en-US" dirty="0">
              <a:latin typeface="Sandoll 삼립호빵체 Basic" panose="00000500000000000000" pitchFamily="50" charset="-127"/>
              <a:ea typeface="Sandoll 삼립호빵체 Basic" panose="00000500000000000000" pitchFamily="50" charset="-127"/>
            </a:endParaRPr>
          </a:p>
        </p:txBody>
      </p:sp>
      <p:grpSp>
        <p:nvGrpSpPr>
          <p:cNvPr id="17" name="그룹 16">
            <a:extLst>
              <a:ext uri="{FF2B5EF4-FFF2-40B4-BE49-F238E27FC236}">
                <a16:creationId xmlns:a16="http://schemas.microsoft.com/office/drawing/2014/main" id="{4546F71F-E0EA-4AC4-9331-4804D6CC6095}"/>
              </a:ext>
            </a:extLst>
          </p:cNvPr>
          <p:cNvGrpSpPr/>
          <p:nvPr/>
        </p:nvGrpSpPr>
        <p:grpSpPr>
          <a:xfrm>
            <a:off x="2033726" y="1851166"/>
            <a:ext cx="8571521" cy="3856966"/>
            <a:chOff x="2911124" y="2172994"/>
            <a:chExt cx="6506337" cy="3190798"/>
          </a:xfrm>
        </p:grpSpPr>
        <p:pic>
          <p:nvPicPr>
            <p:cNvPr id="39" name="그림 38">
              <a:extLst>
                <a:ext uri="{FF2B5EF4-FFF2-40B4-BE49-F238E27FC236}">
                  <a16:creationId xmlns:a16="http://schemas.microsoft.com/office/drawing/2014/main" id="{691E8298-9ABD-4BAF-84F3-86CD8D3831D9}"/>
                </a:ext>
              </a:extLst>
            </p:cNvPr>
            <p:cNvPicPr>
              <a:picLocks noChangeAspect="1"/>
            </p:cNvPicPr>
            <p:nvPr/>
          </p:nvPicPr>
          <p:blipFill rotWithShape="1">
            <a:blip r:embed="rId2"/>
            <a:srcRect l="14434" t="7243" r="58913" b="33206"/>
            <a:stretch/>
          </p:blipFill>
          <p:spPr>
            <a:xfrm>
              <a:off x="6694028" y="2300583"/>
              <a:ext cx="2723433" cy="3002938"/>
            </a:xfrm>
            <a:prstGeom prst="rect">
              <a:avLst/>
            </a:prstGeom>
          </p:spPr>
        </p:pic>
        <p:pic>
          <p:nvPicPr>
            <p:cNvPr id="37" name="그림 36">
              <a:extLst>
                <a:ext uri="{FF2B5EF4-FFF2-40B4-BE49-F238E27FC236}">
                  <a16:creationId xmlns:a16="http://schemas.microsoft.com/office/drawing/2014/main" id="{628530E3-0152-49F9-9F4E-B80B8C86E757}"/>
                </a:ext>
              </a:extLst>
            </p:cNvPr>
            <p:cNvPicPr>
              <a:picLocks noChangeAspect="1"/>
            </p:cNvPicPr>
            <p:nvPr/>
          </p:nvPicPr>
          <p:blipFill rotWithShape="1">
            <a:blip r:embed="rId2"/>
            <a:srcRect l="54529" t="3682" r="15291" b="33040"/>
            <a:stretch/>
          </p:blipFill>
          <p:spPr>
            <a:xfrm>
              <a:off x="2911124" y="2172994"/>
              <a:ext cx="3083859" cy="3190798"/>
            </a:xfrm>
            <a:prstGeom prst="rect">
              <a:avLst/>
            </a:prstGeom>
          </p:spPr>
        </p:pic>
        <p:sp>
          <p:nvSpPr>
            <p:cNvPr id="41" name="TextBox 40">
              <a:extLst>
                <a:ext uri="{FF2B5EF4-FFF2-40B4-BE49-F238E27FC236}">
                  <a16:creationId xmlns:a16="http://schemas.microsoft.com/office/drawing/2014/main" id="{22F9306F-CF4B-4186-8643-6D5614A4C67E}"/>
                </a:ext>
              </a:extLst>
            </p:cNvPr>
            <p:cNvSpPr txBox="1"/>
            <p:nvPr/>
          </p:nvSpPr>
          <p:spPr>
            <a:xfrm>
              <a:off x="3215829" y="2338030"/>
              <a:ext cx="2446163" cy="322703"/>
            </a:xfrm>
            <a:prstGeom prst="rect">
              <a:avLst/>
            </a:prstGeom>
            <a:noFill/>
          </p:spPr>
          <p:txBody>
            <a:bodyPr wrap="square">
              <a:spAutoFit/>
            </a:bodyPr>
            <a:lstStyle/>
            <a:p>
              <a:r>
                <a:rPr lang="en-US" altLang="ko-KR" b="0" i="0" dirty="0">
                  <a:solidFill>
                    <a:srgbClr val="333333"/>
                  </a:solidFill>
                  <a:effectLst/>
                  <a:latin typeface="Sandoll 삼립호빵체 Basic" panose="00000500000000000000" pitchFamily="50" charset="-127"/>
                  <a:ea typeface="Sandoll 삼립호빵체 Basic" panose="00000500000000000000" pitchFamily="50" charset="-127"/>
                </a:rPr>
                <a:t> </a:t>
              </a:r>
              <a:r>
                <a:rPr lang="en-US" altLang="ko-KR" b="1" i="0" dirty="0">
                  <a:solidFill>
                    <a:srgbClr val="333333"/>
                  </a:solidFill>
                  <a:effectLst/>
                  <a:latin typeface="Sandoll 삼립호빵체 Basic" panose="00000500000000000000" pitchFamily="50" charset="-127"/>
                  <a:ea typeface="Sandoll 삼립호빵체 Basic" panose="00000500000000000000" pitchFamily="50" charset="-127"/>
                </a:rPr>
                <a:t>Generator(</a:t>
              </a:r>
              <a:r>
                <a:rPr lang="ko-KR" altLang="en-US" b="1" i="0" dirty="0">
                  <a:solidFill>
                    <a:srgbClr val="333333"/>
                  </a:solidFill>
                  <a:effectLst/>
                  <a:latin typeface="Sandoll 삼립호빵체 Basic" panose="00000500000000000000" pitchFamily="50" charset="-127"/>
                  <a:ea typeface="Sandoll 삼립호빵체 Basic" panose="00000500000000000000" pitchFamily="50" charset="-127"/>
                </a:rPr>
                <a:t>생성자</a:t>
              </a:r>
              <a:r>
                <a:rPr lang="en-US" altLang="ko-KR" b="1" i="0" dirty="0">
                  <a:solidFill>
                    <a:srgbClr val="333333"/>
                  </a:solidFill>
                  <a:effectLst/>
                  <a:latin typeface="Sandoll 삼립호빵체 Basic" panose="00000500000000000000" pitchFamily="50" charset="-127"/>
                  <a:ea typeface="Sandoll 삼립호빵체 Basic" panose="00000500000000000000" pitchFamily="50" charset="-127"/>
                </a:rPr>
                <a:t>)</a:t>
              </a:r>
              <a:endParaRPr lang="ko-KR" altLang="en-US" dirty="0">
                <a:latin typeface="Sandoll 삼립호빵체 Basic" panose="00000500000000000000" pitchFamily="50" charset="-127"/>
                <a:ea typeface="Sandoll 삼립호빵체 Basic" panose="00000500000000000000" pitchFamily="50" charset="-127"/>
              </a:endParaRPr>
            </a:p>
          </p:txBody>
        </p:sp>
        <p:sp>
          <p:nvSpPr>
            <p:cNvPr id="42" name="TextBox 41">
              <a:extLst>
                <a:ext uri="{FF2B5EF4-FFF2-40B4-BE49-F238E27FC236}">
                  <a16:creationId xmlns:a16="http://schemas.microsoft.com/office/drawing/2014/main" id="{18CCEA21-8D87-4200-8136-EF8FAF31777A}"/>
                </a:ext>
              </a:extLst>
            </p:cNvPr>
            <p:cNvSpPr txBox="1"/>
            <p:nvPr/>
          </p:nvSpPr>
          <p:spPr>
            <a:xfrm>
              <a:off x="6971298" y="2287338"/>
              <a:ext cx="2446163" cy="322703"/>
            </a:xfrm>
            <a:prstGeom prst="rect">
              <a:avLst/>
            </a:prstGeom>
            <a:noFill/>
          </p:spPr>
          <p:txBody>
            <a:bodyPr wrap="square">
              <a:spAutoFit/>
            </a:bodyPr>
            <a:lstStyle/>
            <a:p>
              <a:r>
                <a:rPr lang="en-US" altLang="ko-KR" b="1" i="0" dirty="0">
                  <a:solidFill>
                    <a:srgbClr val="333333"/>
                  </a:solidFill>
                  <a:effectLst/>
                  <a:latin typeface="Sandoll 삼립호빵체 Basic" panose="00000500000000000000" pitchFamily="50" charset="-127"/>
                  <a:ea typeface="Sandoll 삼립호빵체 Basic" panose="00000500000000000000" pitchFamily="50" charset="-127"/>
                </a:rPr>
                <a:t>Discriminator(</a:t>
              </a:r>
              <a:r>
                <a:rPr lang="ko-KR" altLang="en-US" b="1" i="0" dirty="0" err="1">
                  <a:solidFill>
                    <a:srgbClr val="333333"/>
                  </a:solidFill>
                  <a:effectLst/>
                  <a:latin typeface="Sandoll 삼립호빵체 Basic" panose="00000500000000000000" pitchFamily="50" charset="-127"/>
                  <a:ea typeface="Sandoll 삼립호빵체 Basic" panose="00000500000000000000" pitchFamily="50" charset="-127"/>
                </a:rPr>
                <a:t>판별자</a:t>
              </a:r>
              <a:r>
                <a:rPr lang="en-US" altLang="ko-KR" b="1" i="0" dirty="0">
                  <a:solidFill>
                    <a:srgbClr val="333333"/>
                  </a:solidFill>
                  <a:effectLst/>
                  <a:latin typeface="Sandoll 삼립호빵체 Basic" panose="00000500000000000000" pitchFamily="50" charset="-127"/>
                  <a:ea typeface="Sandoll 삼립호빵체 Basic" panose="00000500000000000000" pitchFamily="50" charset="-127"/>
                </a:rPr>
                <a:t>)</a:t>
              </a:r>
              <a:endParaRPr lang="ko-KR" altLang="en-US" dirty="0">
                <a:latin typeface="Sandoll 삼립호빵체 Basic" panose="00000500000000000000" pitchFamily="50" charset="-127"/>
                <a:ea typeface="Sandoll 삼립호빵체 Basic" panose="00000500000000000000" pitchFamily="50" charset="-127"/>
              </a:endParaRPr>
            </a:p>
          </p:txBody>
        </p:sp>
      </p:grpSp>
      <p:sp>
        <p:nvSpPr>
          <p:cNvPr id="43" name="TextBox 42">
            <a:extLst>
              <a:ext uri="{FF2B5EF4-FFF2-40B4-BE49-F238E27FC236}">
                <a16:creationId xmlns:a16="http://schemas.microsoft.com/office/drawing/2014/main" id="{ADCB9362-B20A-4B46-895C-3123FF325097}"/>
              </a:ext>
            </a:extLst>
          </p:cNvPr>
          <p:cNvSpPr txBox="1"/>
          <p:nvPr/>
        </p:nvSpPr>
        <p:spPr>
          <a:xfrm>
            <a:off x="745639" y="5318566"/>
            <a:ext cx="6100482" cy="1200329"/>
          </a:xfrm>
          <a:prstGeom prst="rect">
            <a:avLst/>
          </a:prstGeom>
          <a:noFill/>
        </p:spPr>
        <p:txBody>
          <a:bodyPr wrap="square">
            <a:spAutoFit/>
          </a:bodyPr>
          <a:lstStyle/>
          <a:p>
            <a:pPr algn="ctr"/>
            <a:r>
              <a:rPr lang="ko-KR" altLang="en-US" b="0" i="0" dirty="0">
                <a:solidFill>
                  <a:srgbClr val="424242"/>
                </a:solidFill>
                <a:effectLst/>
                <a:latin typeface="Sandoll 삼립호빵체 Basic" panose="00000500000000000000" pitchFamily="50" charset="-127"/>
                <a:ea typeface="Sandoll 삼립호빵체 Basic" panose="00000500000000000000" pitchFamily="50" charset="-127"/>
              </a:rPr>
              <a:t>생성자 </a:t>
            </a:r>
            <a:r>
              <a:rPr lang="en-US" altLang="ko-KR" b="0" i="0" dirty="0">
                <a:solidFill>
                  <a:srgbClr val="424242"/>
                </a:solidFill>
                <a:effectLst/>
                <a:latin typeface="Sandoll 삼립호빵체 Basic" panose="00000500000000000000" pitchFamily="50" charset="-127"/>
                <a:ea typeface="Sandoll 삼립호빵체 Basic" panose="00000500000000000000" pitchFamily="50" charset="-127"/>
              </a:rPr>
              <a:t>G</a:t>
            </a:r>
            <a:r>
              <a:rPr lang="ko-KR" altLang="en-US" b="0" i="0" dirty="0">
                <a:solidFill>
                  <a:srgbClr val="424242"/>
                </a:solidFill>
                <a:effectLst/>
                <a:latin typeface="Sandoll 삼립호빵체 Basic" panose="00000500000000000000" pitchFamily="50" charset="-127"/>
                <a:ea typeface="Sandoll 삼립호빵체 Basic" panose="00000500000000000000" pitchFamily="50" charset="-127"/>
              </a:rPr>
              <a:t>의 역할</a:t>
            </a:r>
            <a:endParaRPr lang="en-US" altLang="ko-KR" b="0" i="0" dirty="0">
              <a:solidFill>
                <a:srgbClr val="424242"/>
              </a:solidFill>
              <a:effectLst/>
              <a:latin typeface="Sandoll 삼립호빵체 Basic" panose="00000500000000000000" pitchFamily="50" charset="-127"/>
              <a:ea typeface="Sandoll 삼립호빵체 Basic" panose="00000500000000000000" pitchFamily="50" charset="-127"/>
            </a:endParaRPr>
          </a:p>
          <a:p>
            <a:pPr algn="ctr"/>
            <a:r>
              <a:rPr lang="ko-KR" altLang="en-US" b="0" i="0" dirty="0" err="1">
                <a:solidFill>
                  <a:srgbClr val="424242"/>
                </a:solidFill>
                <a:effectLst/>
                <a:latin typeface="Sandoll 삼립호빵체 Basic" panose="00000500000000000000" pitchFamily="50" charset="-127"/>
                <a:ea typeface="Sandoll 삼립호빵체 Basic" panose="00000500000000000000" pitchFamily="50" charset="-127"/>
              </a:rPr>
              <a:t>판별자</a:t>
            </a:r>
            <a:r>
              <a:rPr lang="ko-KR" altLang="en-US" b="0" i="0" dirty="0">
                <a:solidFill>
                  <a:srgbClr val="424242"/>
                </a:solidFill>
                <a:effectLst/>
                <a:latin typeface="Sandoll 삼립호빵체 Basic" panose="00000500000000000000" pitchFamily="50" charset="-127"/>
                <a:ea typeface="Sandoll 삼립호빵체 Basic" panose="00000500000000000000" pitchFamily="50" charset="-127"/>
              </a:rPr>
              <a:t> </a:t>
            </a:r>
            <a:r>
              <a:rPr lang="en-US" altLang="ko-KR" b="0" i="0" dirty="0">
                <a:solidFill>
                  <a:srgbClr val="424242"/>
                </a:solidFill>
                <a:effectLst/>
                <a:latin typeface="Sandoll 삼립호빵체 Basic" panose="00000500000000000000" pitchFamily="50" charset="-127"/>
                <a:ea typeface="Sandoll 삼립호빵체 Basic" panose="00000500000000000000" pitchFamily="50" charset="-127"/>
              </a:rPr>
              <a:t>D</a:t>
            </a:r>
            <a:r>
              <a:rPr lang="ko-KR" altLang="en-US" b="0" i="0" dirty="0">
                <a:solidFill>
                  <a:srgbClr val="424242"/>
                </a:solidFill>
                <a:effectLst/>
                <a:latin typeface="Sandoll 삼립호빵체 Basic" panose="00000500000000000000" pitchFamily="50" charset="-127"/>
                <a:ea typeface="Sandoll 삼립호빵체 Basic" panose="00000500000000000000" pitchFamily="50" charset="-127"/>
              </a:rPr>
              <a:t>가 진짜인지 가짜인지 구별할 수 없을 만큼 </a:t>
            </a:r>
            <a:endParaRPr lang="en-US" altLang="ko-KR" b="0" i="0" dirty="0">
              <a:solidFill>
                <a:srgbClr val="424242"/>
              </a:solidFill>
              <a:effectLst/>
              <a:latin typeface="Sandoll 삼립호빵체 Basic" panose="00000500000000000000" pitchFamily="50" charset="-127"/>
              <a:ea typeface="Sandoll 삼립호빵체 Basic" panose="00000500000000000000" pitchFamily="50" charset="-127"/>
            </a:endParaRPr>
          </a:p>
          <a:p>
            <a:pPr algn="ctr"/>
            <a:r>
              <a:rPr lang="ko-KR" altLang="en-US" b="0" i="0" dirty="0">
                <a:solidFill>
                  <a:srgbClr val="424242"/>
                </a:solidFill>
                <a:effectLst/>
                <a:latin typeface="Sandoll 삼립호빵체 Basic" panose="00000500000000000000" pitchFamily="50" charset="-127"/>
                <a:ea typeface="Sandoll 삼립호빵체 Basic" panose="00000500000000000000" pitchFamily="50" charset="-127"/>
              </a:rPr>
              <a:t>진짜와 같은 모조 이미지를 </a:t>
            </a:r>
            <a:endParaRPr lang="en-US" altLang="ko-KR" b="0" i="0" dirty="0">
              <a:solidFill>
                <a:srgbClr val="424242"/>
              </a:solidFill>
              <a:effectLst/>
              <a:latin typeface="Sandoll 삼립호빵체 Basic" panose="00000500000000000000" pitchFamily="50" charset="-127"/>
              <a:ea typeface="Sandoll 삼립호빵체 Basic" panose="00000500000000000000" pitchFamily="50" charset="-127"/>
            </a:endParaRPr>
          </a:p>
          <a:p>
            <a:pPr algn="ctr"/>
            <a:r>
              <a:rPr lang="ko-KR" altLang="en-US" b="0" i="0" dirty="0">
                <a:solidFill>
                  <a:srgbClr val="424242"/>
                </a:solidFill>
                <a:effectLst/>
                <a:latin typeface="Sandoll 삼립호빵체 Basic" panose="00000500000000000000" pitchFamily="50" charset="-127"/>
                <a:ea typeface="Sandoll 삼립호빵체 Basic" panose="00000500000000000000" pitchFamily="50" charset="-127"/>
              </a:rPr>
              <a:t>노이즈 데이터를 사용하여 만들어 내는 것</a:t>
            </a:r>
            <a:endParaRPr lang="ko-KR" altLang="en-US" dirty="0">
              <a:latin typeface="Sandoll 삼립호빵체 Basic" panose="00000500000000000000" pitchFamily="50" charset="-127"/>
              <a:ea typeface="Sandoll 삼립호빵체 Basic" panose="00000500000000000000" pitchFamily="50" charset="-127"/>
            </a:endParaRPr>
          </a:p>
        </p:txBody>
      </p:sp>
      <p:sp>
        <p:nvSpPr>
          <p:cNvPr id="44" name="TextBox 43">
            <a:extLst>
              <a:ext uri="{FF2B5EF4-FFF2-40B4-BE49-F238E27FC236}">
                <a16:creationId xmlns:a16="http://schemas.microsoft.com/office/drawing/2014/main" id="{948F6AFC-B38C-482C-8776-8B7DE52D774D}"/>
              </a:ext>
            </a:extLst>
          </p:cNvPr>
          <p:cNvSpPr txBox="1"/>
          <p:nvPr/>
        </p:nvSpPr>
        <p:spPr>
          <a:xfrm>
            <a:off x="5689943" y="5251560"/>
            <a:ext cx="6100482" cy="1200329"/>
          </a:xfrm>
          <a:prstGeom prst="rect">
            <a:avLst/>
          </a:prstGeom>
          <a:noFill/>
        </p:spPr>
        <p:txBody>
          <a:bodyPr wrap="square">
            <a:spAutoFit/>
          </a:bodyPr>
          <a:lstStyle/>
          <a:p>
            <a:pPr algn="ctr"/>
            <a:r>
              <a:rPr lang="ko-KR" altLang="en-US" b="0" i="0" dirty="0" err="1">
                <a:solidFill>
                  <a:srgbClr val="424242"/>
                </a:solidFill>
                <a:effectLst/>
                <a:latin typeface="Sandoll 삼립호빵체 Basic" panose="00000500000000000000" pitchFamily="50" charset="-127"/>
                <a:ea typeface="Sandoll 삼립호빵체 Basic" panose="00000500000000000000" pitchFamily="50" charset="-127"/>
              </a:rPr>
              <a:t>판별자</a:t>
            </a:r>
            <a:r>
              <a:rPr lang="ko-KR" altLang="en-US" b="0" i="0" dirty="0">
                <a:solidFill>
                  <a:srgbClr val="424242"/>
                </a:solidFill>
                <a:effectLst/>
                <a:latin typeface="Sandoll 삼립호빵체 Basic" panose="00000500000000000000" pitchFamily="50" charset="-127"/>
                <a:ea typeface="Sandoll 삼립호빵체 Basic" panose="00000500000000000000" pitchFamily="50" charset="-127"/>
              </a:rPr>
              <a:t> </a:t>
            </a:r>
            <a:r>
              <a:rPr lang="en-US" altLang="ko-KR" b="0" i="0" dirty="0">
                <a:solidFill>
                  <a:srgbClr val="424242"/>
                </a:solidFill>
                <a:effectLst/>
                <a:latin typeface="Sandoll 삼립호빵체 Basic" panose="00000500000000000000" pitchFamily="50" charset="-127"/>
                <a:ea typeface="Sandoll 삼립호빵체 Basic" panose="00000500000000000000" pitchFamily="50" charset="-127"/>
              </a:rPr>
              <a:t>D</a:t>
            </a:r>
            <a:r>
              <a:rPr lang="ko-KR" altLang="en-US" b="0" i="0" dirty="0">
                <a:solidFill>
                  <a:srgbClr val="424242"/>
                </a:solidFill>
                <a:effectLst/>
                <a:latin typeface="Sandoll 삼립호빵체 Basic" panose="00000500000000000000" pitchFamily="50" charset="-127"/>
                <a:ea typeface="Sandoll 삼립호빵체 Basic" panose="00000500000000000000" pitchFamily="50" charset="-127"/>
              </a:rPr>
              <a:t>의 역할</a:t>
            </a:r>
            <a:endParaRPr lang="en-US" altLang="ko-KR" b="0" i="0" dirty="0">
              <a:solidFill>
                <a:srgbClr val="424242"/>
              </a:solidFill>
              <a:effectLst/>
              <a:latin typeface="Sandoll 삼립호빵체 Basic" panose="00000500000000000000" pitchFamily="50" charset="-127"/>
              <a:ea typeface="Sandoll 삼립호빵체 Basic" panose="00000500000000000000" pitchFamily="50" charset="-127"/>
            </a:endParaRPr>
          </a:p>
          <a:p>
            <a:pPr algn="ctr"/>
            <a:r>
              <a:rPr lang="ko-KR" altLang="en-US" b="0" i="0" dirty="0">
                <a:solidFill>
                  <a:srgbClr val="424242"/>
                </a:solidFill>
                <a:effectLst/>
                <a:latin typeface="Sandoll 삼립호빵체 Basic" panose="00000500000000000000" pitchFamily="50" charset="-127"/>
                <a:ea typeface="Sandoll 삼립호빵체 Basic" panose="00000500000000000000" pitchFamily="50" charset="-127"/>
              </a:rPr>
              <a:t>주어진 입력 이미지가 진짜인지 가짜인지 구별하는 것</a:t>
            </a:r>
            <a:endParaRPr lang="en-US" altLang="ko-KR" b="0" i="0" dirty="0">
              <a:solidFill>
                <a:srgbClr val="424242"/>
              </a:solidFill>
              <a:effectLst/>
              <a:latin typeface="Sandoll 삼립호빵체 Basic" panose="00000500000000000000" pitchFamily="50" charset="-127"/>
              <a:ea typeface="Sandoll 삼립호빵체 Basic" panose="00000500000000000000" pitchFamily="50" charset="-127"/>
            </a:endParaRPr>
          </a:p>
          <a:p>
            <a:pPr algn="ctr"/>
            <a:r>
              <a:rPr lang="ko-KR" altLang="en-US" b="0" i="0" dirty="0">
                <a:solidFill>
                  <a:srgbClr val="424242"/>
                </a:solidFill>
                <a:effectLst/>
                <a:latin typeface="Sandoll 삼립호빵체 Basic" panose="00000500000000000000" pitchFamily="50" charset="-127"/>
                <a:ea typeface="Sandoll 삼립호빵체 Basic" panose="00000500000000000000" pitchFamily="50" charset="-127"/>
              </a:rPr>
              <a:t>이미지 </a:t>
            </a:r>
            <a:r>
              <a:rPr lang="en-US" altLang="ko-KR" b="0" i="0" dirty="0">
                <a:solidFill>
                  <a:srgbClr val="424242"/>
                </a:solidFill>
                <a:effectLst/>
                <a:latin typeface="Sandoll 삼립호빵체 Basic" panose="00000500000000000000" pitchFamily="50" charset="-127"/>
                <a:ea typeface="Sandoll 삼립호빵체 Basic" panose="00000500000000000000" pitchFamily="50" charset="-127"/>
              </a:rPr>
              <a:t>x</a:t>
            </a:r>
            <a:r>
              <a:rPr lang="ko-KR" altLang="en-US" b="0" i="0" dirty="0">
                <a:solidFill>
                  <a:srgbClr val="424242"/>
                </a:solidFill>
                <a:effectLst/>
                <a:latin typeface="Sandoll 삼립호빵체 Basic" panose="00000500000000000000" pitchFamily="50" charset="-127"/>
                <a:ea typeface="Sandoll 삼립호빵체 Basic" panose="00000500000000000000" pitchFamily="50" charset="-127"/>
              </a:rPr>
              <a:t>가 입력으로 주어졌을 때 </a:t>
            </a:r>
            <a:endParaRPr lang="en-US" altLang="ko-KR" b="0" i="0" dirty="0">
              <a:solidFill>
                <a:srgbClr val="424242"/>
              </a:solidFill>
              <a:effectLst/>
              <a:latin typeface="Sandoll 삼립호빵체 Basic" panose="00000500000000000000" pitchFamily="50" charset="-127"/>
              <a:ea typeface="Sandoll 삼립호빵체 Basic" panose="00000500000000000000" pitchFamily="50" charset="-127"/>
            </a:endParaRPr>
          </a:p>
          <a:p>
            <a:pPr algn="ctr"/>
            <a:r>
              <a:rPr lang="ko-KR" altLang="en-US" b="0" i="0" dirty="0" err="1">
                <a:solidFill>
                  <a:srgbClr val="424242"/>
                </a:solidFill>
                <a:effectLst/>
                <a:latin typeface="Sandoll 삼립호빵체 Basic" panose="00000500000000000000" pitchFamily="50" charset="-127"/>
                <a:ea typeface="Sandoll 삼립호빵체 Basic" panose="00000500000000000000" pitchFamily="50" charset="-127"/>
              </a:rPr>
              <a:t>판별자</a:t>
            </a:r>
            <a:r>
              <a:rPr lang="ko-KR" altLang="en-US" b="0" i="0" dirty="0">
                <a:solidFill>
                  <a:srgbClr val="424242"/>
                </a:solidFill>
                <a:effectLst/>
                <a:latin typeface="Sandoll 삼립호빵체 Basic" panose="00000500000000000000" pitchFamily="50" charset="-127"/>
                <a:ea typeface="Sandoll 삼립호빵체 Basic" panose="00000500000000000000" pitchFamily="50" charset="-127"/>
              </a:rPr>
              <a:t> </a:t>
            </a:r>
            <a:r>
              <a:rPr lang="en-US" altLang="ko-KR" b="0" i="0" dirty="0">
                <a:solidFill>
                  <a:srgbClr val="424242"/>
                </a:solidFill>
                <a:effectLst/>
                <a:latin typeface="Sandoll 삼립호빵체 Basic" panose="00000500000000000000" pitchFamily="50" charset="-127"/>
                <a:ea typeface="Sandoll 삼립호빵체 Basic" panose="00000500000000000000" pitchFamily="50" charset="-127"/>
              </a:rPr>
              <a:t>D</a:t>
            </a:r>
            <a:r>
              <a:rPr lang="ko-KR" altLang="en-US" b="0" i="0" dirty="0">
                <a:solidFill>
                  <a:srgbClr val="424242"/>
                </a:solidFill>
                <a:effectLst/>
                <a:latin typeface="Sandoll 삼립호빵체 Basic" panose="00000500000000000000" pitchFamily="50" charset="-127"/>
                <a:ea typeface="Sandoll 삼립호빵체 Basic" panose="00000500000000000000" pitchFamily="50" charset="-127"/>
              </a:rPr>
              <a:t>의 출력</a:t>
            </a:r>
            <a:r>
              <a:rPr lang="en-US" altLang="ko-KR" b="0" i="0" dirty="0">
                <a:solidFill>
                  <a:srgbClr val="424242"/>
                </a:solidFill>
                <a:effectLst/>
                <a:latin typeface="Sandoll 삼립호빵체 Basic" panose="00000500000000000000" pitchFamily="50" charset="-127"/>
                <a:ea typeface="Sandoll 삼립호빵체 Basic" panose="00000500000000000000" pitchFamily="50" charset="-127"/>
              </a:rPr>
              <a:t>D(x)</a:t>
            </a:r>
            <a:r>
              <a:rPr lang="ko-KR" altLang="en-US" b="0" i="0" dirty="0">
                <a:solidFill>
                  <a:srgbClr val="424242"/>
                </a:solidFill>
                <a:effectLst/>
                <a:latin typeface="Sandoll 삼립호빵체 Basic" panose="00000500000000000000" pitchFamily="50" charset="-127"/>
                <a:ea typeface="Sandoll 삼립호빵체 Basic" panose="00000500000000000000" pitchFamily="50" charset="-127"/>
              </a:rPr>
              <a:t>가 진짜 이미지일 확률을 반환</a:t>
            </a:r>
            <a:endParaRPr lang="ko-KR" altLang="en-US" dirty="0">
              <a:latin typeface="Sandoll 삼립호빵체 Basic" panose="00000500000000000000" pitchFamily="50" charset="-127"/>
              <a:ea typeface="Sandoll 삼립호빵체 Basic" panose="00000500000000000000" pitchFamily="50" charset="-127"/>
            </a:endParaRPr>
          </a:p>
        </p:txBody>
      </p:sp>
    </p:spTree>
    <p:extLst>
      <p:ext uri="{BB962C8B-B14F-4D97-AF65-F5344CB8AC3E}">
        <p14:creationId xmlns:p14="http://schemas.microsoft.com/office/powerpoint/2010/main" val="1536171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ndoll 삼립호빵체 Basic" panose="00000500000000000000" pitchFamily="50" charset="-127"/>
              <a:ea typeface="Sandoll 삼립호빵체 Basic" panose="00000500000000000000" pitchFamily="50" charset="-127"/>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203689"/>
            <a:ext cx="3656770" cy="646331"/>
          </a:xfrm>
          <a:prstGeom prst="rect">
            <a:avLst/>
          </a:prstGeom>
          <a:noFill/>
        </p:spPr>
        <p:txBody>
          <a:bodyPr wrap="none" rtlCol="0">
            <a:spAutoFit/>
          </a:bodyPr>
          <a:lstStyle/>
          <a:p>
            <a:r>
              <a:rPr lang="ko-KR" altLang="en-US" sz="3600" spc="-300" dirty="0">
                <a:solidFill>
                  <a:schemeClr val="bg1"/>
                </a:solidFill>
                <a:latin typeface="Sandoll 삼립호빵체 Basic" panose="00000500000000000000" pitchFamily="50" charset="-127"/>
                <a:ea typeface="Sandoll 삼립호빵체 Basic" panose="00000500000000000000" pitchFamily="50" charset="-127"/>
              </a:rPr>
              <a:t>적대적 신경 </a:t>
            </a:r>
            <a:r>
              <a:rPr lang="ko-KR" altLang="en-US" sz="3600" spc="-300" dirty="0" err="1">
                <a:solidFill>
                  <a:schemeClr val="bg1"/>
                </a:solidFill>
                <a:latin typeface="Sandoll 삼립호빵체 Basic" panose="00000500000000000000" pitchFamily="50" charset="-127"/>
                <a:ea typeface="Sandoll 삼립호빵체 Basic" panose="00000500000000000000" pitchFamily="50" charset="-127"/>
              </a:rPr>
              <a:t>생성망</a:t>
            </a:r>
            <a:r>
              <a:rPr lang="ko-KR" altLang="en-US" sz="3600" spc="-300" dirty="0">
                <a:solidFill>
                  <a:schemeClr val="bg1"/>
                </a:solidFill>
                <a:latin typeface="Sandoll 삼립호빵체 Basic" panose="00000500000000000000" pitchFamily="50" charset="-127"/>
                <a:ea typeface="Sandoll 삼립호빵체 Basic" panose="00000500000000000000" pitchFamily="50" charset="-127"/>
              </a:rPr>
              <a:t> 소개</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03334" cy="307777"/>
          </a:xfrm>
          <a:prstGeom prst="rect">
            <a:avLst/>
          </a:prstGeom>
          <a:noFill/>
        </p:spPr>
        <p:txBody>
          <a:bodyPr wrap="none" rtlCol="0">
            <a:spAutoFit/>
          </a:bodyPr>
          <a:lstStyle/>
          <a:p>
            <a:r>
              <a:rPr lang="en-US" altLang="ko-KR" sz="1400" dirty="0">
                <a:solidFill>
                  <a:schemeClr val="bg1"/>
                </a:solidFill>
                <a:latin typeface="Sandoll 삼립호빵체 Basic" panose="00000500000000000000" pitchFamily="50" charset="-127"/>
                <a:ea typeface="Sandoll 삼립호빵체 Basic" panose="00000500000000000000" pitchFamily="50" charset="-127"/>
              </a:rPr>
              <a:t>Part 1, </a:t>
            </a:r>
            <a:endParaRPr lang="ko-KR" altLang="en-US" sz="1400" dirty="0">
              <a:solidFill>
                <a:schemeClr val="bg1"/>
              </a:solidFill>
              <a:latin typeface="Sandoll 삼립호빵체 Basic" panose="00000500000000000000" pitchFamily="50" charset="-127"/>
              <a:ea typeface="Sandoll 삼립호빵체 Basic" panose="00000500000000000000" pitchFamily="50" charset="-127"/>
            </a:endParaRPr>
          </a:p>
        </p:txBody>
      </p:sp>
      <p:pic>
        <p:nvPicPr>
          <p:cNvPr id="6" name="그림 5">
            <a:extLst>
              <a:ext uri="{FF2B5EF4-FFF2-40B4-BE49-F238E27FC236}">
                <a16:creationId xmlns:a16="http://schemas.microsoft.com/office/drawing/2014/main" id="{132B325D-FC11-40D5-A7D7-CD3D2E4E75ED}"/>
              </a:ext>
            </a:extLst>
          </p:cNvPr>
          <p:cNvPicPr>
            <a:picLocks noChangeAspect="1"/>
          </p:cNvPicPr>
          <p:nvPr/>
        </p:nvPicPr>
        <p:blipFill>
          <a:blip r:embed="rId2"/>
          <a:stretch>
            <a:fillRect/>
          </a:stretch>
        </p:blipFill>
        <p:spPr>
          <a:xfrm>
            <a:off x="0" y="2058539"/>
            <a:ext cx="6184680" cy="3183882"/>
          </a:xfrm>
          <a:prstGeom prst="rect">
            <a:avLst/>
          </a:prstGeom>
        </p:spPr>
      </p:pic>
      <p:pic>
        <p:nvPicPr>
          <p:cNvPr id="10" name="그림 9">
            <a:extLst>
              <a:ext uri="{FF2B5EF4-FFF2-40B4-BE49-F238E27FC236}">
                <a16:creationId xmlns:a16="http://schemas.microsoft.com/office/drawing/2014/main" id="{A75D0D0E-DF92-43FE-8C7C-68D9BBFF7529}"/>
              </a:ext>
            </a:extLst>
          </p:cNvPr>
          <p:cNvPicPr>
            <a:picLocks noChangeAspect="1"/>
          </p:cNvPicPr>
          <p:nvPr/>
        </p:nvPicPr>
        <p:blipFill>
          <a:blip r:embed="rId3"/>
          <a:stretch>
            <a:fillRect/>
          </a:stretch>
        </p:blipFill>
        <p:spPr>
          <a:xfrm>
            <a:off x="6096000" y="2115912"/>
            <a:ext cx="5872480" cy="2626176"/>
          </a:xfrm>
          <a:prstGeom prst="rect">
            <a:avLst/>
          </a:prstGeom>
        </p:spPr>
      </p:pic>
    </p:spTree>
    <p:extLst>
      <p:ext uri="{BB962C8B-B14F-4D97-AF65-F5344CB8AC3E}">
        <p14:creationId xmlns:p14="http://schemas.microsoft.com/office/powerpoint/2010/main" val="430581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2970685" cy="646331"/>
          </a:xfrm>
          <a:prstGeom prst="rect">
            <a:avLst/>
          </a:prstGeom>
          <a:noFill/>
        </p:spPr>
        <p:txBody>
          <a:bodyPr wrap="none" rtlCol="0">
            <a:spAutoFit/>
          </a:bodyPr>
          <a:lstStyle/>
          <a:p>
            <a:r>
              <a:rPr lang="ko-KR" altLang="en-US" sz="3600" spc="-300" dirty="0">
                <a:solidFill>
                  <a:schemeClr val="bg1"/>
                </a:solidFill>
              </a:rPr>
              <a:t>다중 출력 모델</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3, </a:t>
            </a:r>
            <a:endParaRPr lang="ko-KR" altLang="en-US" sz="1400" dirty="0">
              <a:solidFill>
                <a:schemeClr val="bg1"/>
              </a:solidFill>
            </a:endParaRPr>
          </a:p>
        </p:txBody>
      </p:sp>
      <p:sp>
        <p:nvSpPr>
          <p:cNvPr id="5" name="TextBox 4">
            <a:extLst>
              <a:ext uri="{FF2B5EF4-FFF2-40B4-BE49-F238E27FC236}">
                <a16:creationId xmlns:a16="http://schemas.microsoft.com/office/drawing/2014/main" id="{AE5769FC-07B8-4BFD-84D6-707E401490DB}"/>
              </a:ext>
            </a:extLst>
          </p:cNvPr>
          <p:cNvSpPr txBox="1"/>
          <p:nvPr/>
        </p:nvSpPr>
        <p:spPr>
          <a:xfrm>
            <a:off x="339536" y="1433503"/>
            <a:ext cx="4314001" cy="461665"/>
          </a:xfrm>
          <a:prstGeom prst="rect">
            <a:avLst/>
          </a:prstGeom>
          <a:noFill/>
        </p:spPr>
        <p:txBody>
          <a:bodyPr wrap="none" rtlCol="0">
            <a:spAutoFit/>
          </a:bodyPr>
          <a:lstStyle/>
          <a:p>
            <a:r>
              <a:rPr lang="ko-KR" altLang="en-US" sz="2400" dirty="0">
                <a:solidFill>
                  <a:srgbClr val="393939"/>
                </a:solidFill>
                <a:latin typeface="+mn-ea"/>
              </a:rPr>
              <a:t>다중 출력 모델의 컴파일 옵션</a:t>
            </a:r>
          </a:p>
        </p:txBody>
      </p:sp>
      <p:sp>
        <p:nvSpPr>
          <p:cNvPr id="6" name="직사각형 5">
            <a:extLst>
              <a:ext uri="{FF2B5EF4-FFF2-40B4-BE49-F238E27FC236}">
                <a16:creationId xmlns:a16="http://schemas.microsoft.com/office/drawing/2014/main" id="{0550E28D-60CD-4796-83AC-A3BB020541BE}"/>
              </a:ext>
            </a:extLst>
          </p:cNvPr>
          <p:cNvSpPr/>
          <p:nvPr/>
        </p:nvSpPr>
        <p:spPr>
          <a:xfrm>
            <a:off x="132080" y="1430304"/>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EF1C3A3C-9222-48CB-9CBC-9424238ACBDC}"/>
              </a:ext>
            </a:extLst>
          </p:cNvPr>
          <p:cNvPicPr>
            <a:picLocks noChangeAspect="1"/>
          </p:cNvPicPr>
          <p:nvPr/>
        </p:nvPicPr>
        <p:blipFill>
          <a:blip r:embed="rId2"/>
          <a:stretch>
            <a:fillRect/>
          </a:stretch>
        </p:blipFill>
        <p:spPr>
          <a:xfrm>
            <a:off x="1258068" y="2251711"/>
            <a:ext cx="9220233" cy="1506574"/>
          </a:xfrm>
          <a:prstGeom prst="rect">
            <a:avLst/>
          </a:prstGeom>
        </p:spPr>
      </p:pic>
      <p:pic>
        <p:nvPicPr>
          <p:cNvPr id="13" name="그림 12">
            <a:extLst>
              <a:ext uri="{FF2B5EF4-FFF2-40B4-BE49-F238E27FC236}">
                <a16:creationId xmlns:a16="http://schemas.microsoft.com/office/drawing/2014/main" id="{5474C3A2-2435-4D3A-B6A5-F26AE5146658}"/>
              </a:ext>
            </a:extLst>
          </p:cNvPr>
          <p:cNvPicPr>
            <a:picLocks noChangeAspect="1"/>
          </p:cNvPicPr>
          <p:nvPr/>
        </p:nvPicPr>
        <p:blipFill>
          <a:blip r:embed="rId3"/>
          <a:stretch>
            <a:fillRect/>
          </a:stretch>
        </p:blipFill>
        <p:spPr>
          <a:xfrm>
            <a:off x="1258068" y="4156518"/>
            <a:ext cx="9622628" cy="1506573"/>
          </a:xfrm>
          <a:prstGeom prst="rect">
            <a:avLst/>
          </a:prstGeom>
        </p:spPr>
      </p:pic>
      <p:sp>
        <p:nvSpPr>
          <p:cNvPr id="14" name="직사각형 13">
            <a:extLst>
              <a:ext uri="{FF2B5EF4-FFF2-40B4-BE49-F238E27FC236}">
                <a16:creationId xmlns:a16="http://schemas.microsoft.com/office/drawing/2014/main" id="{7CADEE1D-1CE3-490C-AA07-B9F43E521EE7}"/>
              </a:ext>
            </a:extLst>
          </p:cNvPr>
          <p:cNvSpPr/>
          <p:nvPr/>
        </p:nvSpPr>
        <p:spPr>
          <a:xfrm>
            <a:off x="5557836" y="3127698"/>
            <a:ext cx="511546" cy="30130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63FB2CC7-954C-4035-80FD-79E1E4A25CB0}"/>
              </a:ext>
            </a:extLst>
          </p:cNvPr>
          <p:cNvSpPr/>
          <p:nvPr/>
        </p:nvSpPr>
        <p:spPr>
          <a:xfrm>
            <a:off x="6799605" y="3127698"/>
            <a:ext cx="795814" cy="30130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83638C6F-F7F3-42E0-997E-EA8E3F36234D}"/>
              </a:ext>
            </a:extLst>
          </p:cNvPr>
          <p:cNvSpPr/>
          <p:nvPr/>
        </p:nvSpPr>
        <p:spPr>
          <a:xfrm>
            <a:off x="1457925" y="3428999"/>
            <a:ext cx="795813" cy="32928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DD3ADE61-6A12-4AFB-890C-88A2A5CA6299}"/>
              </a:ext>
            </a:extLst>
          </p:cNvPr>
          <p:cNvSpPr/>
          <p:nvPr/>
        </p:nvSpPr>
        <p:spPr>
          <a:xfrm>
            <a:off x="6288058" y="5361789"/>
            <a:ext cx="4375025" cy="30130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37803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ndoll 삼립호빵체 Basic" panose="00000500000000000000" pitchFamily="50" charset="-127"/>
              <a:ea typeface="Sandoll 삼립호빵체 Basic" panose="00000500000000000000" pitchFamily="50" charset="-127"/>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203689"/>
            <a:ext cx="2319033" cy="646331"/>
          </a:xfrm>
          <a:prstGeom prst="rect">
            <a:avLst/>
          </a:prstGeom>
          <a:noFill/>
        </p:spPr>
        <p:txBody>
          <a:bodyPr wrap="none" rtlCol="0">
            <a:spAutoFit/>
          </a:bodyPr>
          <a:lstStyle/>
          <a:p>
            <a:r>
              <a:rPr lang="en-US" altLang="ko-KR" sz="3600" spc="-300" dirty="0">
                <a:solidFill>
                  <a:schemeClr val="bg1"/>
                </a:solidFill>
                <a:latin typeface="Sandoll 삼립호빵체 Basic" panose="00000500000000000000" pitchFamily="50" charset="-127"/>
                <a:ea typeface="Sandoll 삼립호빵체 Basic" panose="00000500000000000000" pitchFamily="50" charset="-127"/>
              </a:rPr>
              <a:t>GAN </a:t>
            </a:r>
            <a:r>
              <a:rPr lang="ko-KR" altLang="en-US" sz="3600" spc="-300" dirty="0">
                <a:solidFill>
                  <a:schemeClr val="bg1"/>
                </a:solidFill>
                <a:latin typeface="Sandoll 삼립호빵체 Basic" panose="00000500000000000000" pitchFamily="50" charset="-127"/>
                <a:ea typeface="Sandoll 삼립호빵체 Basic" panose="00000500000000000000" pitchFamily="50" charset="-127"/>
              </a:rPr>
              <a:t>구현 방법</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03334" cy="307777"/>
          </a:xfrm>
          <a:prstGeom prst="rect">
            <a:avLst/>
          </a:prstGeom>
          <a:noFill/>
        </p:spPr>
        <p:txBody>
          <a:bodyPr wrap="none" rtlCol="0">
            <a:spAutoFit/>
          </a:bodyPr>
          <a:lstStyle/>
          <a:p>
            <a:r>
              <a:rPr lang="en-US" altLang="ko-KR" sz="1400" dirty="0">
                <a:solidFill>
                  <a:schemeClr val="bg1"/>
                </a:solidFill>
                <a:latin typeface="Sandoll 삼립호빵체 Basic" panose="00000500000000000000" pitchFamily="50" charset="-127"/>
                <a:ea typeface="Sandoll 삼립호빵체 Basic" panose="00000500000000000000" pitchFamily="50" charset="-127"/>
              </a:rPr>
              <a:t>Part 1, </a:t>
            </a:r>
            <a:endParaRPr lang="ko-KR" altLang="en-US" sz="1400" dirty="0">
              <a:solidFill>
                <a:schemeClr val="bg1"/>
              </a:solidFill>
              <a:latin typeface="Sandoll 삼립호빵체 Basic" panose="00000500000000000000" pitchFamily="50" charset="-127"/>
              <a:ea typeface="Sandoll 삼립호빵체 Basic" panose="00000500000000000000" pitchFamily="50" charset="-127"/>
            </a:endParaRPr>
          </a:p>
        </p:txBody>
      </p:sp>
      <p:sp>
        <p:nvSpPr>
          <p:cNvPr id="13" name="TextBox 12">
            <a:extLst>
              <a:ext uri="{FF2B5EF4-FFF2-40B4-BE49-F238E27FC236}">
                <a16:creationId xmlns:a16="http://schemas.microsoft.com/office/drawing/2014/main" id="{546E343E-CA78-4CEF-8EBC-9FA62637608F}"/>
              </a:ext>
            </a:extLst>
          </p:cNvPr>
          <p:cNvSpPr txBox="1"/>
          <p:nvPr/>
        </p:nvSpPr>
        <p:spPr>
          <a:xfrm>
            <a:off x="285291" y="1219437"/>
            <a:ext cx="8177514" cy="707886"/>
          </a:xfrm>
          <a:prstGeom prst="rect">
            <a:avLst/>
          </a:prstGeom>
          <a:noFill/>
        </p:spPr>
        <p:txBody>
          <a:bodyPr wrap="square">
            <a:spAutoFit/>
          </a:bodyPr>
          <a:lstStyle/>
          <a:p>
            <a:pPr algn="l"/>
            <a:r>
              <a:rPr lang="en-US" altLang="ko-KR" sz="2000" b="0" i="0" dirty="0">
                <a:solidFill>
                  <a:srgbClr val="333333"/>
                </a:solidFill>
                <a:effectLst/>
                <a:latin typeface="Sandoll 삼립호빵체 Basic" panose="00000500000000000000" pitchFamily="50" charset="-127"/>
                <a:ea typeface="Sandoll 삼립호빵체 Basic" panose="00000500000000000000" pitchFamily="50" charset="-127"/>
              </a:rPr>
              <a:t>CIFAR10 </a:t>
            </a:r>
            <a:r>
              <a:rPr lang="ko-KR" altLang="en-US" sz="2000" b="0" i="0" dirty="0">
                <a:solidFill>
                  <a:srgbClr val="333333"/>
                </a:solidFill>
                <a:effectLst/>
                <a:latin typeface="Sandoll 삼립호빵체 Basic" panose="00000500000000000000" pitchFamily="50" charset="-127"/>
                <a:ea typeface="Sandoll 삼립호빵체 Basic" panose="00000500000000000000" pitchFamily="50" charset="-127"/>
              </a:rPr>
              <a:t>데이터 세트 </a:t>
            </a:r>
            <a:r>
              <a:rPr lang="en-US" altLang="ko-KR" sz="2000" b="0" i="0" dirty="0">
                <a:solidFill>
                  <a:srgbClr val="333333"/>
                </a:solidFill>
                <a:effectLst/>
                <a:latin typeface="Sandoll 삼립호빵체 Basic" panose="00000500000000000000" pitchFamily="50" charset="-127"/>
                <a:ea typeface="Sandoll 삼립호빵체 Basic" panose="00000500000000000000" pitchFamily="50" charset="-127"/>
              </a:rPr>
              <a:t>=</a:t>
            </a:r>
            <a:r>
              <a:rPr lang="ko-KR" altLang="en-US" sz="2000" b="0" i="0" dirty="0">
                <a:solidFill>
                  <a:srgbClr val="333333"/>
                </a:solidFill>
                <a:effectLst/>
                <a:latin typeface="Sandoll 삼립호빵체 Basic" panose="00000500000000000000" pitchFamily="50" charset="-127"/>
                <a:ea typeface="Sandoll 삼립호빵체 Basic" panose="00000500000000000000" pitchFamily="50" charset="-127"/>
              </a:rPr>
              <a:t> 개구리</a:t>
            </a:r>
            <a:r>
              <a:rPr lang="en-US" altLang="ko-KR" sz="2000" b="0" i="0" dirty="0">
                <a:solidFill>
                  <a:srgbClr val="333333"/>
                </a:solidFill>
                <a:effectLst/>
                <a:latin typeface="Sandoll 삼립호빵체 Basic" panose="00000500000000000000" pitchFamily="50" charset="-127"/>
                <a:ea typeface="Sandoll 삼립호빵체 Basic" panose="00000500000000000000" pitchFamily="50" charset="-127"/>
              </a:rPr>
              <a:t>, </a:t>
            </a:r>
            <a:r>
              <a:rPr lang="ko-KR" altLang="en-US" sz="2000" b="0" i="0" dirty="0">
                <a:solidFill>
                  <a:srgbClr val="333333"/>
                </a:solidFill>
                <a:effectLst/>
                <a:latin typeface="Sandoll 삼립호빵체 Basic" panose="00000500000000000000" pitchFamily="50" charset="-127"/>
                <a:ea typeface="Sandoll 삼립호빵체 Basic" panose="00000500000000000000" pitchFamily="50" charset="-127"/>
              </a:rPr>
              <a:t>새</a:t>
            </a:r>
            <a:r>
              <a:rPr lang="en-US" altLang="ko-KR" sz="2000" b="0" i="0" dirty="0">
                <a:solidFill>
                  <a:srgbClr val="333333"/>
                </a:solidFill>
                <a:effectLst/>
                <a:latin typeface="Sandoll 삼립호빵체 Basic" panose="00000500000000000000" pitchFamily="50" charset="-127"/>
                <a:ea typeface="Sandoll 삼립호빵체 Basic" panose="00000500000000000000" pitchFamily="50" charset="-127"/>
              </a:rPr>
              <a:t>, </a:t>
            </a:r>
            <a:r>
              <a:rPr lang="ko-KR" altLang="en-US" sz="2000" b="0" i="0" dirty="0">
                <a:solidFill>
                  <a:srgbClr val="333333"/>
                </a:solidFill>
                <a:effectLst/>
                <a:latin typeface="Sandoll 삼립호빵체 Basic" panose="00000500000000000000" pitchFamily="50" charset="-127"/>
                <a:ea typeface="Sandoll 삼립호빵체 Basic" panose="00000500000000000000" pitchFamily="50" charset="-127"/>
              </a:rPr>
              <a:t>고양이</a:t>
            </a:r>
            <a:r>
              <a:rPr lang="en-US" altLang="ko-KR" sz="2000" b="0" i="0" dirty="0">
                <a:solidFill>
                  <a:srgbClr val="333333"/>
                </a:solidFill>
                <a:effectLst/>
                <a:latin typeface="Sandoll 삼립호빵체 Basic" panose="00000500000000000000" pitchFamily="50" charset="-127"/>
                <a:ea typeface="Sandoll 삼립호빵체 Basic" panose="00000500000000000000" pitchFamily="50" charset="-127"/>
              </a:rPr>
              <a:t>, </a:t>
            </a:r>
            <a:r>
              <a:rPr lang="ko-KR" altLang="en-US" sz="2000" b="0" i="0" dirty="0">
                <a:solidFill>
                  <a:srgbClr val="333333"/>
                </a:solidFill>
                <a:effectLst/>
                <a:latin typeface="Sandoll 삼립호빵체 Basic" panose="00000500000000000000" pitchFamily="50" charset="-127"/>
                <a:ea typeface="Sandoll 삼립호빵체 Basic" panose="00000500000000000000" pitchFamily="50" charset="-127"/>
              </a:rPr>
              <a:t>배</a:t>
            </a:r>
            <a:r>
              <a:rPr lang="en-US" altLang="ko-KR" sz="2000" b="0" i="0" dirty="0">
                <a:solidFill>
                  <a:srgbClr val="333333"/>
                </a:solidFill>
                <a:effectLst/>
                <a:latin typeface="Sandoll 삼립호빵체 Basic" panose="00000500000000000000" pitchFamily="50" charset="-127"/>
                <a:ea typeface="Sandoll 삼립호빵체 Basic" panose="00000500000000000000" pitchFamily="50" charset="-127"/>
              </a:rPr>
              <a:t>, </a:t>
            </a:r>
            <a:r>
              <a:rPr lang="ko-KR" altLang="en-US" sz="2000" b="0" i="0" dirty="0">
                <a:solidFill>
                  <a:srgbClr val="333333"/>
                </a:solidFill>
                <a:effectLst/>
                <a:latin typeface="Sandoll 삼립호빵체 Basic" panose="00000500000000000000" pitchFamily="50" charset="-127"/>
                <a:ea typeface="Sandoll 삼립호빵체 Basic" panose="00000500000000000000" pitchFamily="50" charset="-127"/>
              </a:rPr>
              <a:t>비행기 등 </a:t>
            </a:r>
            <a:endParaRPr lang="en-US" altLang="ko-KR" sz="2000" b="0" i="0" dirty="0">
              <a:solidFill>
                <a:srgbClr val="333333"/>
              </a:solidFill>
              <a:effectLst/>
              <a:latin typeface="Sandoll 삼립호빵체 Basic" panose="00000500000000000000" pitchFamily="50" charset="-127"/>
              <a:ea typeface="Sandoll 삼립호빵체 Basic" panose="00000500000000000000" pitchFamily="50" charset="-127"/>
            </a:endParaRPr>
          </a:p>
          <a:p>
            <a:pPr algn="l"/>
            <a:r>
              <a:rPr lang="en-US" altLang="ko-KR" sz="2000" b="0" i="0" dirty="0">
                <a:solidFill>
                  <a:srgbClr val="333333"/>
                </a:solidFill>
                <a:effectLst/>
                <a:latin typeface="Sandoll 삼립호빵체 Basic" panose="00000500000000000000" pitchFamily="50" charset="-127"/>
                <a:ea typeface="Sandoll 삼립호빵체 Basic" panose="00000500000000000000" pitchFamily="50" charset="-127"/>
              </a:rPr>
              <a:t>10 </a:t>
            </a:r>
            <a:r>
              <a:rPr lang="ko-KR" altLang="en-US" sz="2000" b="0" i="0" dirty="0">
                <a:solidFill>
                  <a:srgbClr val="333333"/>
                </a:solidFill>
                <a:effectLst/>
                <a:latin typeface="Sandoll 삼립호빵체 Basic" panose="00000500000000000000" pitchFamily="50" charset="-127"/>
                <a:ea typeface="Sandoll 삼립호빵체 Basic" panose="00000500000000000000" pitchFamily="50" charset="-127"/>
              </a:rPr>
              <a:t>개 클래스의 개체에 대한 </a:t>
            </a:r>
            <a:r>
              <a:rPr lang="en-US" altLang="ko-KR" sz="2000" b="0" i="0" dirty="0">
                <a:solidFill>
                  <a:srgbClr val="333333"/>
                </a:solidFill>
                <a:effectLst/>
                <a:latin typeface="Sandoll 삼립호빵체 Basic" panose="00000500000000000000" pitchFamily="50" charset="-127"/>
                <a:ea typeface="Sandoll 삼립호빵체 Basic" panose="00000500000000000000" pitchFamily="50" charset="-127"/>
              </a:rPr>
              <a:t>60,000 </a:t>
            </a:r>
            <a:r>
              <a:rPr lang="ko-KR" altLang="en-US" sz="2000" b="0" i="0" dirty="0">
                <a:solidFill>
                  <a:srgbClr val="333333"/>
                </a:solidFill>
                <a:effectLst/>
                <a:latin typeface="Sandoll 삼립호빵체 Basic" panose="00000500000000000000" pitchFamily="50" charset="-127"/>
                <a:ea typeface="Sandoll 삼립호빵체 Basic" panose="00000500000000000000" pitchFamily="50" charset="-127"/>
              </a:rPr>
              <a:t>개의 </a:t>
            </a:r>
            <a:r>
              <a:rPr lang="en-US" altLang="ko-KR" sz="2000" b="0" i="0" dirty="0">
                <a:solidFill>
                  <a:srgbClr val="333333"/>
                </a:solidFill>
                <a:effectLst/>
                <a:latin typeface="Sandoll 삼립호빵체 Basic" panose="00000500000000000000" pitchFamily="50" charset="-127"/>
                <a:ea typeface="Sandoll 삼립호빵체 Basic" panose="00000500000000000000" pitchFamily="50" charset="-127"/>
              </a:rPr>
              <a:t>32x32 </a:t>
            </a:r>
            <a:r>
              <a:rPr lang="ko-KR" altLang="en-US" sz="2000" b="0" i="0" dirty="0">
                <a:solidFill>
                  <a:srgbClr val="333333"/>
                </a:solidFill>
                <a:effectLst/>
                <a:latin typeface="Sandoll 삼립호빵체 Basic" panose="00000500000000000000" pitchFamily="50" charset="-127"/>
                <a:ea typeface="Sandoll 삼립호빵체 Basic" panose="00000500000000000000" pitchFamily="50" charset="-127"/>
              </a:rPr>
              <a:t>픽셀 컬러 사진으로 구성</a:t>
            </a:r>
            <a:endParaRPr lang="en-US" altLang="ko-KR" sz="2000" b="0" i="0" dirty="0">
              <a:solidFill>
                <a:srgbClr val="333333"/>
              </a:solidFill>
              <a:effectLst/>
              <a:latin typeface="Sandoll 삼립호빵체 Basic" panose="00000500000000000000" pitchFamily="50" charset="-127"/>
              <a:ea typeface="Sandoll 삼립호빵체 Basic" panose="00000500000000000000" pitchFamily="50" charset="-127"/>
            </a:endParaRPr>
          </a:p>
        </p:txBody>
      </p:sp>
      <p:sp>
        <p:nvSpPr>
          <p:cNvPr id="15" name="직사각형 14">
            <a:extLst>
              <a:ext uri="{FF2B5EF4-FFF2-40B4-BE49-F238E27FC236}">
                <a16:creationId xmlns:a16="http://schemas.microsoft.com/office/drawing/2014/main" id="{A4AE7D7D-C3A3-4B21-9D72-FB9E22D301F0}"/>
              </a:ext>
            </a:extLst>
          </p:cNvPr>
          <p:cNvSpPr/>
          <p:nvPr/>
        </p:nvSpPr>
        <p:spPr>
          <a:xfrm>
            <a:off x="751263" y="2190974"/>
            <a:ext cx="2041451" cy="35087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ndoll 삼립호빵체 Basic" panose="00000500000000000000" pitchFamily="50" charset="-127"/>
              <a:ea typeface="Sandoll 삼립호빵체 Basic" panose="00000500000000000000" pitchFamily="50" charset="-127"/>
            </a:endParaRPr>
          </a:p>
        </p:txBody>
      </p:sp>
      <p:sp>
        <p:nvSpPr>
          <p:cNvPr id="16" name="직사각형 15">
            <a:extLst>
              <a:ext uri="{FF2B5EF4-FFF2-40B4-BE49-F238E27FC236}">
                <a16:creationId xmlns:a16="http://schemas.microsoft.com/office/drawing/2014/main" id="{7E1DE25C-EC25-4088-8559-797D5A295C56}"/>
              </a:ext>
            </a:extLst>
          </p:cNvPr>
          <p:cNvSpPr/>
          <p:nvPr/>
        </p:nvSpPr>
        <p:spPr>
          <a:xfrm>
            <a:off x="751263" y="2190972"/>
            <a:ext cx="2041451" cy="604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ndoll 삼립호빵체 Basic" panose="00000500000000000000" pitchFamily="50" charset="-127"/>
              <a:ea typeface="Sandoll 삼립호빵체 Basic" panose="00000500000000000000" pitchFamily="50" charset="-127"/>
            </a:endParaRPr>
          </a:p>
        </p:txBody>
      </p:sp>
      <p:sp>
        <p:nvSpPr>
          <p:cNvPr id="17" name="직사각형 16">
            <a:extLst>
              <a:ext uri="{FF2B5EF4-FFF2-40B4-BE49-F238E27FC236}">
                <a16:creationId xmlns:a16="http://schemas.microsoft.com/office/drawing/2014/main" id="{95FBC22D-4A39-4124-B5A9-67C20FBDAE43}"/>
              </a:ext>
            </a:extLst>
          </p:cNvPr>
          <p:cNvSpPr/>
          <p:nvPr/>
        </p:nvSpPr>
        <p:spPr>
          <a:xfrm>
            <a:off x="7473714" y="2190974"/>
            <a:ext cx="2041451" cy="35087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ndoll 삼립호빵체 Basic" panose="00000500000000000000" pitchFamily="50" charset="-127"/>
              <a:ea typeface="Sandoll 삼립호빵체 Basic" panose="00000500000000000000" pitchFamily="50" charset="-127"/>
            </a:endParaRPr>
          </a:p>
        </p:txBody>
      </p:sp>
      <p:sp>
        <p:nvSpPr>
          <p:cNvPr id="18" name="직사각형 17">
            <a:extLst>
              <a:ext uri="{FF2B5EF4-FFF2-40B4-BE49-F238E27FC236}">
                <a16:creationId xmlns:a16="http://schemas.microsoft.com/office/drawing/2014/main" id="{608FE149-040D-4D3B-B129-4B1EABD6428A}"/>
              </a:ext>
            </a:extLst>
          </p:cNvPr>
          <p:cNvSpPr/>
          <p:nvPr/>
        </p:nvSpPr>
        <p:spPr>
          <a:xfrm>
            <a:off x="3006901" y="2190974"/>
            <a:ext cx="2041451" cy="35087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ndoll 삼립호빵체 Basic" panose="00000500000000000000" pitchFamily="50" charset="-127"/>
              <a:ea typeface="Sandoll 삼립호빵체 Basic" panose="00000500000000000000" pitchFamily="50" charset="-127"/>
            </a:endParaRPr>
          </a:p>
        </p:txBody>
      </p:sp>
      <p:sp>
        <p:nvSpPr>
          <p:cNvPr id="19" name="직사각형 18">
            <a:extLst>
              <a:ext uri="{FF2B5EF4-FFF2-40B4-BE49-F238E27FC236}">
                <a16:creationId xmlns:a16="http://schemas.microsoft.com/office/drawing/2014/main" id="{8227BA13-A1B9-4E21-BA29-60C1C74155F3}"/>
              </a:ext>
            </a:extLst>
          </p:cNvPr>
          <p:cNvSpPr/>
          <p:nvPr/>
        </p:nvSpPr>
        <p:spPr>
          <a:xfrm>
            <a:off x="5262539" y="2190974"/>
            <a:ext cx="2041451" cy="35087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ndoll 삼립호빵체 Basic" panose="00000500000000000000" pitchFamily="50" charset="-127"/>
              <a:ea typeface="Sandoll 삼립호빵체 Basic" panose="00000500000000000000" pitchFamily="50" charset="-127"/>
            </a:endParaRPr>
          </a:p>
        </p:txBody>
      </p:sp>
      <p:sp>
        <p:nvSpPr>
          <p:cNvPr id="23" name="TextBox 22">
            <a:extLst>
              <a:ext uri="{FF2B5EF4-FFF2-40B4-BE49-F238E27FC236}">
                <a16:creationId xmlns:a16="http://schemas.microsoft.com/office/drawing/2014/main" id="{234243B3-1630-4785-8F09-500FDE559F99}"/>
              </a:ext>
            </a:extLst>
          </p:cNvPr>
          <p:cNvSpPr txBox="1"/>
          <p:nvPr/>
        </p:nvSpPr>
        <p:spPr>
          <a:xfrm>
            <a:off x="1287014" y="2305945"/>
            <a:ext cx="938847" cy="369332"/>
          </a:xfrm>
          <a:prstGeom prst="rect">
            <a:avLst/>
          </a:prstGeom>
          <a:solidFill>
            <a:schemeClr val="accent2"/>
          </a:solidFill>
        </p:spPr>
        <p:txBody>
          <a:bodyPr wrap="square" rtlCol="0">
            <a:spAutoFit/>
          </a:bodyPr>
          <a:lstStyle/>
          <a:p>
            <a:pPr algn="ctr"/>
            <a:r>
              <a:rPr lang="en-US" altLang="ko-KR" dirty="0">
                <a:solidFill>
                  <a:schemeClr val="bg1">
                    <a:lumMod val="95000"/>
                  </a:schemeClr>
                </a:solidFill>
                <a:latin typeface="Sandoll 삼립호빵체 Basic" panose="00000500000000000000" pitchFamily="50" charset="-127"/>
                <a:ea typeface="Sandoll 삼립호빵체 Basic" panose="00000500000000000000" pitchFamily="50" charset="-127"/>
              </a:rPr>
              <a:t>STEP 1</a:t>
            </a:r>
            <a:endParaRPr lang="ko-KR" altLang="en-US" dirty="0">
              <a:solidFill>
                <a:schemeClr val="bg1">
                  <a:lumMod val="95000"/>
                </a:schemeClr>
              </a:solidFill>
              <a:latin typeface="Sandoll 삼립호빵체 Basic" panose="00000500000000000000" pitchFamily="50" charset="-127"/>
              <a:ea typeface="Sandoll 삼립호빵체 Basic" panose="00000500000000000000" pitchFamily="50" charset="-127"/>
            </a:endParaRPr>
          </a:p>
        </p:txBody>
      </p:sp>
      <p:sp>
        <p:nvSpPr>
          <p:cNvPr id="24" name="직사각형 23">
            <a:extLst>
              <a:ext uri="{FF2B5EF4-FFF2-40B4-BE49-F238E27FC236}">
                <a16:creationId xmlns:a16="http://schemas.microsoft.com/office/drawing/2014/main" id="{D3F74CC0-849F-4511-A613-0A2633D05D9F}"/>
              </a:ext>
            </a:extLst>
          </p:cNvPr>
          <p:cNvSpPr/>
          <p:nvPr/>
        </p:nvSpPr>
        <p:spPr>
          <a:xfrm>
            <a:off x="3006900" y="2190972"/>
            <a:ext cx="2041451" cy="604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ndoll 삼립호빵체 Basic" panose="00000500000000000000" pitchFamily="50" charset="-127"/>
              <a:ea typeface="Sandoll 삼립호빵체 Basic" panose="00000500000000000000" pitchFamily="50" charset="-127"/>
            </a:endParaRPr>
          </a:p>
        </p:txBody>
      </p:sp>
      <p:sp>
        <p:nvSpPr>
          <p:cNvPr id="25" name="TextBox 24">
            <a:extLst>
              <a:ext uri="{FF2B5EF4-FFF2-40B4-BE49-F238E27FC236}">
                <a16:creationId xmlns:a16="http://schemas.microsoft.com/office/drawing/2014/main" id="{1F8AE014-6C66-4CF1-8479-862E527DAAB4}"/>
              </a:ext>
            </a:extLst>
          </p:cNvPr>
          <p:cNvSpPr txBox="1"/>
          <p:nvPr/>
        </p:nvSpPr>
        <p:spPr>
          <a:xfrm>
            <a:off x="3565895" y="2305945"/>
            <a:ext cx="938847" cy="369332"/>
          </a:xfrm>
          <a:prstGeom prst="rect">
            <a:avLst/>
          </a:prstGeom>
          <a:solidFill>
            <a:schemeClr val="accent2"/>
          </a:solidFill>
        </p:spPr>
        <p:txBody>
          <a:bodyPr wrap="square" rtlCol="0">
            <a:spAutoFit/>
          </a:bodyPr>
          <a:lstStyle/>
          <a:p>
            <a:pPr algn="ctr"/>
            <a:r>
              <a:rPr lang="en-US" altLang="ko-KR" dirty="0">
                <a:solidFill>
                  <a:schemeClr val="bg1">
                    <a:lumMod val="95000"/>
                  </a:schemeClr>
                </a:solidFill>
                <a:latin typeface="Sandoll 삼립호빵체 Basic" panose="00000500000000000000" pitchFamily="50" charset="-127"/>
                <a:ea typeface="Sandoll 삼립호빵체 Basic" panose="00000500000000000000" pitchFamily="50" charset="-127"/>
              </a:rPr>
              <a:t>STEP 2</a:t>
            </a:r>
            <a:endParaRPr lang="ko-KR" altLang="en-US" dirty="0">
              <a:solidFill>
                <a:schemeClr val="bg1">
                  <a:lumMod val="95000"/>
                </a:schemeClr>
              </a:solidFill>
              <a:latin typeface="Sandoll 삼립호빵체 Basic" panose="00000500000000000000" pitchFamily="50" charset="-127"/>
              <a:ea typeface="Sandoll 삼립호빵체 Basic" panose="00000500000000000000" pitchFamily="50" charset="-127"/>
            </a:endParaRPr>
          </a:p>
        </p:txBody>
      </p:sp>
      <p:sp>
        <p:nvSpPr>
          <p:cNvPr id="26" name="직사각형 25">
            <a:extLst>
              <a:ext uri="{FF2B5EF4-FFF2-40B4-BE49-F238E27FC236}">
                <a16:creationId xmlns:a16="http://schemas.microsoft.com/office/drawing/2014/main" id="{38EF88FC-512D-4D2F-8962-3E9A11B3F090}"/>
              </a:ext>
            </a:extLst>
          </p:cNvPr>
          <p:cNvSpPr/>
          <p:nvPr/>
        </p:nvSpPr>
        <p:spPr>
          <a:xfrm>
            <a:off x="5262537" y="2190972"/>
            <a:ext cx="2041451" cy="604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ndoll 삼립호빵체 Basic" panose="00000500000000000000" pitchFamily="50" charset="-127"/>
              <a:ea typeface="Sandoll 삼립호빵체 Basic" panose="00000500000000000000" pitchFamily="50" charset="-127"/>
            </a:endParaRPr>
          </a:p>
        </p:txBody>
      </p:sp>
      <p:sp>
        <p:nvSpPr>
          <p:cNvPr id="27" name="TextBox 26">
            <a:extLst>
              <a:ext uri="{FF2B5EF4-FFF2-40B4-BE49-F238E27FC236}">
                <a16:creationId xmlns:a16="http://schemas.microsoft.com/office/drawing/2014/main" id="{D52B5A61-B28A-484D-9264-ECA3A378B9F6}"/>
              </a:ext>
            </a:extLst>
          </p:cNvPr>
          <p:cNvSpPr txBox="1"/>
          <p:nvPr/>
        </p:nvSpPr>
        <p:spPr>
          <a:xfrm>
            <a:off x="5822333" y="2305945"/>
            <a:ext cx="938847" cy="369332"/>
          </a:xfrm>
          <a:prstGeom prst="rect">
            <a:avLst/>
          </a:prstGeom>
          <a:solidFill>
            <a:schemeClr val="accent2"/>
          </a:solidFill>
        </p:spPr>
        <p:txBody>
          <a:bodyPr wrap="square" rtlCol="0">
            <a:spAutoFit/>
          </a:bodyPr>
          <a:lstStyle/>
          <a:p>
            <a:pPr algn="ctr"/>
            <a:r>
              <a:rPr lang="en-US" altLang="ko-KR" dirty="0">
                <a:solidFill>
                  <a:schemeClr val="bg1">
                    <a:lumMod val="95000"/>
                  </a:schemeClr>
                </a:solidFill>
                <a:latin typeface="Sandoll 삼립호빵체 Basic" panose="00000500000000000000" pitchFamily="50" charset="-127"/>
                <a:ea typeface="Sandoll 삼립호빵체 Basic" panose="00000500000000000000" pitchFamily="50" charset="-127"/>
              </a:rPr>
              <a:t>STEP 3</a:t>
            </a:r>
            <a:endParaRPr lang="ko-KR" altLang="en-US" dirty="0">
              <a:solidFill>
                <a:schemeClr val="bg1">
                  <a:lumMod val="95000"/>
                </a:schemeClr>
              </a:solidFill>
              <a:latin typeface="Sandoll 삼립호빵체 Basic" panose="00000500000000000000" pitchFamily="50" charset="-127"/>
              <a:ea typeface="Sandoll 삼립호빵체 Basic" panose="00000500000000000000" pitchFamily="50" charset="-127"/>
            </a:endParaRPr>
          </a:p>
        </p:txBody>
      </p:sp>
      <p:sp>
        <p:nvSpPr>
          <p:cNvPr id="28" name="직사각형 27">
            <a:extLst>
              <a:ext uri="{FF2B5EF4-FFF2-40B4-BE49-F238E27FC236}">
                <a16:creationId xmlns:a16="http://schemas.microsoft.com/office/drawing/2014/main" id="{1D8904BD-39C3-414A-B44E-F115A5BD1CD3}"/>
              </a:ext>
            </a:extLst>
          </p:cNvPr>
          <p:cNvSpPr/>
          <p:nvPr/>
        </p:nvSpPr>
        <p:spPr>
          <a:xfrm>
            <a:off x="7473710" y="2190972"/>
            <a:ext cx="2041451" cy="604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ndoll 삼립호빵체 Basic" panose="00000500000000000000" pitchFamily="50" charset="-127"/>
              <a:ea typeface="Sandoll 삼립호빵체 Basic" panose="00000500000000000000" pitchFamily="50" charset="-127"/>
            </a:endParaRPr>
          </a:p>
        </p:txBody>
      </p:sp>
      <p:sp>
        <p:nvSpPr>
          <p:cNvPr id="29" name="TextBox 28">
            <a:extLst>
              <a:ext uri="{FF2B5EF4-FFF2-40B4-BE49-F238E27FC236}">
                <a16:creationId xmlns:a16="http://schemas.microsoft.com/office/drawing/2014/main" id="{29C659C7-2C5D-4AB3-91DD-164F2520D6D4}"/>
              </a:ext>
            </a:extLst>
          </p:cNvPr>
          <p:cNvSpPr txBox="1"/>
          <p:nvPr/>
        </p:nvSpPr>
        <p:spPr>
          <a:xfrm>
            <a:off x="8025278" y="2305945"/>
            <a:ext cx="938847" cy="369332"/>
          </a:xfrm>
          <a:prstGeom prst="rect">
            <a:avLst/>
          </a:prstGeom>
          <a:solidFill>
            <a:schemeClr val="accent2"/>
          </a:solidFill>
        </p:spPr>
        <p:txBody>
          <a:bodyPr wrap="square" rtlCol="0">
            <a:spAutoFit/>
          </a:bodyPr>
          <a:lstStyle/>
          <a:p>
            <a:pPr algn="ctr"/>
            <a:r>
              <a:rPr lang="en-US" altLang="ko-KR" dirty="0">
                <a:solidFill>
                  <a:schemeClr val="bg1">
                    <a:lumMod val="95000"/>
                  </a:schemeClr>
                </a:solidFill>
                <a:latin typeface="Sandoll 삼립호빵체 Basic" panose="00000500000000000000" pitchFamily="50" charset="-127"/>
                <a:ea typeface="Sandoll 삼립호빵체 Basic" panose="00000500000000000000" pitchFamily="50" charset="-127"/>
              </a:rPr>
              <a:t>STEP 4</a:t>
            </a:r>
            <a:endParaRPr lang="ko-KR" altLang="en-US" dirty="0">
              <a:solidFill>
                <a:schemeClr val="bg1">
                  <a:lumMod val="95000"/>
                </a:schemeClr>
              </a:solidFill>
              <a:latin typeface="Sandoll 삼립호빵체 Basic" panose="00000500000000000000" pitchFamily="50" charset="-127"/>
              <a:ea typeface="Sandoll 삼립호빵체 Basic" panose="00000500000000000000" pitchFamily="50" charset="-127"/>
            </a:endParaRPr>
          </a:p>
        </p:txBody>
      </p:sp>
      <p:sp>
        <p:nvSpPr>
          <p:cNvPr id="30" name="TextBox 29">
            <a:extLst>
              <a:ext uri="{FF2B5EF4-FFF2-40B4-BE49-F238E27FC236}">
                <a16:creationId xmlns:a16="http://schemas.microsoft.com/office/drawing/2014/main" id="{257A8C0A-B9E9-458E-8E54-DA946653D05A}"/>
              </a:ext>
            </a:extLst>
          </p:cNvPr>
          <p:cNvSpPr txBox="1"/>
          <p:nvPr/>
        </p:nvSpPr>
        <p:spPr>
          <a:xfrm>
            <a:off x="812752" y="3512245"/>
            <a:ext cx="1887369" cy="1249573"/>
          </a:xfrm>
          <a:prstGeom prst="rect">
            <a:avLst/>
          </a:prstGeom>
          <a:noFill/>
        </p:spPr>
        <p:txBody>
          <a:bodyPr wrap="square" rtlCol="0">
            <a:spAutoFit/>
          </a:bodyPr>
          <a:lstStyle/>
          <a:p>
            <a:pPr>
              <a:lnSpc>
                <a:spcPct val="120000"/>
              </a:lnSpc>
            </a:pPr>
            <a:r>
              <a:rPr lang="en-US" altLang="ko-KR"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generator </a:t>
            </a:r>
          </a:p>
          <a:p>
            <a:pPr>
              <a:lnSpc>
                <a:spcPct val="120000"/>
              </a:lnSpc>
            </a:pPr>
            <a:r>
              <a:rPr lang="ko-KR" altLang="en-US"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네트워크는 </a:t>
            </a:r>
            <a:r>
              <a:rPr lang="en-US" altLang="ko-KR"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a:t>
            </a:r>
            <a:r>
              <a:rPr lang="en-US" altLang="ko-KR" sz="1600" spc="-150" dirty="0" err="1">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latent_dim</a:t>
            </a:r>
            <a:r>
              <a:rPr lang="en-US" altLang="ko-KR"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 </a:t>
            </a:r>
            <a:r>
              <a:rPr lang="ko-KR" altLang="en-US"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크기의 벡터를 </a:t>
            </a:r>
            <a:r>
              <a:rPr lang="en-US" altLang="ko-KR"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(32, 32, 3) </a:t>
            </a:r>
          </a:p>
          <a:p>
            <a:pPr>
              <a:lnSpc>
                <a:spcPct val="120000"/>
              </a:lnSpc>
            </a:pPr>
            <a:r>
              <a:rPr lang="ko-KR" altLang="en-US"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크기의 이미지로 매핑</a:t>
            </a:r>
          </a:p>
        </p:txBody>
      </p:sp>
      <p:sp>
        <p:nvSpPr>
          <p:cNvPr id="31" name="TextBox 30">
            <a:extLst>
              <a:ext uri="{FF2B5EF4-FFF2-40B4-BE49-F238E27FC236}">
                <a16:creationId xmlns:a16="http://schemas.microsoft.com/office/drawing/2014/main" id="{8578F02B-62AC-4D54-B43C-03A908835F46}"/>
              </a:ext>
            </a:extLst>
          </p:cNvPr>
          <p:cNvSpPr txBox="1"/>
          <p:nvPr/>
        </p:nvSpPr>
        <p:spPr>
          <a:xfrm>
            <a:off x="3176626" y="3427654"/>
            <a:ext cx="1682895" cy="1249573"/>
          </a:xfrm>
          <a:prstGeom prst="rect">
            <a:avLst/>
          </a:prstGeom>
          <a:noFill/>
        </p:spPr>
        <p:txBody>
          <a:bodyPr wrap="square" rtlCol="0">
            <a:spAutoFit/>
          </a:bodyPr>
          <a:lstStyle/>
          <a:p>
            <a:pPr algn="just">
              <a:lnSpc>
                <a:spcPct val="120000"/>
              </a:lnSpc>
            </a:pPr>
            <a:r>
              <a:rPr lang="en-US" altLang="ko-KR"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discriminator </a:t>
            </a:r>
            <a:r>
              <a:rPr lang="ko-KR" altLang="en-US"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네트워크는 </a:t>
            </a:r>
            <a:r>
              <a:rPr lang="en-US" altLang="ko-KR"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(32, 32, 3) </a:t>
            </a:r>
            <a:r>
              <a:rPr lang="ko-KR" altLang="en-US"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크기의 이미지가 진짜일 확률을 추정하여 이진 값으로 매핑</a:t>
            </a:r>
          </a:p>
        </p:txBody>
      </p:sp>
      <p:sp>
        <p:nvSpPr>
          <p:cNvPr id="32" name="TextBox 31">
            <a:extLst>
              <a:ext uri="{FF2B5EF4-FFF2-40B4-BE49-F238E27FC236}">
                <a16:creationId xmlns:a16="http://schemas.microsoft.com/office/drawing/2014/main" id="{29B27D6E-4C7B-4CBA-9570-CDE6AFA703F6}"/>
              </a:ext>
            </a:extLst>
          </p:cNvPr>
          <p:cNvSpPr txBox="1"/>
          <p:nvPr/>
        </p:nvSpPr>
        <p:spPr>
          <a:xfrm>
            <a:off x="5441814" y="3208655"/>
            <a:ext cx="1682895" cy="2135969"/>
          </a:xfrm>
          <a:prstGeom prst="rect">
            <a:avLst/>
          </a:prstGeom>
          <a:noFill/>
        </p:spPr>
        <p:txBody>
          <a:bodyPr wrap="square" rtlCol="0">
            <a:spAutoFit/>
          </a:bodyPr>
          <a:lstStyle/>
          <a:p>
            <a:pPr algn="just">
              <a:lnSpc>
                <a:spcPct val="120000"/>
              </a:lnSpc>
            </a:pPr>
            <a:r>
              <a:rPr lang="ko-KR" altLang="en-US"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생성자와 </a:t>
            </a:r>
          </a:p>
          <a:p>
            <a:pPr algn="just">
              <a:lnSpc>
                <a:spcPct val="120000"/>
              </a:lnSpc>
            </a:pPr>
            <a:r>
              <a:rPr lang="ko-KR" altLang="en-US"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판별자를 </a:t>
            </a:r>
          </a:p>
          <a:p>
            <a:pPr algn="just">
              <a:lnSpc>
                <a:spcPct val="120000"/>
              </a:lnSpc>
            </a:pPr>
            <a:r>
              <a:rPr lang="ko-KR" altLang="en-US"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연결하는 </a:t>
            </a:r>
            <a:r>
              <a:rPr lang="en-US" altLang="ko-KR" sz="1600" spc="-150" dirty="0" err="1">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gan</a:t>
            </a:r>
            <a:r>
              <a:rPr lang="en-US" altLang="ko-KR"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 </a:t>
            </a:r>
            <a:r>
              <a:rPr lang="ko-KR" altLang="en-US"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네트워크를 만든다</a:t>
            </a:r>
          </a:p>
          <a:p>
            <a:pPr algn="just">
              <a:lnSpc>
                <a:spcPct val="120000"/>
              </a:lnSpc>
            </a:pPr>
            <a:endParaRPr lang="ko-KR" altLang="en-US"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endParaRPr>
          </a:p>
          <a:p>
            <a:pPr algn="just">
              <a:lnSpc>
                <a:spcPct val="120000"/>
              </a:lnSpc>
            </a:pPr>
            <a:r>
              <a:rPr lang="en-US" altLang="ko-KR" sz="1600" spc="-150" dirty="0" err="1">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gan</a:t>
            </a:r>
            <a:r>
              <a:rPr lang="en-US" altLang="ko-KR"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(x)=discriminator(generator(x))</a:t>
            </a:r>
          </a:p>
        </p:txBody>
      </p:sp>
      <p:sp>
        <p:nvSpPr>
          <p:cNvPr id="33" name="TextBox 32">
            <a:extLst>
              <a:ext uri="{FF2B5EF4-FFF2-40B4-BE49-F238E27FC236}">
                <a16:creationId xmlns:a16="http://schemas.microsoft.com/office/drawing/2014/main" id="{2939CD36-02EA-45E6-A12A-8C5A4EF953C0}"/>
              </a:ext>
            </a:extLst>
          </p:cNvPr>
          <p:cNvSpPr txBox="1"/>
          <p:nvPr/>
        </p:nvSpPr>
        <p:spPr>
          <a:xfrm>
            <a:off x="7652987" y="3427654"/>
            <a:ext cx="1682895" cy="1249573"/>
          </a:xfrm>
          <a:prstGeom prst="rect">
            <a:avLst/>
          </a:prstGeom>
          <a:noFill/>
        </p:spPr>
        <p:txBody>
          <a:bodyPr wrap="square" rtlCol="0">
            <a:spAutoFit/>
          </a:bodyPr>
          <a:lstStyle/>
          <a:p>
            <a:pPr algn="just">
              <a:lnSpc>
                <a:spcPct val="120000"/>
              </a:lnSpc>
            </a:pPr>
            <a:r>
              <a:rPr lang="ko-KR" altLang="en-US"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“진짜</a:t>
            </a:r>
            <a:r>
              <a:rPr lang="en-US" altLang="ko-KR"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a:t>
            </a:r>
            <a:r>
              <a:rPr lang="ko-KR" altLang="en-US"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가짜</a:t>
            </a:r>
            <a:r>
              <a:rPr lang="en-US" altLang="ko-KR"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 </a:t>
            </a:r>
            <a:r>
              <a:rPr lang="ko-KR" altLang="en-US"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레이블과 함께 진짜 이미지와 가짜 이미지 샘플을 사용해 판별자를 훈련</a:t>
            </a:r>
          </a:p>
        </p:txBody>
      </p:sp>
      <p:sp>
        <p:nvSpPr>
          <p:cNvPr id="36" name="직사각형 35">
            <a:extLst>
              <a:ext uri="{FF2B5EF4-FFF2-40B4-BE49-F238E27FC236}">
                <a16:creationId xmlns:a16="http://schemas.microsoft.com/office/drawing/2014/main" id="{58FEC3AD-733B-42EA-92B9-795DBE260A07}"/>
              </a:ext>
            </a:extLst>
          </p:cNvPr>
          <p:cNvSpPr/>
          <p:nvPr/>
        </p:nvSpPr>
        <p:spPr>
          <a:xfrm>
            <a:off x="9684881" y="2190974"/>
            <a:ext cx="2041451" cy="35087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ndoll 삼립호빵체 Basic" panose="00000500000000000000" pitchFamily="50" charset="-127"/>
              <a:ea typeface="Sandoll 삼립호빵체 Basic" panose="00000500000000000000" pitchFamily="50" charset="-127"/>
            </a:endParaRPr>
          </a:p>
        </p:txBody>
      </p:sp>
      <p:sp>
        <p:nvSpPr>
          <p:cNvPr id="37" name="직사각형 36">
            <a:extLst>
              <a:ext uri="{FF2B5EF4-FFF2-40B4-BE49-F238E27FC236}">
                <a16:creationId xmlns:a16="http://schemas.microsoft.com/office/drawing/2014/main" id="{AD08C707-182D-462F-95AD-E284C071C222}"/>
              </a:ext>
            </a:extLst>
          </p:cNvPr>
          <p:cNvSpPr/>
          <p:nvPr/>
        </p:nvSpPr>
        <p:spPr>
          <a:xfrm>
            <a:off x="9684877" y="2190972"/>
            <a:ext cx="2041451" cy="604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ndoll 삼립호빵체 Basic" panose="00000500000000000000" pitchFamily="50" charset="-127"/>
              <a:ea typeface="Sandoll 삼립호빵체 Basic" panose="00000500000000000000" pitchFamily="50" charset="-127"/>
            </a:endParaRPr>
          </a:p>
        </p:txBody>
      </p:sp>
      <p:sp>
        <p:nvSpPr>
          <p:cNvPr id="38" name="TextBox 37">
            <a:extLst>
              <a:ext uri="{FF2B5EF4-FFF2-40B4-BE49-F238E27FC236}">
                <a16:creationId xmlns:a16="http://schemas.microsoft.com/office/drawing/2014/main" id="{F180120B-1F20-46D4-B922-EFB66FA7A1AB}"/>
              </a:ext>
            </a:extLst>
          </p:cNvPr>
          <p:cNvSpPr txBox="1"/>
          <p:nvPr/>
        </p:nvSpPr>
        <p:spPr>
          <a:xfrm>
            <a:off x="10236445" y="2305945"/>
            <a:ext cx="938847" cy="369332"/>
          </a:xfrm>
          <a:prstGeom prst="rect">
            <a:avLst/>
          </a:prstGeom>
          <a:solidFill>
            <a:schemeClr val="accent2"/>
          </a:solidFill>
        </p:spPr>
        <p:txBody>
          <a:bodyPr wrap="square" rtlCol="0">
            <a:spAutoFit/>
          </a:bodyPr>
          <a:lstStyle/>
          <a:p>
            <a:pPr algn="ctr"/>
            <a:r>
              <a:rPr lang="en-US" altLang="ko-KR" dirty="0">
                <a:solidFill>
                  <a:schemeClr val="bg1">
                    <a:lumMod val="95000"/>
                  </a:schemeClr>
                </a:solidFill>
                <a:latin typeface="Sandoll 삼립호빵체 Basic" panose="00000500000000000000" pitchFamily="50" charset="-127"/>
                <a:ea typeface="Sandoll 삼립호빵체 Basic" panose="00000500000000000000" pitchFamily="50" charset="-127"/>
              </a:rPr>
              <a:t>STEP 5</a:t>
            </a:r>
            <a:endParaRPr lang="ko-KR" altLang="en-US" dirty="0">
              <a:solidFill>
                <a:schemeClr val="bg1">
                  <a:lumMod val="95000"/>
                </a:schemeClr>
              </a:solidFill>
              <a:latin typeface="Sandoll 삼립호빵체 Basic" panose="00000500000000000000" pitchFamily="50" charset="-127"/>
              <a:ea typeface="Sandoll 삼립호빵체 Basic" panose="00000500000000000000" pitchFamily="50" charset="-127"/>
            </a:endParaRPr>
          </a:p>
        </p:txBody>
      </p:sp>
      <p:sp>
        <p:nvSpPr>
          <p:cNvPr id="39" name="TextBox 38">
            <a:extLst>
              <a:ext uri="{FF2B5EF4-FFF2-40B4-BE49-F238E27FC236}">
                <a16:creationId xmlns:a16="http://schemas.microsoft.com/office/drawing/2014/main" id="{BBA9705A-53D9-4C2D-B213-C304686CB564}"/>
              </a:ext>
            </a:extLst>
          </p:cNvPr>
          <p:cNvSpPr txBox="1"/>
          <p:nvPr/>
        </p:nvSpPr>
        <p:spPr>
          <a:xfrm>
            <a:off x="9864154" y="3427654"/>
            <a:ext cx="1682895" cy="1545038"/>
          </a:xfrm>
          <a:prstGeom prst="rect">
            <a:avLst/>
          </a:prstGeom>
          <a:noFill/>
        </p:spPr>
        <p:txBody>
          <a:bodyPr wrap="square" rtlCol="0">
            <a:spAutoFit/>
          </a:bodyPr>
          <a:lstStyle/>
          <a:p>
            <a:pPr algn="just">
              <a:lnSpc>
                <a:spcPct val="120000"/>
              </a:lnSpc>
            </a:pPr>
            <a:r>
              <a:rPr lang="ko-KR" altLang="en-US"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매 단계마다 생성자에 의해 </a:t>
            </a:r>
            <a:r>
              <a:rPr lang="ko-KR" altLang="en-US" sz="1600" spc="-150" dirty="0" err="1">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디코딩된</a:t>
            </a:r>
            <a:r>
              <a:rPr lang="ko-KR" altLang="en-US"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 </a:t>
            </a:r>
            <a:r>
              <a:rPr lang="en-US" altLang="ko-KR"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 </a:t>
            </a:r>
            <a:r>
              <a:rPr lang="ko-KR" altLang="en-US"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이미지를 판별자가 “진짜</a:t>
            </a:r>
            <a:r>
              <a:rPr lang="en-US" altLang="ko-KR"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a:t>
            </a:r>
            <a:r>
              <a:rPr lang="ko-KR" altLang="en-US" sz="1600" spc="-150" dirty="0">
                <a:solidFill>
                  <a:schemeClr val="tx1">
                    <a:lumMod val="75000"/>
                    <a:lumOff val="25000"/>
                  </a:schemeClr>
                </a:solidFill>
                <a:latin typeface="Sandoll 삼립호빵체 Basic" panose="00000500000000000000" pitchFamily="50" charset="-127"/>
                <a:ea typeface="Sandoll 삼립호빵체 Basic" panose="00000500000000000000" pitchFamily="50" charset="-127"/>
              </a:rPr>
              <a:t>로 분류하도록 만드는 방향으로 생성자의 가중치를 이동</a:t>
            </a:r>
          </a:p>
        </p:txBody>
      </p:sp>
    </p:spTree>
    <p:extLst>
      <p:ext uri="{BB962C8B-B14F-4D97-AF65-F5344CB8AC3E}">
        <p14:creationId xmlns:p14="http://schemas.microsoft.com/office/powerpoint/2010/main" val="974896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Sandoll 삼립호빵체 Basic" panose="00000500000000000000" pitchFamily="50" charset="-127"/>
              <a:ea typeface="Sandoll 삼립호빵체 Basic" panose="00000500000000000000" pitchFamily="50" charset="-127"/>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203689"/>
            <a:ext cx="1560042" cy="646331"/>
          </a:xfrm>
          <a:prstGeom prst="rect">
            <a:avLst/>
          </a:prstGeom>
          <a:noFill/>
        </p:spPr>
        <p:txBody>
          <a:bodyPr wrap="none" rtlCol="0">
            <a:spAutoFit/>
          </a:bodyPr>
          <a:lstStyle/>
          <a:p>
            <a:r>
              <a:rPr lang="ko-KR" altLang="en-US" sz="3600" spc="-300" dirty="0">
                <a:solidFill>
                  <a:schemeClr val="bg1"/>
                </a:solidFill>
                <a:latin typeface="Sandoll 삼립호빵체 Basic" panose="00000500000000000000" pitchFamily="50" charset="-127"/>
                <a:ea typeface="Sandoll 삼립호빵체 Basic" panose="00000500000000000000" pitchFamily="50" charset="-127"/>
              </a:rPr>
              <a:t>훈련 방법</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03334" cy="307777"/>
          </a:xfrm>
          <a:prstGeom prst="rect">
            <a:avLst/>
          </a:prstGeom>
          <a:noFill/>
        </p:spPr>
        <p:txBody>
          <a:bodyPr wrap="none" rtlCol="0">
            <a:spAutoFit/>
          </a:bodyPr>
          <a:lstStyle/>
          <a:p>
            <a:r>
              <a:rPr lang="en-US" altLang="ko-KR" sz="1400" dirty="0">
                <a:solidFill>
                  <a:schemeClr val="bg1"/>
                </a:solidFill>
                <a:latin typeface="Sandoll 삼립호빵체 Basic" panose="00000500000000000000" pitchFamily="50" charset="-127"/>
                <a:ea typeface="Sandoll 삼립호빵체 Basic" panose="00000500000000000000" pitchFamily="50" charset="-127"/>
              </a:rPr>
              <a:t>Part 1, </a:t>
            </a:r>
            <a:endParaRPr lang="ko-KR" altLang="en-US" sz="1400" dirty="0">
              <a:solidFill>
                <a:schemeClr val="bg1"/>
              </a:solidFill>
              <a:latin typeface="Sandoll 삼립호빵체 Basic" panose="00000500000000000000" pitchFamily="50" charset="-127"/>
              <a:ea typeface="Sandoll 삼립호빵체 Basic" panose="00000500000000000000" pitchFamily="50" charset="-127"/>
            </a:endParaRPr>
          </a:p>
        </p:txBody>
      </p:sp>
      <p:sp>
        <p:nvSpPr>
          <p:cNvPr id="7" name="대각선 방향의 모서리가 둥근 사각형 3">
            <a:extLst>
              <a:ext uri="{FF2B5EF4-FFF2-40B4-BE49-F238E27FC236}">
                <a16:creationId xmlns:a16="http://schemas.microsoft.com/office/drawing/2014/main" id="{6366C58D-9E40-44FB-B07F-84070FF7406A}"/>
              </a:ext>
            </a:extLst>
          </p:cNvPr>
          <p:cNvSpPr/>
          <p:nvPr/>
        </p:nvSpPr>
        <p:spPr>
          <a:xfrm>
            <a:off x="1189645" y="1740188"/>
            <a:ext cx="9780633" cy="511729"/>
          </a:xfrm>
          <a:prstGeom prst="round2DiagRect">
            <a:avLst>
              <a:gd name="adj1" fmla="val 50000"/>
              <a:gd name="adj2" fmla="val 0"/>
            </a:avLst>
          </a:prstGeom>
          <a:noFill/>
          <a:ln w="28575">
            <a:solidFill>
              <a:schemeClr val="accent2"/>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생성자의 마지막 활성화로 다른 종류의 모델에서 널리 사용하는 </a:t>
            </a:r>
            <a:r>
              <a:rPr lang="en-US" altLang="ko-KR" sz="1600" b="1" dirty="0">
                <a:solidFill>
                  <a:schemeClr val="tx1"/>
                </a:solidFill>
                <a:latin typeface="Sandoll 삼립호빵체 Basic" panose="00000500000000000000" pitchFamily="50" charset="-127"/>
                <a:ea typeface="Sandoll 삼립호빵체 Basic" panose="00000500000000000000" pitchFamily="50" charset="-127"/>
              </a:rPr>
              <a:t>sigmoid </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대신 </a:t>
            </a:r>
            <a:r>
              <a:rPr lang="en-US" altLang="ko-KR" sz="1600" b="1" dirty="0" err="1">
                <a:solidFill>
                  <a:schemeClr val="tx1"/>
                </a:solidFill>
                <a:latin typeface="Sandoll 삼립호빵체 Basic" panose="00000500000000000000" pitchFamily="50" charset="-127"/>
                <a:ea typeface="Sandoll 삼립호빵체 Basic" panose="00000500000000000000" pitchFamily="50" charset="-127"/>
              </a:rPr>
              <a:t>tanh</a:t>
            </a:r>
            <a:r>
              <a:rPr lang="en-US" altLang="ko-KR" sz="1600" b="1" dirty="0">
                <a:solidFill>
                  <a:schemeClr val="tx1"/>
                </a:solidFill>
                <a:latin typeface="Sandoll 삼립호빵체 Basic" panose="00000500000000000000" pitchFamily="50" charset="-127"/>
                <a:ea typeface="Sandoll 삼립호빵체 Basic" panose="00000500000000000000" pitchFamily="50" charset="-127"/>
              </a:rPr>
              <a:t> </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함수를 사용</a:t>
            </a:r>
          </a:p>
        </p:txBody>
      </p:sp>
      <p:sp>
        <p:nvSpPr>
          <p:cNvPr id="8" name="대각선 방향의 모서리가 둥근 사각형 93">
            <a:extLst>
              <a:ext uri="{FF2B5EF4-FFF2-40B4-BE49-F238E27FC236}">
                <a16:creationId xmlns:a16="http://schemas.microsoft.com/office/drawing/2014/main" id="{D3FA7B6C-80B1-435A-9BC3-40BBFFEEF32C}"/>
              </a:ext>
            </a:extLst>
          </p:cNvPr>
          <p:cNvSpPr/>
          <p:nvPr/>
        </p:nvSpPr>
        <p:spPr>
          <a:xfrm>
            <a:off x="1231110" y="2475926"/>
            <a:ext cx="9780633" cy="511729"/>
          </a:xfrm>
          <a:prstGeom prst="round2DiagRect">
            <a:avLst>
              <a:gd name="adj1" fmla="val 50000"/>
              <a:gd name="adj2" fmla="val 0"/>
            </a:avLst>
          </a:prstGeom>
          <a:noFill/>
          <a:ln w="28575">
            <a:solidFill>
              <a:schemeClr val="accent2"/>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균등 분포가 아니고 </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정규 분포</a:t>
            </a:r>
            <a:r>
              <a:rPr lang="en-US" altLang="ko-KR" sz="1600" b="1" dirty="0">
                <a:solidFill>
                  <a:schemeClr val="tx1"/>
                </a:solidFill>
                <a:latin typeface="Sandoll 삼립호빵체 Basic" panose="00000500000000000000" pitchFamily="50" charset="-127"/>
                <a:ea typeface="Sandoll 삼립호빵체 Basic" panose="00000500000000000000" pitchFamily="50" charset="-127"/>
              </a:rPr>
              <a:t>(</a:t>
            </a:r>
            <a:r>
              <a:rPr lang="ko-KR" altLang="en-US" sz="1600" b="1" dirty="0" err="1">
                <a:solidFill>
                  <a:schemeClr val="tx1"/>
                </a:solidFill>
                <a:latin typeface="Sandoll 삼립호빵체 Basic" panose="00000500000000000000" pitchFamily="50" charset="-127"/>
                <a:ea typeface="Sandoll 삼립호빵체 Basic" panose="00000500000000000000" pitchFamily="50" charset="-127"/>
              </a:rPr>
              <a:t>가우시안</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 분포</a:t>
            </a:r>
            <a:r>
              <a:rPr lang="en-US" altLang="ko-KR" sz="1600" b="1" dirty="0">
                <a:solidFill>
                  <a:schemeClr val="tx1"/>
                </a:solidFill>
                <a:latin typeface="Sandoll 삼립호빵체 Basic" panose="00000500000000000000" pitchFamily="50" charset="-127"/>
                <a:ea typeface="Sandoll 삼립호빵체 Basic" panose="00000500000000000000" pitchFamily="50" charset="-127"/>
              </a:rPr>
              <a:t>)</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를 사용</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하여 잠재 공간에서 포인트를 샘플링</a:t>
            </a:r>
            <a:endParaRPr lang="ko-KR" altLang="en-US" sz="1600" b="1" dirty="0">
              <a:solidFill>
                <a:schemeClr val="tx1"/>
              </a:solidFill>
              <a:latin typeface="Sandoll 삼립호빵체 Basic" panose="00000500000000000000" pitchFamily="50" charset="-127"/>
              <a:ea typeface="Sandoll 삼립호빵체 Basic" panose="00000500000000000000" pitchFamily="50" charset="-127"/>
            </a:endParaRPr>
          </a:p>
        </p:txBody>
      </p:sp>
      <p:sp>
        <p:nvSpPr>
          <p:cNvPr id="9" name="대각선 방향의 모서리가 둥근 사각형 109">
            <a:extLst>
              <a:ext uri="{FF2B5EF4-FFF2-40B4-BE49-F238E27FC236}">
                <a16:creationId xmlns:a16="http://schemas.microsoft.com/office/drawing/2014/main" id="{89EEF108-507B-42C4-8EC6-B0C7E981F833}"/>
              </a:ext>
            </a:extLst>
          </p:cNvPr>
          <p:cNvSpPr/>
          <p:nvPr/>
        </p:nvSpPr>
        <p:spPr>
          <a:xfrm>
            <a:off x="1189645" y="3205544"/>
            <a:ext cx="9780633" cy="878511"/>
          </a:xfrm>
          <a:prstGeom prst="round2DiagRect">
            <a:avLst>
              <a:gd name="adj1" fmla="val 50000"/>
              <a:gd name="adj2" fmla="val 0"/>
            </a:avLst>
          </a:prstGeom>
          <a:noFill/>
          <a:ln w="28575">
            <a:solidFill>
              <a:schemeClr val="accent2"/>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무작위성</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은 모델을 견고하게 만듦</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 GAN </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훈련은 동적 평형을 만들기 때문에 여러 방식으로 갇힐 가능성이 높은데</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 </a:t>
            </a:r>
          </a:p>
          <a:p>
            <a:pPr algn="ct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훈련하는 동안 </a:t>
            </a:r>
            <a:r>
              <a:rPr lang="ko-KR" altLang="en-US" sz="1600" dirty="0" err="1">
                <a:solidFill>
                  <a:schemeClr val="tx1"/>
                </a:solidFill>
                <a:latin typeface="Sandoll 삼립호빵체 Basic" panose="00000500000000000000" pitchFamily="50" charset="-127"/>
                <a:ea typeface="Sandoll 삼립호빵체 Basic" panose="00000500000000000000" pitchFamily="50" charset="-127"/>
              </a:rPr>
              <a:t>무작위성을</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 주입하면 이를 방지하는 데 도움이 된다</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 </a:t>
            </a:r>
          </a:p>
          <a:p>
            <a:pPr algn="ctr"/>
            <a:r>
              <a:rPr lang="ko-KR" altLang="en-US" sz="1400" dirty="0">
                <a:solidFill>
                  <a:schemeClr val="tx1">
                    <a:lumMod val="65000"/>
                    <a:lumOff val="35000"/>
                  </a:schemeClr>
                </a:solidFill>
                <a:latin typeface="Sandoll 삼립호빵체 Basic" panose="00000500000000000000" pitchFamily="50" charset="-127"/>
                <a:ea typeface="Sandoll 삼립호빵체 Basic" panose="00000500000000000000" pitchFamily="50" charset="-127"/>
              </a:rPr>
              <a:t>무작위성 주입 방법</a:t>
            </a:r>
            <a:endParaRPr lang="en-US" altLang="ko-KR" sz="1400" dirty="0">
              <a:solidFill>
                <a:schemeClr val="tx1">
                  <a:lumMod val="65000"/>
                  <a:lumOff val="35000"/>
                </a:schemeClr>
              </a:solidFill>
              <a:latin typeface="Sandoll 삼립호빵체 Basic" panose="00000500000000000000" pitchFamily="50" charset="-127"/>
              <a:ea typeface="Sandoll 삼립호빵체 Basic" panose="00000500000000000000" pitchFamily="50" charset="-127"/>
            </a:endParaRPr>
          </a:p>
          <a:p>
            <a:pPr algn="ctr"/>
            <a:r>
              <a:rPr lang="en-US" altLang="ko-KR" sz="1400" dirty="0">
                <a:solidFill>
                  <a:schemeClr val="tx1">
                    <a:lumMod val="65000"/>
                    <a:lumOff val="35000"/>
                  </a:schemeClr>
                </a:solidFill>
                <a:latin typeface="Sandoll 삼립호빵체 Basic" panose="00000500000000000000" pitchFamily="50" charset="-127"/>
                <a:ea typeface="Sandoll 삼립호빵체 Basic" panose="00000500000000000000" pitchFamily="50" charset="-127"/>
              </a:rPr>
              <a:t>1. </a:t>
            </a:r>
            <a:r>
              <a:rPr lang="ko-KR" altLang="en-US" sz="1400" dirty="0">
                <a:solidFill>
                  <a:schemeClr val="tx1">
                    <a:lumMod val="65000"/>
                    <a:lumOff val="35000"/>
                  </a:schemeClr>
                </a:solidFill>
                <a:latin typeface="Sandoll 삼립호빵체 Basic" panose="00000500000000000000" pitchFamily="50" charset="-127"/>
                <a:ea typeface="Sandoll 삼립호빵체 Basic" panose="00000500000000000000" pitchFamily="50" charset="-127"/>
              </a:rPr>
              <a:t>판별자에 </a:t>
            </a:r>
            <a:r>
              <a:rPr lang="ko-KR" altLang="en-US" sz="1400" dirty="0" err="1">
                <a:solidFill>
                  <a:schemeClr val="tx1">
                    <a:lumMod val="65000"/>
                    <a:lumOff val="35000"/>
                  </a:schemeClr>
                </a:solidFill>
                <a:latin typeface="Sandoll 삼립호빵체 Basic" panose="00000500000000000000" pitchFamily="50" charset="-127"/>
                <a:ea typeface="Sandoll 삼립호빵체 Basic" panose="00000500000000000000" pitchFamily="50" charset="-127"/>
              </a:rPr>
              <a:t>드롭아웃을</a:t>
            </a:r>
            <a:r>
              <a:rPr lang="ko-KR" altLang="en-US" sz="1400" dirty="0">
                <a:solidFill>
                  <a:schemeClr val="tx1">
                    <a:lumMod val="65000"/>
                    <a:lumOff val="35000"/>
                  </a:schemeClr>
                </a:solidFill>
                <a:latin typeface="Sandoll 삼립호빵체 Basic" panose="00000500000000000000" pitchFamily="50" charset="-127"/>
                <a:ea typeface="Sandoll 삼립호빵체 Basic" panose="00000500000000000000" pitchFamily="50" charset="-127"/>
              </a:rPr>
              <a:t> 사용 </a:t>
            </a:r>
            <a:endParaRPr lang="en-US" altLang="ko-KR" sz="1400" dirty="0">
              <a:solidFill>
                <a:schemeClr val="tx1">
                  <a:lumMod val="65000"/>
                  <a:lumOff val="35000"/>
                </a:schemeClr>
              </a:solidFill>
              <a:latin typeface="Sandoll 삼립호빵체 Basic" panose="00000500000000000000" pitchFamily="50" charset="-127"/>
              <a:ea typeface="Sandoll 삼립호빵체 Basic" panose="00000500000000000000" pitchFamily="50" charset="-127"/>
            </a:endParaRPr>
          </a:p>
          <a:p>
            <a:pPr algn="ctr"/>
            <a:r>
              <a:rPr lang="en-US" altLang="ko-KR" sz="1400" dirty="0">
                <a:solidFill>
                  <a:schemeClr val="tx1">
                    <a:lumMod val="65000"/>
                    <a:lumOff val="35000"/>
                  </a:schemeClr>
                </a:solidFill>
                <a:latin typeface="Sandoll 삼립호빵체 Basic" panose="00000500000000000000" pitchFamily="50" charset="-127"/>
                <a:ea typeface="Sandoll 삼립호빵체 Basic" panose="00000500000000000000" pitchFamily="50" charset="-127"/>
              </a:rPr>
              <a:t>2. </a:t>
            </a:r>
            <a:r>
              <a:rPr lang="ko-KR" altLang="en-US" sz="1400" dirty="0" err="1">
                <a:solidFill>
                  <a:schemeClr val="tx1">
                    <a:lumMod val="65000"/>
                    <a:lumOff val="35000"/>
                  </a:schemeClr>
                </a:solidFill>
                <a:latin typeface="Sandoll 삼립호빵체 Basic" panose="00000500000000000000" pitchFamily="50" charset="-127"/>
                <a:ea typeface="Sandoll 삼립호빵체 Basic" panose="00000500000000000000" pitchFamily="50" charset="-127"/>
              </a:rPr>
              <a:t>판별자를</a:t>
            </a:r>
            <a:r>
              <a:rPr lang="ko-KR" altLang="en-US" sz="1400" dirty="0">
                <a:solidFill>
                  <a:schemeClr val="tx1">
                    <a:lumMod val="65000"/>
                    <a:lumOff val="35000"/>
                  </a:schemeClr>
                </a:solidFill>
                <a:latin typeface="Sandoll 삼립호빵체 Basic" panose="00000500000000000000" pitchFamily="50" charset="-127"/>
                <a:ea typeface="Sandoll 삼립호빵체 Basic" panose="00000500000000000000" pitchFamily="50" charset="-127"/>
              </a:rPr>
              <a:t> 위해 레이블에 랜덤 </a:t>
            </a:r>
            <a:r>
              <a:rPr lang="ko-KR" altLang="en-US" sz="1400" dirty="0" err="1">
                <a:solidFill>
                  <a:schemeClr val="tx1">
                    <a:lumMod val="65000"/>
                    <a:lumOff val="35000"/>
                  </a:schemeClr>
                </a:solidFill>
                <a:latin typeface="Sandoll 삼립호빵체 Basic" panose="00000500000000000000" pitchFamily="50" charset="-127"/>
                <a:ea typeface="Sandoll 삼립호빵체 Basic" panose="00000500000000000000" pitchFamily="50" charset="-127"/>
              </a:rPr>
              <a:t>노이즈를</a:t>
            </a:r>
            <a:r>
              <a:rPr lang="ko-KR" altLang="en-US" sz="1400" dirty="0">
                <a:solidFill>
                  <a:schemeClr val="tx1">
                    <a:lumMod val="65000"/>
                    <a:lumOff val="35000"/>
                  </a:schemeClr>
                </a:solidFill>
                <a:latin typeface="Sandoll 삼립호빵체 Basic" panose="00000500000000000000" pitchFamily="50" charset="-127"/>
                <a:ea typeface="Sandoll 삼립호빵체 Basic" panose="00000500000000000000" pitchFamily="50" charset="-127"/>
              </a:rPr>
              <a:t> 추가</a:t>
            </a:r>
            <a:endParaRPr lang="ko-KR" altLang="en-US" sz="1400" b="1" dirty="0">
              <a:solidFill>
                <a:schemeClr val="tx1">
                  <a:lumMod val="65000"/>
                  <a:lumOff val="35000"/>
                </a:schemeClr>
              </a:solidFill>
              <a:latin typeface="Sandoll 삼립호빵체 Basic" panose="00000500000000000000" pitchFamily="50" charset="-127"/>
              <a:ea typeface="Sandoll 삼립호빵체 Basic" panose="00000500000000000000" pitchFamily="50" charset="-127"/>
            </a:endParaRPr>
          </a:p>
        </p:txBody>
      </p:sp>
      <p:sp>
        <p:nvSpPr>
          <p:cNvPr id="10" name="대각선 방향의 모서리가 둥근 사각형 118">
            <a:extLst>
              <a:ext uri="{FF2B5EF4-FFF2-40B4-BE49-F238E27FC236}">
                <a16:creationId xmlns:a16="http://schemas.microsoft.com/office/drawing/2014/main" id="{A57FD096-F0F0-444B-8D1A-C001CD222F7E}"/>
              </a:ext>
            </a:extLst>
          </p:cNvPr>
          <p:cNvSpPr/>
          <p:nvPr/>
        </p:nvSpPr>
        <p:spPr>
          <a:xfrm>
            <a:off x="1231110" y="4299406"/>
            <a:ext cx="9780633" cy="898245"/>
          </a:xfrm>
          <a:prstGeom prst="round2DiagRect">
            <a:avLst>
              <a:gd name="adj1" fmla="val 50000"/>
              <a:gd name="adj2" fmla="val 0"/>
            </a:avLst>
          </a:prstGeom>
          <a:noFill/>
          <a:ln w="28575">
            <a:solidFill>
              <a:schemeClr val="accent2"/>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희소한 </a:t>
            </a:r>
            <a:r>
              <a:rPr lang="ko-KR" altLang="en-US" sz="1600" b="1" dirty="0" err="1">
                <a:solidFill>
                  <a:schemeClr val="tx1"/>
                </a:solidFill>
                <a:latin typeface="Sandoll 삼립호빵체 Basic" panose="00000500000000000000" pitchFamily="50" charset="-127"/>
                <a:ea typeface="Sandoll 삼립호빵체 Basic" panose="00000500000000000000" pitchFamily="50" charset="-127"/>
              </a:rPr>
              <a:t>그래디언트는</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 </a:t>
            </a:r>
            <a:r>
              <a:rPr lang="en-US" altLang="ko-KR" sz="1600" b="1" dirty="0">
                <a:solidFill>
                  <a:schemeClr val="tx1"/>
                </a:solidFill>
                <a:latin typeface="Sandoll 삼립호빵체 Basic" panose="00000500000000000000" pitchFamily="50" charset="-127"/>
                <a:ea typeface="Sandoll 삼립호빵체 Basic" panose="00000500000000000000" pitchFamily="50" charset="-127"/>
              </a:rPr>
              <a:t>GAN </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훈련을 방해</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할 수 있음</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 </a:t>
            </a:r>
            <a:r>
              <a:rPr lang="ko-KR" altLang="en-US" sz="1600" dirty="0" err="1">
                <a:solidFill>
                  <a:schemeClr val="tx1"/>
                </a:solidFill>
                <a:latin typeface="Sandoll 삼립호빵체 Basic" panose="00000500000000000000" pitchFamily="50" charset="-127"/>
                <a:ea typeface="Sandoll 삼립호빵체 Basic" panose="00000500000000000000" pitchFamily="50" charset="-127"/>
              </a:rPr>
              <a:t>그래디언트를</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 희소하게 만들 수 있는 것은 </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최대 </a:t>
            </a:r>
            <a:r>
              <a:rPr lang="ko-KR" altLang="en-US" sz="1600" b="1" dirty="0" err="1">
                <a:solidFill>
                  <a:schemeClr val="tx1"/>
                </a:solidFill>
                <a:latin typeface="Sandoll 삼립호빵체 Basic" panose="00000500000000000000" pitchFamily="50" charset="-127"/>
                <a:ea typeface="Sandoll 삼립호빵체 Basic" panose="00000500000000000000" pitchFamily="50" charset="-127"/>
              </a:rPr>
              <a:t>풀링</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 연산</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과 </a:t>
            </a:r>
            <a:r>
              <a:rPr lang="en-US" altLang="ko-KR" sz="1600" b="1" dirty="0" err="1">
                <a:solidFill>
                  <a:schemeClr val="tx1"/>
                </a:solidFill>
                <a:latin typeface="Sandoll 삼립호빵체 Basic" panose="00000500000000000000" pitchFamily="50" charset="-127"/>
                <a:ea typeface="Sandoll 삼립호빵체 Basic" panose="00000500000000000000" pitchFamily="50" charset="-127"/>
              </a:rPr>
              <a:t>ReLU</a:t>
            </a:r>
            <a:r>
              <a:rPr lang="en-US" altLang="ko-KR" sz="1600" b="1" dirty="0">
                <a:solidFill>
                  <a:schemeClr val="tx1"/>
                </a:solidFill>
                <a:latin typeface="Sandoll 삼립호빵체 Basic" panose="00000500000000000000" pitchFamily="50" charset="-127"/>
                <a:ea typeface="Sandoll 삼립호빵체 Basic" panose="00000500000000000000" pitchFamily="50" charset="-127"/>
              </a:rPr>
              <a:t> </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활성화</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 두 가지</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 </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최대 </a:t>
            </a:r>
            <a:r>
              <a:rPr lang="ko-KR" altLang="en-US" sz="1600" dirty="0" err="1">
                <a:solidFill>
                  <a:schemeClr val="tx1"/>
                </a:solidFill>
                <a:latin typeface="Sandoll 삼립호빵체 Basic" panose="00000500000000000000" pitchFamily="50" charset="-127"/>
                <a:ea typeface="Sandoll 삼립호빵체 Basic" panose="00000500000000000000" pitchFamily="50" charset="-127"/>
              </a:rPr>
              <a:t>풀링</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 대신 </a:t>
            </a:r>
            <a:r>
              <a:rPr lang="ko-KR" altLang="en-US" sz="1600" b="1" dirty="0" err="1">
                <a:solidFill>
                  <a:schemeClr val="tx1"/>
                </a:solidFill>
                <a:latin typeface="Sandoll 삼립호빵체 Basic" panose="00000500000000000000" pitchFamily="50" charset="-127"/>
                <a:ea typeface="Sandoll 삼립호빵체 Basic" panose="00000500000000000000" pitchFamily="50" charset="-127"/>
              </a:rPr>
              <a:t>스트라이드</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 </a:t>
            </a:r>
            <a:r>
              <a:rPr lang="ko-KR" altLang="en-US" sz="1600" b="1" dirty="0" err="1">
                <a:solidFill>
                  <a:schemeClr val="tx1"/>
                </a:solidFill>
                <a:latin typeface="Sandoll 삼립호빵체 Basic" panose="00000500000000000000" pitchFamily="50" charset="-127"/>
                <a:ea typeface="Sandoll 삼립호빵체 Basic" panose="00000500000000000000" pitchFamily="50" charset="-127"/>
              </a:rPr>
              <a:t>합성곱</a:t>
            </a:r>
            <a:r>
              <a:rPr lang="ko-KR" altLang="en-US" sz="1600" dirty="0" err="1">
                <a:solidFill>
                  <a:schemeClr val="tx1"/>
                </a:solidFill>
                <a:latin typeface="Sandoll 삼립호빵체 Basic" panose="00000500000000000000" pitchFamily="50" charset="-127"/>
                <a:ea typeface="Sandoll 삼립호빵체 Basic" panose="00000500000000000000" pitchFamily="50" charset="-127"/>
              </a:rPr>
              <a:t>을</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 사용해 다운샘플링을 하는 것이 좋음</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 </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또 </a:t>
            </a:r>
            <a:r>
              <a:rPr lang="en-US" altLang="ko-KR" sz="1600" dirty="0" err="1">
                <a:solidFill>
                  <a:schemeClr val="tx1"/>
                </a:solidFill>
                <a:latin typeface="Sandoll 삼립호빵체 Basic" panose="00000500000000000000" pitchFamily="50" charset="-127"/>
                <a:ea typeface="Sandoll 삼립호빵체 Basic" panose="00000500000000000000" pitchFamily="50" charset="-127"/>
              </a:rPr>
              <a:t>ReLU</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 </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활성화 대신 </a:t>
            </a:r>
            <a:r>
              <a:rPr lang="en-US" altLang="ko-KR" sz="1600" b="1" dirty="0" err="1">
                <a:solidFill>
                  <a:schemeClr val="tx1"/>
                </a:solidFill>
                <a:latin typeface="Sandoll 삼립호빵체 Basic" panose="00000500000000000000" pitchFamily="50" charset="-127"/>
                <a:ea typeface="Sandoll 삼립호빵체 Basic" panose="00000500000000000000" pitchFamily="50" charset="-127"/>
              </a:rPr>
              <a:t>LeakyReLU</a:t>
            </a:r>
            <a:r>
              <a:rPr lang="en-US" altLang="ko-KR" sz="1600" b="1" dirty="0">
                <a:solidFill>
                  <a:schemeClr val="tx1"/>
                </a:solidFill>
                <a:latin typeface="Sandoll 삼립호빵체 Basic" panose="00000500000000000000" pitchFamily="50" charset="-127"/>
                <a:ea typeface="Sandoll 삼립호빵체 Basic" panose="00000500000000000000" pitchFamily="50" charset="-127"/>
              </a:rPr>
              <a:t> </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층</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을 사용하면</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 </a:t>
            </a:r>
            <a:r>
              <a:rPr lang="en-US" altLang="ko-KR" sz="1600" dirty="0" err="1">
                <a:solidFill>
                  <a:schemeClr val="tx1"/>
                </a:solidFill>
                <a:latin typeface="Sandoll 삼립호빵체 Basic" panose="00000500000000000000" pitchFamily="50" charset="-127"/>
                <a:ea typeface="Sandoll 삼립호빵체 Basic" panose="00000500000000000000" pitchFamily="50" charset="-127"/>
              </a:rPr>
              <a:t>ReLU</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와 비슷하지만 음수의 활성화 값을 조금 허용하기 때문에 희소가 조금 완화됨</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a:t>
            </a:r>
            <a:endParaRPr lang="ko-KR" altLang="en-US" sz="1600" b="1" dirty="0">
              <a:solidFill>
                <a:schemeClr val="tx1"/>
              </a:solidFill>
              <a:latin typeface="Sandoll 삼립호빵체 Basic" panose="00000500000000000000" pitchFamily="50" charset="-127"/>
              <a:ea typeface="Sandoll 삼립호빵체 Basic" panose="00000500000000000000" pitchFamily="50" charset="-127"/>
            </a:endParaRPr>
          </a:p>
        </p:txBody>
      </p:sp>
      <p:sp>
        <p:nvSpPr>
          <p:cNvPr id="11" name="대각선 방향의 모서리가 둥근 사각형 127">
            <a:extLst>
              <a:ext uri="{FF2B5EF4-FFF2-40B4-BE49-F238E27FC236}">
                <a16:creationId xmlns:a16="http://schemas.microsoft.com/office/drawing/2014/main" id="{10446484-77BA-4693-9E0E-EC37040533E0}"/>
              </a:ext>
            </a:extLst>
          </p:cNvPr>
          <p:cNvSpPr/>
          <p:nvPr/>
        </p:nvSpPr>
        <p:spPr>
          <a:xfrm>
            <a:off x="1231110" y="5417175"/>
            <a:ext cx="9780633" cy="898245"/>
          </a:xfrm>
          <a:prstGeom prst="round2DiagRect">
            <a:avLst>
              <a:gd name="adj1" fmla="val 50000"/>
              <a:gd name="adj2" fmla="val 0"/>
            </a:avLst>
          </a:prstGeom>
          <a:noFill/>
          <a:ln w="28575">
            <a:solidFill>
              <a:schemeClr val="accent2"/>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err="1">
                <a:solidFill>
                  <a:schemeClr val="tx1"/>
                </a:solidFill>
                <a:latin typeface="Sandoll 삼립호빵체 Basic" panose="00000500000000000000" pitchFamily="50" charset="-127"/>
                <a:ea typeface="Sandoll 삼립호빵체 Basic" panose="00000500000000000000" pitchFamily="50" charset="-127"/>
              </a:rPr>
              <a:t>생성자에서</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 픽셀 공간을 균일하게 다루지 못해 생성된 이미지에서 </a:t>
            </a:r>
            <a:r>
              <a:rPr lang="ko-KR" altLang="en-US" sz="1600" dirty="0" err="1">
                <a:solidFill>
                  <a:schemeClr val="tx1"/>
                </a:solidFill>
                <a:latin typeface="Sandoll 삼립호빵체 Basic" panose="00000500000000000000" pitchFamily="50" charset="-127"/>
                <a:ea typeface="Sandoll 삼립호빵체 Basic" panose="00000500000000000000" pitchFamily="50" charset="-127"/>
              </a:rPr>
              <a:t>체스판</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 모양이 종종 나타남</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 </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이를 해결하기 위해 </a:t>
            </a:r>
            <a:r>
              <a:rPr lang="ko-KR" altLang="en-US" sz="1600" dirty="0" err="1">
                <a:solidFill>
                  <a:schemeClr val="tx1"/>
                </a:solidFill>
                <a:latin typeface="Sandoll 삼립호빵체 Basic" panose="00000500000000000000" pitchFamily="50" charset="-127"/>
                <a:ea typeface="Sandoll 삼립호빵체 Basic" panose="00000500000000000000" pitchFamily="50" charset="-127"/>
              </a:rPr>
              <a:t>생성자와</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 </a:t>
            </a:r>
            <a:r>
              <a:rPr lang="ko-KR" altLang="en-US" sz="1600" dirty="0" err="1">
                <a:solidFill>
                  <a:schemeClr val="tx1"/>
                </a:solidFill>
                <a:latin typeface="Sandoll 삼립호빵체 Basic" panose="00000500000000000000" pitchFamily="50" charset="-127"/>
                <a:ea typeface="Sandoll 삼립호빵체 Basic" panose="00000500000000000000" pitchFamily="50" charset="-127"/>
              </a:rPr>
              <a:t>판별자에서</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 </a:t>
            </a:r>
            <a:r>
              <a:rPr lang="ko-KR" altLang="en-US" sz="1600" b="1" dirty="0" err="1">
                <a:solidFill>
                  <a:schemeClr val="tx1"/>
                </a:solidFill>
                <a:latin typeface="Sandoll 삼립호빵체 Basic" panose="00000500000000000000" pitchFamily="50" charset="-127"/>
                <a:ea typeface="Sandoll 삼립호빵체 Basic" panose="00000500000000000000" pitchFamily="50" charset="-127"/>
              </a:rPr>
              <a:t>스트라이드</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 </a:t>
            </a:r>
            <a:r>
              <a:rPr lang="en-US" altLang="ko-KR" sz="1600" b="1" dirty="0">
                <a:solidFill>
                  <a:schemeClr val="tx1"/>
                </a:solidFill>
                <a:latin typeface="Sandoll 삼립호빵체 Basic" panose="00000500000000000000" pitchFamily="50" charset="-127"/>
                <a:ea typeface="Sandoll 삼립호빵체 Basic" panose="00000500000000000000" pitchFamily="50" charset="-127"/>
              </a:rPr>
              <a:t>Conv2DTranpose</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나</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 </a:t>
            </a:r>
            <a:r>
              <a:rPr lang="en-US" altLang="ko-KR" sz="1600" b="1" dirty="0">
                <a:solidFill>
                  <a:schemeClr val="tx1"/>
                </a:solidFill>
                <a:latin typeface="Sandoll 삼립호빵체 Basic" panose="00000500000000000000" pitchFamily="50" charset="-127"/>
                <a:ea typeface="Sandoll 삼립호빵체 Basic" panose="00000500000000000000" pitchFamily="50" charset="-127"/>
              </a:rPr>
              <a:t>Conv2D</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를 사용할 때 </a:t>
            </a:r>
            <a:r>
              <a:rPr lang="ko-KR" altLang="en-US" sz="1600" b="1" dirty="0" err="1">
                <a:solidFill>
                  <a:schemeClr val="tx1"/>
                </a:solidFill>
                <a:latin typeface="Sandoll 삼립호빵체 Basic" panose="00000500000000000000" pitchFamily="50" charset="-127"/>
                <a:ea typeface="Sandoll 삼립호빵체 Basic" panose="00000500000000000000" pitchFamily="50" charset="-127"/>
              </a:rPr>
              <a:t>스트라이드</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 크기로 나누어질 수 있는 커널 크기를 사용</a:t>
            </a:r>
            <a:r>
              <a:rPr lang="en-US" altLang="ko-KR" sz="1600" b="1" dirty="0">
                <a:solidFill>
                  <a:schemeClr val="tx1"/>
                </a:solidFill>
                <a:latin typeface="Sandoll 삼립호빵체 Basic" panose="00000500000000000000" pitchFamily="50" charset="-127"/>
                <a:ea typeface="Sandoll 삼립호빵체 Basic" panose="00000500000000000000" pitchFamily="50" charset="-127"/>
              </a:rPr>
              <a:t>.</a:t>
            </a:r>
            <a:endParaRPr lang="ko-KR" altLang="en-US" sz="1600" dirty="0">
              <a:solidFill>
                <a:schemeClr val="tx1"/>
              </a:solidFill>
              <a:latin typeface="Sandoll 삼립호빵체 Basic" panose="00000500000000000000" pitchFamily="50" charset="-127"/>
              <a:ea typeface="Sandoll 삼립호빵체 Basic" panose="00000500000000000000" pitchFamily="50" charset="-127"/>
            </a:endParaRPr>
          </a:p>
        </p:txBody>
      </p:sp>
    </p:spTree>
    <p:extLst>
      <p:ext uri="{BB962C8B-B14F-4D97-AF65-F5344CB8AC3E}">
        <p14:creationId xmlns:p14="http://schemas.microsoft.com/office/powerpoint/2010/main" val="822703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ndoll 삼립호빵체 Basic" panose="00000500000000000000" pitchFamily="50" charset="-127"/>
              <a:ea typeface="Sandoll 삼립호빵체 Basic" panose="00000500000000000000" pitchFamily="50" charset="-127"/>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20738" y="214313"/>
            <a:ext cx="1166813" cy="646113"/>
          </a:xfrm>
          <a:prstGeom prst="rect">
            <a:avLst/>
          </a:prstGeom>
          <a:noFill/>
        </p:spPr>
        <p:txBody>
          <a:bodyPr wrap="none" rtlCol="0">
            <a:spAutoFit/>
          </a:bodyPr>
          <a:lstStyle/>
          <a:p>
            <a:r>
              <a:rPr lang="ko-KR" altLang="en-US" sz="3600" spc="-300" dirty="0">
                <a:solidFill>
                  <a:schemeClr val="bg1"/>
                </a:solidFill>
                <a:latin typeface="Sandoll 삼립호빵체 Basic" panose="00000500000000000000" pitchFamily="50" charset="-127"/>
                <a:ea typeface="Sandoll 삼립호빵체 Basic" panose="00000500000000000000" pitchFamily="50" charset="-127"/>
              </a:rPr>
              <a:t>생성자</a:t>
            </a:r>
          </a:p>
        </p:txBody>
      </p:sp>
      <p:sp>
        <p:nvSpPr>
          <p:cNvPr id="4" name="TextBox 3">
            <a:extLst>
              <a:ext uri="{FF2B5EF4-FFF2-40B4-BE49-F238E27FC236}">
                <a16:creationId xmlns:a16="http://schemas.microsoft.com/office/drawing/2014/main" id="{8E877FB6-6DE1-44E4-8EF8-7160153CD120}"/>
              </a:ext>
            </a:extLst>
          </p:cNvPr>
          <p:cNvSpPr txBox="1"/>
          <p:nvPr/>
        </p:nvSpPr>
        <p:spPr>
          <a:xfrm>
            <a:off x="0" y="117475"/>
            <a:ext cx="703263" cy="307975"/>
          </a:xfrm>
          <a:prstGeom prst="rect">
            <a:avLst/>
          </a:prstGeom>
          <a:noFill/>
        </p:spPr>
        <p:txBody>
          <a:bodyPr wrap="none" rtlCol="0">
            <a:spAutoFit/>
          </a:bodyPr>
          <a:lstStyle/>
          <a:p>
            <a:r>
              <a:rPr lang="en-US" altLang="ko-KR" sz="1400" dirty="0">
                <a:solidFill>
                  <a:schemeClr val="bg1"/>
                </a:solidFill>
                <a:latin typeface="Sandoll 삼립호빵체 Basic" panose="00000500000000000000" pitchFamily="50" charset="-127"/>
                <a:ea typeface="Sandoll 삼립호빵체 Basic" panose="00000500000000000000" pitchFamily="50" charset="-127"/>
              </a:rPr>
              <a:t>Part 1, </a:t>
            </a:r>
            <a:endParaRPr lang="ko-KR" altLang="en-US" sz="1400" dirty="0">
              <a:solidFill>
                <a:schemeClr val="bg1"/>
              </a:solidFill>
              <a:latin typeface="Sandoll 삼립호빵체 Basic" panose="00000500000000000000" pitchFamily="50" charset="-127"/>
              <a:ea typeface="Sandoll 삼립호빵체 Basic" panose="00000500000000000000" pitchFamily="50" charset="-127"/>
            </a:endParaRPr>
          </a:p>
        </p:txBody>
      </p:sp>
      <p:pic>
        <p:nvPicPr>
          <p:cNvPr id="7" name="그림 6" descr="텍스트이(가) 표시된 사진&#10;&#10;자동 생성된 설명">
            <a:extLst>
              <a:ext uri="{FF2B5EF4-FFF2-40B4-BE49-F238E27FC236}">
                <a16:creationId xmlns:a16="http://schemas.microsoft.com/office/drawing/2014/main" id="{C1085C9D-F0F9-4698-A028-4B2CC7D83F30}"/>
              </a:ext>
            </a:extLst>
          </p:cNvPr>
          <p:cNvPicPr>
            <a:picLocks noChangeAspect="1"/>
          </p:cNvPicPr>
          <p:nvPr/>
        </p:nvPicPr>
        <p:blipFill>
          <a:blip r:embed="rId2"/>
          <a:stretch>
            <a:fillRect/>
          </a:stretch>
        </p:blipFill>
        <p:spPr>
          <a:xfrm>
            <a:off x="820738" y="1374775"/>
            <a:ext cx="4224338" cy="4843463"/>
          </a:xfrm>
          <a:prstGeom prst="rect">
            <a:avLst/>
          </a:prstGeom>
        </p:spPr>
      </p:pic>
      <p:pic>
        <p:nvPicPr>
          <p:cNvPr id="8" name="그림 7" descr="테이블이(가) 표시된 사진&#10;&#10;자동 생성된 설명">
            <a:extLst>
              <a:ext uri="{FF2B5EF4-FFF2-40B4-BE49-F238E27FC236}">
                <a16:creationId xmlns:a16="http://schemas.microsoft.com/office/drawing/2014/main" id="{B1827824-755E-4629-80F3-7949300F262C}"/>
              </a:ext>
            </a:extLst>
          </p:cNvPr>
          <p:cNvPicPr>
            <a:picLocks noChangeAspect="1"/>
          </p:cNvPicPr>
          <p:nvPr/>
        </p:nvPicPr>
        <p:blipFill>
          <a:blip r:embed="rId3"/>
          <a:stretch>
            <a:fillRect/>
          </a:stretch>
        </p:blipFill>
        <p:spPr>
          <a:xfrm>
            <a:off x="6812280" y="1374775"/>
            <a:ext cx="4228819" cy="4865416"/>
          </a:xfrm>
          <a:prstGeom prst="rect">
            <a:avLst/>
          </a:prstGeom>
        </p:spPr>
      </p:pic>
    </p:spTree>
    <p:extLst>
      <p:ext uri="{BB962C8B-B14F-4D97-AF65-F5344CB8AC3E}">
        <p14:creationId xmlns:p14="http://schemas.microsoft.com/office/powerpoint/2010/main" val="12101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ndoll 삼립호빵체 Basic" panose="00000500000000000000" pitchFamily="50" charset="-127"/>
              <a:ea typeface="Sandoll 삼립호빵체 Basic" panose="00000500000000000000" pitchFamily="50" charset="-127"/>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74713" y="214313"/>
            <a:ext cx="1166813" cy="646113"/>
          </a:xfrm>
          <a:prstGeom prst="rect">
            <a:avLst/>
          </a:prstGeom>
          <a:noFill/>
        </p:spPr>
        <p:txBody>
          <a:bodyPr wrap="none" rtlCol="0">
            <a:spAutoFit/>
          </a:bodyPr>
          <a:lstStyle/>
          <a:p>
            <a:r>
              <a:rPr lang="ko-KR" altLang="en-US" sz="3600" spc="-300" dirty="0" err="1">
                <a:solidFill>
                  <a:schemeClr val="bg1"/>
                </a:solidFill>
                <a:latin typeface="Sandoll 삼립호빵체 Basic" panose="00000500000000000000" pitchFamily="50" charset="-127"/>
                <a:ea typeface="Sandoll 삼립호빵체 Basic" panose="00000500000000000000" pitchFamily="50" charset="-127"/>
              </a:rPr>
              <a:t>판별자</a:t>
            </a:r>
            <a:endParaRPr lang="ko-KR" altLang="en-US" sz="3600" spc="-300" dirty="0">
              <a:solidFill>
                <a:schemeClr val="bg1"/>
              </a:solidFill>
              <a:latin typeface="Sandoll 삼립호빵체 Basic" panose="00000500000000000000" pitchFamily="50" charset="-127"/>
              <a:ea typeface="Sandoll 삼립호빵체 Basic" panose="00000500000000000000" pitchFamily="50" charset="-127"/>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0" y="117475"/>
            <a:ext cx="703263" cy="307975"/>
          </a:xfrm>
          <a:prstGeom prst="rect">
            <a:avLst/>
          </a:prstGeom>
          <a:noFill/>
        </p:spPr>
        <p:txBody>
          <a:bodyPr wrap="none" rtlCol="0">
            <a:spAutoFit/>
          </a:bodyPr>
          <a:lstStyle/>
          <a:p>
            <a:r>
              <a:rPr lang="en-US" altLang="ko-KR" sz="1400" dirty="0">
                <a:solidFill>
                  <a:schemeClr val="bg1"/>
                </a:solidFill>
                <a:latin typeface="Sandoll 삼립호빵체 Basic" panose="00000500000000000000" pitchFamily="50" charset="-127"/>
                <a:ea typeface="Sandoll 삼립호빵체 Basic" panose="00000500000000000000" pitchFamily="50" charset="-127"/>
              </a:rPr>
              <a:t>Part 1, </a:t>
            </a:r>
            <a:endParaRPr lang="ko-KR" altLang="en-US" sz="1400" dirty="0">
              <a:solidFill>
                <a:schemeClr val="bg1"/>
              </a:solidFill>
              <a:latin typeface="Sandoll 삼립호빵체 Basic" panose="00000500000000000000" pitchFamily="50" charset="-127"/>
              <a:ea typeface="Sandoll 삼립호빵체 Basic" panose="00000500000000000000" pitchFamily="50" charset="-127"/>
            </a:endParaRPr>
          </a:p>
        </p:txBody>
      </p:sp>
      <p:pic>
        <p:nvPicPr>
          <p:cNvPr id="5" name="그림 4" descr="텍스트이(가) 표시된 사진&#10;&#10;자동 생성된 설명">
            <a:extLst>
              <a:ext uri="{FF2B5EF4-FFF2-40B4-BE49-F238E27FC236}">
                <a16:creationId xmlns:a16="http://schemas.microsoft.com/office/drawing/2014/main" id="{0858E598-FAEB-4F36-9BFD-5A1B23DDE1E5}"/>
              </a:ext>
            </a:extLst>
          </p:cNvPr>
          <p:cNvPicPr>
            <a:picLocks noChangeAspect="1"/>
          </p:cNvPicPr>
          <p:nvPr/>
        </p:nvPicPr>
        <p:blipFill>
          <a:blip r:embed="rId2"/>
          <a:stretch>
            <a:fillRect/>
          </a:stretch>
        </p:blipFill>
        <p:spPr>
          <a:xfrm>
            <a:off x="496888" y="2124075"/>
            <a:ext cx="6029325" cy="3781425"/>
          </a:xfrm>
          <a:prstGeom prst="rect">
            <a:avLst/>
          </a:prstGeom>
        </p:spPr>
      </p:pic>
      <p:pic>
        <p:nvPicPr>
          <p:cNvPr id="6" name="그림 5" descr="테이블이(가) 표시된 사진&#10;&#10;자동 생성된 설명">
            <a:extLst>
              <a:ext uri="{FF2B5EF4-FFF2-40B4-BE49-F238E27FC236}">
                <a16:creationId xmlns:a16="http://schemas.microsoft.com/office/drawing/2014/main" id="{F76D29E0-0D7C-49CF-A6D0-4DE65839279A}"/>
              </a:ext>
            </a:extLst>
          </p:cNvPr>
          <p:cNvPicPr>
            <a:picLocks noChangeAspect="1"/>
          </p:cNvPicPr>
          <p:nvPr/>
        </p:nvPicPr>
        <p:blipFill>
          <a:blip r:embed="rId3"/>
          <a:stretch>
            <a:fillRect/>
          </a:stretch>
        </p:blipFill>
        <p:spPr>
          <a:xfrm>
            <a:off x="7872413" y="2124075"/>
            <a:ext cx="3778250" cy="4097338"/>
          </a:xfrm>
          <a:prstGeom prst="rect">
            <a:avLst/>
          </a:prstGeom>
        </p:spPr>
      </p:pic>
    </p:spTree>
    <p:extLst>
      <p:ext uri="{BB962C8B-B14F-4D97-AF65-F5344CB8AC3E}">
        <p14:creationId xmlns:p14="http://schemas.microsoft.com/office/powerpoint/2010/main" val="1171862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135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ndoll 삼립호빵체 Basic" panose="00000500000000000000" pitchFamily="50" charset="-127"/>
              <a:ea typeface="Sandoll 삼립호빵체 Basic" panose="00000500000000000000" pitchFamily="50" charset="-127"/>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74713" y="273050"/>
            <a:ext cx="2541588" cy="646113"/>
          </a:xfrm>
          <a:prstGeom prst="rect">
            <a:avLst/>
          </a:prstGeom>
          <a:noFill/>
        </p:spPr>
        <p:txBody>
          <a:bodyPr wrap="none" rtlCol="0">
            <a:spAutoFit/>
          </a:bodyPr>
          <a:lstStyle/>
          <a:p>
            <a:r>
              <a:rPr lang="ko-KR" altLang="en-US" sz="3600" spc="-300" dirty="0">
                <a:solidFill>
                  <a:schemeClr val="bg1"/>
                </a:solidFill>
                <a:latin typeface="Sandoll 삼립호빵체 Basic" panose="00000500000000000000" pitchFamily="50" charset="-127"/>
                <a:ea typeface="Sandoll 삼립호빵체 Basic" panose="00000500000000000000" pitchFamily="50" charset="-127"/>
              </a:rPr>
              <a:t>적대적 네트워크</a:t>
            </a:r>
          </a:p>
        </p:txBody>
      </p:sp>
      <p:sp>
        <p:nvSpPr>
          <p:cNvPr id="4" name="TextBox 3">
            <a:extLst>
              <a:ext uri="{FF2B5EF4-FFF2-40B4-BE49-F238E27FC236}">
                <a16:creationId xmlns:a16="http://schemas.microsoft.com/office/drawing/2014/main" id="{8E877FB6-6DE1-44E4-8EF8-7160153CD120}"/>
              </a:ext>
            </a:extLst>
          </p:cNvPr>
          <p:cNvSpPr txBox="1"/>
          <p:nvPr/>
        </p:nvSpPr>
        <p:spPr>
          <a:xfrm>
            <a:off x="0" y="58738"/>
            <a:ext cx="703263" cy="307975"/>
          </a:xfrm>
          <a:prstGeom prst="rect">
            <a:avLst/>
          </a:prstGeom>
          <a:noFill/>
        </p:spPr>
        <p:txBody>
          <a:bodyPr wrap="none" rtlCol="0">
            <a:spAutoFit/>
          </a:bodyPr>
          <a:lstStyle/>
          <a:p>
            <a:r>
              <a:rPr lang="en-US" altLang="ko-KR" sz="1400" dirty="0">
                <a:solidFill>
                  <a:schemeClr val="bg1"/>
                </a:solidFill>
                <a:latin typeface="Sandoll 삼립호빵체 Basic" panose="00000500000000000000" pitchFamily="50" charset="-127"/>
                <a:ea typeface="Sandoll 삼립호빵체 Basic" panose="00000500000000000000" pitchFamily="50" charset="-127"/>
              </a:rPr>
              <a:t>Part 1, </a:t>
            </a:r>
            <a:endParaRPr lang="ko-KR" altLang="en-US" sz="1400" dirty="0">
              <a:solidFill>
                <a:schemeClr val="bg1"/>
              </a:solidFill>
              <a:latin typeface="Sandoll 삼립호빵체 Basic" panose="00000500000000000000" pitchFamily="50" charset="-127"/>
              <a:ea typeface="Sandoll 삼립호빵체 Basic" panose="00000500000000000000" pitchFamily="50" charset="-127"/>
            </a:endParaRPr>
          </a:p>
        </p:txBody>
      </p:sp>
      <p:pic>
        <p:nvPicPr>
          <p:cNvPr id="5" name="그림 4" descr="텍스트이(가) 표시된 사진&#10;&#10;자동 생성된 설명">
            <a:extLst>
              <a:ext uri="{FF2B5EF4-FFF2-40B4-BE49-F238E27FC236}">
                <a16:creationId xmlns:a16="http://schemas.microsoft.com/office/drawing/2014/main" id="{CCDD3197-F6DB-4E2A-A273-7CACA087F151}"/>
              </a:ext>
            </a:extLst>
          </p:cNvPr>
          <p:cNvPicPr>
            <a:picLocks noChangeAspect="1"/>
          </p:cNvPicPr>
          <p:nvPr/>
        </p:nvPicPr>
        <p:blipFill>
          <a:blip r:embed="rId2"/>
          <a:stretch>
            <a:fillRect/>
          </a:stretch>
        </p:blipFill>
        <p:spPr>
          <a:xfrm>
            <a:off x="431856" y="4407654"/>
            <a:ext cx="6619989" cy="1833048"/>
          </a:xfrm>
          <a:prstGeom prst="rect">
            <a:avLst/>
          </a:prstGeom>
        </p:spPr>
      </p:pic>
      <p:sp>
        <p:nvSpPr>
          <p:cNvPr id="7" name="TextBox 6">
            <a:extLst>
              <a:ext uri="{FF2B5EF4-FFF2-40B4-BE49-F238E27FC236}">
                <a16:creationId xmlns:a16="http://schemas.microsoft.com/office/drawing/2014/main" id="{587883DD-AB45-415A-990D-7193E1E86C39}"/>
              </a:ext>
            </a:extLst>
          </p:cNvPr>
          <p:cNvSpPr txBox="1"/>
          <p:nvPr/>
        </p:nvSpPr>
        <p:spPr>
          <a:xfrm>
            <a:off x="178390" y="1142761"/>
            <a:ext cx="13586460" cy="3020570"/>
          </a:xfrm>
          <a:prstGeom prst="rect">
            <a:avLst/>
          </a:prstGeom>
          <a:noFill/>
        </p:spPr>
        <p:txBody>
          <a:bodyPr wrap="square">
            <a:spAutoFit/>
          </a:bodyPr>
          <a:lstStyle/>
          <a:p>
            <a:pPr>
              <a:lnSpc>
                <a:spcPct val="150000"/>
              </a:lnSpc>
            </a:pPr>
            <a:r>
              <a:rPr lang="en-US" altLang="ko-KR" sz="1800" b="1"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 </a:t>
            </a:r>
            <a:r>
              <a:rPr lang="ko-KR" altLang="en-US" sz="1800" b="1"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생성자와 판별자를 연결</a:t>
            </a:r>
            <a:r>
              <a:rPr lang="ko-KR" altLang="en-US"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하여 </a:t>
            </a:r>
            <a:r>
              <a:rPr lang="en-US" altLang="ko-KR"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GAN </a:t>
            </a:r>
            <a:r>
              <a:rPr lang="ko-KR" altLang="en-US"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설정</a:t>
            </a:r>
            <a:r>
              <a:rPr lang="en-US" altLang="ko-KR"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a:t>
            </a:r>
          </a:p>
          <a:p>
            <a:pPr>
              <a:lnSpc>
                <a:spcPct val="150000"/>
              </a:lnSpc>
            </a:pPr>
            <a:endParaRPr lang="en-US" altLang="ko-KR" sz="7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endParaRPr>
          </a:p>
          <a:p>
            <a:pPr>
              <a:lnSpc>
                <a:spcPct val="150000"/>
              </a:lnSpc>
            </a:pPr>
            <a:r>
              <a:rPr lang="en-US" altLang="ko-KR" sz="1800" b="1"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 </a:t>
            </a:r>
            <a:r>
              <a:rPr lang="ko-KR" altLang="en-US"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훈련할 때 </a:t>
            </a:r>
            <a:r>
              <a:rPr lang="ko-KR" altLang="en-US" sz="1800" b="1"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생성자가 판별자를 속이는 능력이 커지도록</a:t>
            </a:r>
            <a:r>
              <a:rPr lang="ko-KR" altLang="en-US"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 함</a:t>
            </a:r>
            <a:r>
              <a:rPr lang="en-US" altLang="ko-KR"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a:t>
            </a:r>
          </a:p>
          <a:p>
            <a:pPr>
              <a:lnSpc>
                <a:spcPct val="150000"/>
              </a:lnSpc>
            </a:pPr>
            <a:r>
              <a:rPr lang="en-US" altLang="ko-KR"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   </a:t>
            </a:r>
            <a:r>
              <a:rPr lang="ko-KR" altLang="en-US"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이 모델은 잠재 공간의 포인트를 </a:t>
            </a:r>
            <a:r>
              <a:rPr lang="en-US" altLang="ko-KR" sz="1800" b="1"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a:t>
            </a:r>
            <a:r>
              <a:rPr lang="ko-KR" altLang="en-US" sz="1800" b="1"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진짜</a:t>
            </a:r>
            <a:r>
              <a:rPr lang="en-US" altLang="ko-KR" sz="1800" b="1"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 </a:t>
            </a:r>
            <a:r>
              <a:rPr lang="ko-KR" altLang="en-US" sz="1800" b="1"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또는 </a:t>
            </a:r>
            <a:r>
              <a:rPr lang="en-US" altLang="ko-KR" sz="1800" b="1"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a:t>
            </a:r>
            <a:r>
              <a:rPr lang="ko-KR" altLang="en-US" sz="1800" b="1"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가짜</a:t>
            </a:r>
            <a:r>
              <a:rPr lang="en-US" altLang="ko-KR" sz="1800" b="1"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a:t>
            </a:r>
            <a:r>
              <a:rPr lang="ko-KR" altLang="en-US" sz="1800" b="1"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의 분류 결정으로 변환</a:t>
            </a:r>
            <a:r>
              <a:rPr lang="ko-KR" altLang="en-US"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함</a:t>
            </a:r>
            <a:r>
              <a:rPr lang="en-US" altLang="ko-KR"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a:t>
            </a:r>
          </a:p>
          <a:p>
            <a:pPr>
              <a:lnSpc>
                <a:spcPct val="150000"/>
              </a:lnSpc>
            </a:pPr>
            <a:endParaRPr lang="en-US" altLang="ko-KR" sz="7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endParaRPr>
          </a:p>
          <a:p>
            <a:pPr>
              <a:lnSpc>
                <a:spcPct val="150000"/>
              </a:lnSpc>
            </a:pPr>
            <a:r>
              <a:rPr lang="en-US" altLang="ko-KR" sz="1800" b="1"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 </a:t>
            </a:r>
            <a:r>
              <a:rPr lang="ko-KR" altLang="en-US"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훈련에 사용되는 </a:t>
            </a:r>
            <a:r>
              <a:rPr lang="ko-KR" altLang="en-US" sz="1800" b="1"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타깃 레이블은 항상 </a:t>
            </a:r>
            <a:r>
              <a:rPr lang="en-US" altLang="ko-KR" sz="1800" b="1"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a:t>
            </a:r>
            <a:r>
              <a:rPr lang="ko-KR" altLang="en-US" sz="1800" b="1"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진짜 이미지</a:t>
            </a:r>
            <a:r>
              <a:rPr lang="en-US" altLang="ko-KR" sz="1800" b="1"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a:t>
            </a:r>
            <a:r>
              <a:rPr lang="en-US" altLang="ko-KR"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a:t>
            </a:r>
          </a:p>
          <a:p>
            <a:pPr>
              <a:lnSpc>
                <a:spcPct val="150000"/>
              </a:lnSpc>
            </a:pPr>
            <a:r>
              <a:rPr lang="en-US" altLang="ko-KR"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   </a:t>
            </a:r>
            <a:r>
              <a:rPr lang="en-US" altLang="ko-KR"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Gan</a:t>
            </a:r>
            <a:r>
              <a:rPr lang="ko-KR" altLang="en-US"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을 훈련하는 것은 </a:t>
            </a:r>
            <a:r>
              <a:rPr lang="en-US" altLang="ko-KR"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discriminator</a:t>
            </a:r>
            <a:r>
              <a:rPr lang="ko-KR" altLang="en-US"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가 가짜 이미지를 보았을 때 진짜라고 예측하도록 만들기 위해 </a:t>
            </a:r>
            <a:r>
              <a:rPr lang="en-US" altLang="ko-KR"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generator</a:t>
            </a:r>
            <a:r>
              <a:rPr lang="ko-KR" altLang="en-US"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의 가중치를 업데이트 하는 것</a:t>
            </a:r>
            <a:r>
              <a:rPr lang="en-US" altLang="ko-KR"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a:t>
            </a:r>
          </a:p>
          <a:p>
            <a:pPr>
              <a:lnSpc>
                <a:spcPct val="150000"/>
              </a:lnSpc>
            </a:pPr>
            <a:endParaRPr lang="en-US" altLang="ko-KR" sz="7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endParaRPr>
          </a:p>
          <a:p>
            <a:pPr>
              <a:lnSpc>
                <a:spcPct val="150000"/>
              </a:lnSpc>
            </a:pPr>
            <a:r>
              <a:rPr lang="en-US" altLang="ko-KR" sz="1800" b="1"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 </a:t>
            </a:r>
            <a:r>
              <a:rPr lang="ko-KR" altLang="en-US" sz="1800" b="1"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훈련하는 동안 판별자를 동결</a:t>
            </a:r>
            <a:r>
              <a:rPr lang="en-US" altLang="ko-KR"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a:t>
            </a:r>
            <a:r>
              <a:rPr lang="ko-KR" altLang="en-US"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학습되지 않도록</a:t>
            </a:r>
            <a:r>
              <a:rPr lang="en-US" altLang="ko-KR"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a:t>
            </a:r>
            <a:r>
              <a:rPr lang="ko-KR" altLang="en-US"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하는 것이 중요</a:t>
            </a:r>
            <a:r>
              <a:rPr lang="en-US" altLang="ko-KR"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 </a:t>
            </a:r>
            <a:r>
              <a:rPr lang="en-US" altLang="ko-KR" sz="1800" dirty="0" err="1">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gan</a:t>
            </a:r>
            <a:r>
              <a:rPr lang="ko-KR" altLang="en-US"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을 훈련할 때 가중치가 업데이트되지 않음</a:t>
            </a:r>
            <a:r>
              <a:rPr lang="en-US" altLang="ko-KR" sz="1800" dirty="0">
                <a:solidFill>
                  <a:prstClr val="black">
                    <a:lumMod val="75000"/>
                    <a:lumOff val="25000"/>
                  </a:prstClr>
                </a:solidFill>
                <a:latin typeface="Sandoll 삼립호빵체 Basic" panose="00000500000000000000" pitchFamily="50" charset="-127"/>
                <a:ea typeface="Sandoll 삼립호빵체 Basic" panose="00000500000000000000" pitchFamily="50" charset="-127"/>
                <a:cs typeface="Aharoni" panose="02010803020104030203" pitchFamily="2" charset="-79"/>
              </a:rPr>
              <a:t>. </a:t>
            </a:r>
          </a:p>
        </p:txBody>
      </p:sp>
    </p:spTree>
    <p:extLst>
      <p:ext uri="{BB962C8B-B14F-4D97-AF65-F5344CB8AC3E}">
        <p14:creationId xmlns:p14="http://schemas.microsoft.com/office/powerpoint/2010/main" val="83604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ndoll 삼립호빵체 Basic" panose="00000500000000000000" pitchFamily="50" charset="-127"/>
              <a:ea typeface="Sandoll 삼립호빵체 Basic" panose="00000500000000000000" pitchFamily="50" charset="-127"/>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203689"/>
            <a:ext cx="2687274" cy="646331"/>
          </a:xfrm>
          <a:prstGeom prst="rect">
            <a:avLst/>
          </a:prstGeom>
          <a:noFill/>
        </p:spPr>
        <p:txBody>
          <a:bodyPr wrap="none" rtlCol="0">
            <a:spAutoFit/>
          </a:bodyPr>
          <a:lstStyle/>
          <a:p>
            <a:r>
              <a:rPr lang="en-US" altLang="ko-KR" sz="3600" spc="-300" dirty="0">
                <a:solidFill>
                  <a:schemeClr val="bg1"/>
                </a:solidFill>
                <a:latin typeface="Sandoll 삼립호빵체 Basic" panose="00000500000000000000" pitchFamily="50" charset="-127"/>
                <a:ea typeface="Sandoll 삼립호빵체 Basic" panose="00000500000000000000" pitchFamily="50" charset="-127"/>
              </a:rPr>
              <a:t>DCGAN </a:t>
            </a:r>
            <a:r>
              <a:rPr lang="ko-KR" altLang="en-US" sz="3600" spc="-300" dirty="0">
                <a:solidFill>
                  <a:schemeClr val="bg1"/>
                </a:solidFill>
                <a:latin typeface="Sandoll 삼립호빵체 Basic" panose="00000500000000000000" pitchFamily="50" charset="-127"/>
                <a:ea typeface="Sandoll 삼립호빵체 Basic" panose="00000500000000000000" pitchFamily="50" charset="-127"/>
              </a:rPr>
              <a:t>훈련방법</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03334" cy="307777"/>
          </a:xfrm>
          <a:prstGeom prst="rect">
            <a:avLst/>
          </a:prstGeom>
          <a:noFill/>
        </p:spPr>
        <p:txBody>
          <a:bodyPr wrap="none" rtlCol="0">
            <a:spAutoFit/>
          </a:bodyPr>
          <a:lstStyle/>
          <a:p>
            <a:r>
              <a:rPr lang="en-US" altLang="ko-KR" sz="1400" dirty="0">
                <a:solidFill>
                  <a:schemeClr val="bg1"/>
                </a:solidFill>
                <a:latin typeface="Sandoll 삼립호빵체 Basic" panose="00000500000000000000" pitchFamily="50" charset="-127"/>
                <a:ea typeface="Sandoll 삼립호빵체 Basic" panose="00000500000000000000" pitchFamily="50" charset="-127"/>
              </a:rPr>
              <a:t>Part 1, </a:t>
            </a:r>
            <a:endParaRPr lang="ko-KR" altLang="en-US" sz="1400" dirty="0">
              <a:solidFill>
                <a:schemeClr val="bg1"/>
              </a:solidFill>
              <a:latin typeface="Sandoll 삼립호빵체 Basic" panose="00000500000000000000" pitchFamily="50" charset="-127"/>
              <a:ea typeface="Sandoll 삼립호빵체 Basic" panose="00000500000000000000" pitchFamily="50" charset="-127"/>
            </a:endParaRPr>
          </a:p>
        </p:txBody>
      </p:sp>
      <p:grpSp>
        <p:nvGrpSpPr>
          <p:cNvPr id="13" name="그룹 12">
            <a:extLst>
              <a:ext uri="{FF2B5EF4-FFF2-40B4-BE49-F238E27FC236}">
                <a16:creationId xmlns:a16="http://schemas.microsoft.com/office/drawing/2014/main" id="{76D73337-F146-488D-89E5-D0EA88EA6263}"/>
              </a:ext>
            </a:extLst>
          </p:cNvPr>
          <p:cNvGrpSpPr/>
          <p:nvPr/>
        </p:nvGrpSpPr>
        <p:grpSpPr>
          <a:xfrm>
            <a:off x="457200" y="1376097"/>
            <a:ext cx="11734800" cy="4850163"/>
            <a:chOff x="1927650" y="1376097"/>
            <a:chExt cx="9132101" cy="4850163"/>
          </a:xfrm>
        </p:grpSpPr>
        <p:sp>
          <p:nvSpPr>
            <p:cNvPr id="5" name="직사각형 4">
              <a:extLst>
                <a:ext uri="{FF2B5EF4-FFF2-40B4-BE49-F238E27FC236}">
                  <a16:creationId xmlns:a16="http://schemas.microsoft.com/office/drawing/2014/main" id="{CDA41E3B-75F2-430B-B44C-2933857DAC85}"/>
                </a:ext>
              </a:extLst>
            </p:cNvPr>
            <p:cNvSpPr/>
            <p:nvPr/>
          </p:nvSpPr>
          <p:spPr>
            <a:xfrm>
              <a:off x="1927654" y="1376097"/>
              <a:ext cx="9132097" cy="502508"/>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잠재 공간에서 </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무작위로 포인트</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를 뽑는다</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 (</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랜덤 </a:t>
              </a:r>
              <a:r>
                <a:rPr lang="ko-KR" altLang="en-US" sz="1600" dirty="0" err="1">
                  <a:solidFill>
                    <a:schemeClr val="tx1"/>
                  </a:solidFill>
                  <a:latin typeface="Sandoll 삼립호빵체 Basic" panose="00000500000000000000" pitchFamily="50" charset="-127"/>
                  <a:ea typeface="Sandoll 삼립호빵체 Basic" panose="00000500000000000000" pitchFamily="50" charset="-127"/>
                </a:rPr>
                <a:t>노이즈</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a:t>
              </a:r>
              <a:endParaRPr lang="ko-KR" altLang="en-US" sz="1600" dirty="0">
                <a:solidFill>
                  <a:schemeClr val="tx1"/>
                </a:solidFill>
                <a:latin typeface="Sandoll 삼립호빵체 Basic" panose="00000500000000000000" pitchFamily="50" charset="-127"/>
                <a:ea typeface="Sandoll 삼립호빵체 Basic" panose="00000500000000000000" pitchFamily="50" charset="-127"/>
              </a:endParaRPr>
            </a:p>
          </p:txBody>
        </p:sp>
        <p:sp>
          <p:nvSpPr>
            <p:cNvPr id="6" name="직사각형 5">
              <a:extLst>
                <a:ext uri="{FF2B5EF4-FFF2-40B4-BE49-F238E27FC236}">
                  <a16:creationId xmlns:a16="http://schemas.microsoft.com/office/drawing/2014/main" id="{B2E727B7-87FE-4F73-98DC-6E7DA326DA3F}"/>
                </a:ext>
              </a:extLst>
            </p:cNvPr>
            <p:cNvSpPr/>
            <p:nvPr/>
          </p:nvSpPr>
          <p:spPr>
            <a:xfrm>
              <a:off x="1927653" y="2160236"/>
              <a:ext cx="9132097" cy="502508"/>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이 랜덤 </a:t>
              </a:r>
              <a:r>
                <a:rPr lang="ko-KR" altLang="en-US" sz="1600" dirty="0" err="1">
                  <a:solidFill>
                    <a:schemeClr val="tx1"/>
                  </a:solidFill>
                  <a:latin typeface="Sandoll 삼립호빵체 Basic" panose="00000500000000000000" pitchFamily="50" charset="-127"/>
                  <a:ea typeface="Sandoll 삼립호빵체 Basic" panose="00000500000000000000" pitchFamily="50" charset="-127"/>
                </a:rPr>
                <a:t>노이즈를</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 사용하여 </a:t>
              </a:r>
              <a:r>
                <a:rPr lang="en-US" altLang="ko-KR" sz="1600" b="1" dirty="0">
                  <a:solidFill>
                    <a:schemeClr val="tx1"/>
                  </a:solidFill>
                  <a:latin typeface="Sandoll 삼립호빵체 Basic" panose="00000500000000000000" pitchFamily="50" charset="-127"/>
                  <a:ea typeface="Sandoll 삼립호빵체 Basic" panose="00000500000000000000" pitchFamily="50" charset="-127"/>
                </a:rPr>
                <a:t>generator</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에서 이미지를 생성</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한다</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a:t>
              </a:r>
              <a:endParaRPr lang="ko-KR" altLang="en-US" sz="1600" dirty="0">
                <a:solidFill>
                  <a:schemeClr val="tx1"/>
                </a:solidFill>
                <a:latin typeface="Sandoll 삼립호빵체 Basic" panose="00000500000000000000" pitchFamily="50" charset="-127"/>
                <a:ea typeface="Sandoll 삼립호빵체 Basic" panose="00000500000000000000" pitchFamily="50" charset="-127"/>
              </a:endParaRPr>
            </a:p>
          </p:txBody>
        </p:sp>
        <p:sp>
          <p:nvSpPr>
            <p:cNvPr id="7" name="직사각형 6">
              <a:extLst>
                <a:ext uri="{FF2B5EF4-FFF2-40B4-BE49-F238E27FC236}">
                  <a16:creationId xmlns:a16="http://schemas.microsoft.com/office/drawing/2014/main" id="{B69F5B02-2582-47CE-BEC6-8546E3F6AEF8}"/>
                </a:ext>
              </a:extLst>
            </p:cNvPr>
            <p:cNvSpPr/>
            <p:nvPr/>
          </p:nvSpPr>
          <p:spPr>
            <a:xfrm>
              <a:off x="1927652" y="2944375"/>
              <a:ext cx="9132097" cy="502508"/>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생성된 이미지와 진짜 이미지를 섞는다</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a:t>
              </a:r>
              <a:endParaRPr lang="ko-KR" altLang="en-US" sz="1600" dirty="0">
                <a:solidFill>
                  <a:schemeClr val="tx1"/>
                </a:solidFill>
                <a:latin typeface="Sandoll 삼립호빵체 Basic" panose="00000500000000000000" pitchFamily="50" charset="-127"/>
                <a:ea typeface="Sandoll 삼립호빵체 Basic" panose="00000500000000000000" pitchFamily="50" charset="-127"/>
              </a:endParaRPr>
            </a:p>
          </p:txBody>
        </p:sp>
        <p:sp>
          <p:nvSpPr>
            <p:cNvPr id="8" name="직사각형 7">
              <a:extLst>
                <a:ext uri="{FF2B5EF4-FFF2-40B4-BE49-F238E27FC236}">
                  <a16:creationId xmlns:a16="http://schemas.microsoft.com/office/drawing/2014/main" id="{6AA7AA54-3AC4-4411-B42B-ABCAA6977C1C}"/>
                </a:ext>
              </a:extLst>
            </p:cNvPr>
            <p:cNvSpPr/>
            <p:nvPr/>
          </p:nvSpPr>
          <p:spPr>
            <a:xfrm>
              <a:off x="1927650" y="3672462"/>
              <a:ext cx="9132097" cy="61461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진짜와 가짜가 섞인 이미지와 이에 대응하는 타깃을 사용하여 </a:t>
              </a:r>
              <a:r>
                <a:rPr lang="en-US" altLang="ko-KR" sz="1600" b="1" dirty="0">
                  <a:solidFill>
                    <a:schemeClr val="tx1"/>
                  </a:solidFill>
                  <a:latin typeface="Sandoll 삼립호빵체 Basic" panose="00000500000000000000" pitchFamily="50" charset="-127"/>
                  <a:ea typeface="Sandoll 삼립호빵체 Basic" panose="00000500000000000000" pitchFamily="50" charset="-127"/>
                </a:rPr>
                <a:t>discriminator</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를 훈련</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한다</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 </a:t>
              </a:r>
            </a:p>
            <a:p>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타깃은 </a:t>
              </a:r>
              <a:r>
                <a:rPr lang="en-US" altLang="ko-KR" sz="1600" b="1" dirty="0">
                  <a:solidFill>
                    <a:schemeClr val="tx1"/>
                  </a:solidFill>
                  <a:latin typeface="Sandoll 삼립호빵체 Basic" panose="00000500000000000000" pitchFamily="50" charset="-127"/>
                  <a:ea typeface="Sandoll 삼립호빵체 Basic" panose="00000500000000000000" pitchFamily="50" charset="-127"/>
                </a:rPr>
                <a:t>“</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진짜</a:t>
              </a:r>
              <a:r>
                <a:rPr lang="en-US" altLang="ko-KR" sz="1600" b="1" dirty="0">
                  <a:solidFill>
                    <a:schemeClr val="tx1"/>
                  </a:solidFill>
                  <a:latin typeface="Sandoll 삼립호빵체 Basic" panose="00000500000000000000" pitchFamily="50" charset="-127"/>
                  <a:ea typeface="Sandoll 삼립호빵체 Basic" panose="00000500000000000000" pitchFamily="50" charset="-127"/>
                </a:rPr>
                <a:t>(</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실제 이미지</a:t>
              </a:r>
              <a:r>
                <a:rPr lang="en-US" altLang="ko-KR" sz="1600" b="1" dirty="0">
                  <a:solidFill>
                    <a:schemeClr val="tx1"/>
                  </a:solidFill>
                  <a:latin typeface="Sandoll 삼립호빵체 Basic" panose="00000500000000000000" pitchFamily="50" charset="-127"/>
                  <a:ea typeface="Sandoll 삼립호빵체 Basic" panose="00000500000000000000" pitchFamily="50" charset="-127"/>
                </a:rPr>
                <a:t>)”</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 </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또는 </a:t>
              </a:r>
              <a:r>
                <a:rPr lang="en-US" altLang="ko-KR" sz="1600" b="1" dirty="0">
                  <a:solidFill>
                    <a:schemeClr val="tx1"/>
                  </a:solidFill>
                  <a:latin typeface="Sandoll 삼립호빵체 Basic" panose="00000500000000000000" pitchFamily="50" charset="-127"/>
                  <a:ea typeface="Sandoll 삼립호빵체 Basic" panose="00000500000000000000" pitchFamily="50" charset="-127"/>
                </a:rPr>
                <a:t>“</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가짜</a:t>
              </a:r>
              <a:r>
                <a:rPr lang="en-US" altLang="ko-KR" sz="1600" b="1" dirty="0">
                  <a:solidFill>
                    <a:schemeClr val="tx1"/>
                  </a:solidFill>
                  <a:latin typeface="Sandoll 삼립호빵체 Basic" panose="00000500000000000000" pitchFamily="50" charset="-127"/>
                  <a:ea typeface="Sandoll 삼립호빵체 Basic" panose="00000500000000000000" pitchFamily="50" charset="-127"/>
                </a:rPr>
                <a:t>(</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생성된 이미지</a:t>
              </a:r>
              <a:r>
                <a:rPr lang="en-US" altLang="ko-KR" sz="1600" b="1" dirty="0">
                  <a:solidFill>
                    <a:schemeClr val="tx1"/>
                  </a:solidFill>
                  <a:latin typeface="Sandoll 삼립호빵체 Basic" panose="00000500000000000000" pitchFamily="50" charset="-127"/>
                  <a:ea typeface="Sandoll 삼립호빵체 Basic" panose="00000500000000000000" pitchFamily="50" charset="-127"/>
                </a:rPr>
                <a:t>)”</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이다</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a:t>
              </a:r>
              <a:endParaRPr lang="ko-KR" altLang="en-US" sz="1600" dirty="0">
                <a:solidFill>
                  <a:schemeClr val="tx1"/>
                </a:solidFill>
                <a:latin typeface="Sandoll 삼립호빵체 Basic" panose="00000500000000000000" pitchFamily="50" charset="-127"/>
                <a:ea typeface="Sandoll 삼립호빵체 Basic" panose="00000500000000000000" pitchFamily="50" charset="-127"/>
              </a:endParaRPr>
            </a:p>
          </p:txBody>
        </p:sp>
        <p:sp>
          <p:nvSpPr>
            <p:cNvPr id="9" name="직사각형 8">
              <a:extLst>
                <a:ext uri="{FF2B5EF4-FFF2-40B4-BE49-F238E27FC236}">
                  <a16:creationId xmlns:a16="http://schemas.microsoft.com/office/drawing/2014/main" id="{B8FB56AB-D668-4DBE-B04C-B0CB3B5D4D4D}"/>
                </a:ext>
              </a:extLst>
            </p:cNvPr>
            <p:cNvSpPr/>
            <p:nvPr/>
          </p:nvSpPr>
          <p:spPr>
            <a:xfrm>
              <a:off x="1927651" y="4512653"/>
              <a:ext cx="9132097" cy="502508"/>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잠재 공간에서 </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무작위로 새로운 포인트</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를 뽑는다</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a:t>
              </a:r>
              <a:endParaRPr lang="ko-KR" altLang="en-US" sz="1600" dirty="0">
                <a:solidFill>
                  <a:schemeClr val="tx1"/>
                </a:solidFill>
                <a:latin typeface="Sandoll 삼립호빵체 Basic" panose="00000500000000000000" pitchFamily="50" charset="-127"/>
                <a:ea typeface="Sandoll 삼립호빵체 Basic" panose="00000500000000000000" pitchFamily="50" charset="-127"/>
              </a:endParaRPr>
            </a:p>
          </p:txBody>
        </p:sp>
        <p:sp>
          <p:nvSpPr>
            <p:cNvPr id="10" name="직사각형 9">
              <a:extLst>
                <a:ext uri="{FF2B5EF4-FFF2-40B4-BE49-F238E27FC236}">
                  <a16:creationId xmlns:a16="http://schemas.microsoft.com/office/drawing/2014/main" id="{1D4AE1B2-0D36-42DD-AAD9-5D172C801F36}"/>
                </a:ext>
              </a:extLst>
            </p:cNvPr>
            <p:cNvSpPr/>
            <p:nvPr/>
          </p:nvSpPr>
          <p:spPr>
            <a:xfrm>
              <a:off x="1927650" y="5296792"/>
              <a:ext cx="9132097" cy="929468"/>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이 랜덤 벡터를 사용해 </a:t>
              </a:r>
              <a:r>
                <a:rPr lang="en-US" altLang="ko-KR" sz="1600" b="1" dirty="0">
                  <a:solidFill>
                    <a:schemeClr val="tx1"/>
                  </a:solidFill>
                  <a:latin typeface="Sandoll 삼립호빵체 Basic" panose="00000500000000000000" pitchFamily="50" charset="-127"/>
                  <a:ea typeface="Sandoll 삼립호빵체 Basic" panose="00000500000000000000" pitchFamily="50" charset="-127"/>
                </a:rPr>
                <a:t>‘</a:t>
              </a:r>
              <a:r>
                <a:rPr lang="en-US" altLang="ko-KR" sz="1600" b="1" dirty="0" err="1">
                  <a:solidFill>
                    <a:schemeClr val="tx1"/>
                  </a:solidFill>
                  <a:latin typeface="Sandoll 삼립호빵체 Basic" panose="00000500000000000000" pitchFamily="50" charset="-127"/>
                  <a:ea typeface="Sandoll 삼립호빵체 Basic" panose="00000500000000000000" pitchFamily="50" charset="-127"/>
                </a:rPr>
                <a:t>gan</a:t>
              </a:r>
              <a:r>
                <a:rPr lang="en-US" altLang="ko-KR" sz="1600" b="1" dirty="0">
                  <a:solidFill>
                    <a:schemeClr val="tx1"/>
                  </a:solidFill>
                  <a:latin typeface="Sandoll 삼립호빵체 Basic" panose="00000500000000000000" pitchFamily="50" charset="-127"/>
                  <a:ea typeface="Sandoll 삼립호빵체 Basic" panose="00000500000000000000" pitchFamily="50" charset="-127"/>
                </a:rPr>
                <a:t>’</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을 훈련</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한다</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 </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모든 타깃은 “진짜</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로 설정한다</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 </a:t>
              </a:r>
            </a:p>
            <a:p>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판별자가 생성된 이미지를 모두 “진짜 이미지</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라고 예측하도록 </a:t>
              </a:r>
              <a:r>
                <a:rPr lang="ko-KR" altLang="en-US" sz="1600" b="1" dirty="0">
                  <a:solidFill>
                    <a:schemeClr val="tx1"/>
                  </a:solidFill>
                  <a:latin typeface="Sandoll 삼립호빵체 Basic" panose="00000500000000000000" pitchFamily="50" charset="-127"/>
                  <a:ea typeface="Sandoll 삼립호빵체 Basic" panose="00000500000000000000" pitchFamily="50" charset="-127"/>
                </a:rPr>
                <a:t>생성자의 가중치를 업데이트</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한다</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a:t>
              </a:r>
            </a:p>
            <a:p>
              <a:r>
                <a:rPr lang="en-US" altLang="ko-KR" sz="1600" dirty="0">
                  <a:solidFill>
                    <a:schemeClr val="tx1">
                      <a:lumMod val="65000"/>
                      <a:lumOff val="35000"/>
                    </a:schemeClr>
                  </a:solidFill>
                  <a:latin typeface="Sandoll 삼립호빵체 Basic" panose="00000500000000000000" pitchFamily="50" charset="-127"/>
                  <a:ea typeface="Sandoll 삼립호빵체 Basic" panose="00000500000000000000" pitchFamily="50" charset="-127"/>
                </a:rPr>
                <a:t>(‘</a:t>
              </a:r>
              <a:r>
                <a:rPr lang="en-US" altLang="ko-KR" sz="1600" dirty="0" err="1">
                  <a:solidFill>
                    <a:schemeClr val="tx1">
                      <a:lumMod val="65000"/>
                      <a:lumOff val="35000"/>
                    </a:schemeClr>
                  </a:solidFill>
                  <a:latin typeface="Sandoll 삼립호빵체 Basic" panose="00000500000000000000" pitchFamily="50" charset="-127"/>
                  <a:ea typeface="Sandoll 삼립호빵체 Basic" panose="00000500000000000000" pitchFamily="50" charset="-127"/>
                </a:rPr>
                <a:t>gan</a:t>
              </a:r>
              <a:r>
                <a:rPr lang="en-US" altLang="ko-KR" sz="1600" dirty="0">
                  <a:solidFill>
                    <a:schemeClr val="tx1">
                      <a:lumMod val="65000"/>
                      <a:lumOff val="35000"/>
                    </a:schemeClr>
                  </a:solidFill>
                  <a:latin typeface="Sandoll 삼립호빵체 Basic" panose="00000500000000000000" pitchFamily="50" charset="-127"/>
                  <a:ea typeface="Sandoll 삼립호빵체 Basic" panose="00000500000000000000" pitchFamily="50" charset="-127"/>
                </a:rPr>
                <a:t>’ </a:t>
              </a:r>
              <a:r>
                <a:rPr lang="ko-KR" altLang="en-US" sz="1600" dirty="0">
                  <a:solidFill>
                    <a:schemeClr val="tx1">
                      <a:lumMod val="65000"/>
                      <a:lumOff val="35000"/>
                    </a:schemeClr>
                  </a:solidFill>
                  <a:latin typeface="Sandoll 삼립호빵체 Basic" panose="00000500000000000000" pitchFamily="50" charset="-127"/>
                  <a:ea typeface="Sandoll 삼립호빵체 Basic" panose="00000500000000000000" pitchFamily="50" charset="-127"/>
                </a:rPr>
                <a:t>안에서 판별자는 동결되기 때문에 생성자만 업데이트</a:t>
              </a:r>
              <a:r>
                <a:rPr lang="en-US" altLang="ko-KR" sz="1600" dirty="0">
                  <a:solidFill>
                    <a:schemeClr val="tx1">
                      <a:lumMod val="65000"/>
                      <a:lumOff val="35000"/>
                    </a:schemeClr>
                  </a:solidFill>
                  <a:latin typeface="Sandoll 삼립호빵체 Basic" panose="00000500000000000000" pitchFamily="50" charset="-127"/>
                  <a:ea typeface="Sandoll 삼립호빵체 Basic" panose="00000500000000000000" pitchFamily="50" charset="-127"/>
                </a:rPr>
                <a:t>) </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결국 </a:t>
              </a:r>
              <a:r>
                <a:rPr lang="ko-KR" altLang="en-US" sz="1600" dirty="0" err="1">
                  <a:solidFill>
                    <a:schemeClr val="tx1"/>
                  </a:solidFill>
                  <a:latin typeface="Sandoll 삼립호빵체 Basic" panose="00000500000000000000" pitchFamily="50" charset="-127"/>
                  <a:ea typeface="Sandoll 삼립호빵체 Basic" panose="00000500000000000000" pitchFamily="50" charset="-127"/>
                </a:rPr>
                <a:t>생성자는</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 </a:t>
              </a:r>
              <a:r>
                <a:rPr lang="ko-KR" altLang="en-US" sz="1600" dirty="0" err="1">
                  <a:solidFill>
                    <a:schemeClr val="tx1"/>
                  </a:solidFill>
                  <a:latin typeface="Sandoll 삼립호빵체 Basic" panose="00000500000000000000" pitchFamily="50" charset="-127"/>
                  <a:ea typeface="Sandoll 삼립호빵체 Basic" panose="00000500000000000000" pitchFamily="50" charset="-127"/>
                </a:rPr>
                <a:t>판별자를</a:t>
              </a:r>
              <a:r>
                <a:rPr lang="ko-KR" altLang="en-US" sz="1600" dirty="0">
                  <a:solidFill>
                    <a:schemeClr val="tx1"/>
                  </a:solidFill>
                  <a:latin typeface="Sandoll 삼립호빵체 Basic" panose="00000500000000000000" pitchFamily="50" charset="-127"/>
                  <a:ea typeface="Sandoll 삼립호빵체 Basic" panose="00000500000000000000" pitchFamily="50" charset="-127"/>
                </a:rPr>
                <a:t> 속이도록 훈련한다</a:t>
              </a:r>
              <a:r>
                <a:rPr lang="en-US" altLang="ko-KR" sz="1600" dirty="0">
                  <a:solidFill>
                    <a:schemeClr val="tx1"/>
                  </a:solidFill>
                  <a:latin typeface="Sandoll 삼립호빵체 Basic" panose="00000500000000000000" pitchFamily="50" charset="-127"/>
                  <a:ea typeface="Sandoll 삼립호빵체 Basic" panose="00000500000000000000" pitchFamily="50" charset="-127"/>
                </a:rPr>
                <a:t>.</a:t>
              </a:r>
              <a:endParaRPr lang="ko-KR" altLang="en-US" sz="1600" dirty="0">
                <a:solidFill>
                  <a:schemeClr val="tx1"/>
                </a:solidFill>
                <a:latin typeface="Sandoll 삼립호빵체 Basic" panose="00000500000000000000" pitchFamily="50" charset="-127"/>
                <a:ea typeface="Sandoll 삼립호빵체 Basic" panose="00000500000000000000" pitchFamily="50" charset="-127"/>
              </a:endParaRPr>
            </a:p>
          </p:txBody>
        </p:sp>
      </p:grpSp>
    </p:spTree>
    <p:extLst>
      <p:ext uri="{BB962C8B-B14F-4D97-AF65-F5344CB8AC3E}">
        <p14:creationId xmlns:p14="http://schemas.microsoft.com/office/powerpoint/2010/main" val="4290202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ndoll 삼립호빵체 Basic" panose="00000500000000000000" pitchFamily="50" charset="-127"/>
              <a:ea typeface="Sandoll 삼립호빵체 Basic" panose="00000500000000000000" pitchFamily="50" charset="-127"/>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203689"/>
            <a:ext cx="2687274" cy="646331"/>
          </a:xfrm>
          <a:prstGeom prst="rect">
            <a:avLst/>
          </a:prstGeom>
          <a:noFill/>
        </p:spPr>
        <p:txBody>
          <a:bodyPr wrap="none" rtlCol="0">
            <a:spAutoFit/>
          </a:bodyPr>
          <a:lstStyle/>
          <a:p>
            <a:r>
              <a:rPr lang="en-US" altLang="ko-KR" sz="3600" spc="-300" dirty="0">
                <a:solidFill>
                  <a:schemeClr val="bg1"/>
                </a:solidFill>
                <a:latin typeface="Sandoll 삼립호빵체 Basic" panose="00000500000000000000" pitchFamily="50" charset="-127"/>
                <a:ea typeface="Sandoll 삼립호빵체 Basic" panose="00000500000000000000" pitchFamily="50" charset="-127"/>
              </a:rPr>
              <a:t>DCGAN </a:t>
            </a:r>
            <a:r>
              <a:rPr lang="ko-KR" altLang="en-US" sz="3600" spc="-300" dirty="0">
                <a:solidFill>
                  <a:schemeClr val="bg1"/>
                </a:solidFill>
                <a:latin typeface="Sandoll 삼립호빵체 Basic" panose="00000500000000000000" pitchFamily="50" charset="-127"/>
                <a:ea typeface="Sandoll 삼립호빵체 Basic" panose="00000500000000000000" pitchFamily="50" charset="-127"/>
              </a:rPr>
              <a:t>훈련방법</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03334" cy="307777"/>
          </a:xfrm>
          <a:prstGeom prst="rect">
            <a:avLst/>
          </a:prstGeom>
          <a:noFill/>
        </p:spPr>
        <p:txBody>
          <a:bodyPr wrap="none" rtlCol="0">
            <a:spAutoFit/>
          </a:bodyPr>
          <a:lstStyle/>
          <a:p>
            <a:r>
              <a:rPr lang="en-US" altLang="ko-KR" sz="1400" dirty="0">
                <a:solidFill>
                  <a:schemeClr val="bg1"/>
                </a:solidFill>
                <a:latin typeface="Sandoll 삼립호빵체 Basic" panose="00000500000000000000" pitchFamily="50" charset="-127"/>
                <a:ea typeface="Sandoll 삼립호빵체 Basic" panose="00000500000000000000" pitchFamily="50" charset="-127"/>
              </a:rPr>
              <a:t>Part 1, </a:t>
            </a:r>
            <a:endParaRPr lang="ko-KR" altLang="en-US" sz="1400" dirty="0">
              <a:solidFill>
                <a:schemeClr val="bg1"/>
              </a:solidFill>
              <a:latin typeface="Sandoll 삼립호빵체 Basic" panose="00000500000000000000" pitchFamily="50" charset="-127"/>
              <a:ea typeface="Sandoll 삼립호빵체 Basic" panose="00000500000000000000" pitchFamily="50" charset="-127"/>
            </a:endParaRPr>
          </a:p>
        </p:txBody>
      </p:sp>
      <p:pic>
        <p:nvPicPr>
          <p:cNvPr id="5" name="그림 4">
            <a:extLst>
              <a:ext uri="{FF2B5EF4-FFF2-40B4-BE49-F238E27FC236}">
                <a16:creationId xmlns:a16="http://schemas.microsoft.com/office/drawing/2014/main" id="{55649C76-B962-430C-A506-C8E73885957C}"/>
              </a:ext>
            </a:extLst>
          </p:cNvPr>
          <p:cNvPicPr>
            <a:picLocks noChangeAspect="1"/>
          </p:cNvPicPr>
          <p:nvPr/>
        </p:nvPicPr>
        <p:blipFill>
          <a:blip r:embed="rId2"/>
          <a:stretch>
            <a:fillRect/>
          </a:stretch>
        </p:blipFill>
        <p:spPr>
          <a:xfrm>
            <a:off x="292175" y="1338190"/>
            <a:ext cx="4054299" cy="4596827"/>
          </a:xfrm>
          <a:prstGeom prst="rect">
            <a:avLst/>
          </a:prstGeom>
        </p:spPr>
      </p:pic>
      <p:pic>
        <p:nvPicPr>
          <p:cNvPr id="6" name="그림 5">
            <a:extLst>
              <a:ext uri="{FF2B5EF4-FFF2-40B4-BE49-F238E27FC236}">
                <a16:creationId xmlns:a16="http://schemas.microsoft.com/office/drawing/2014/main" id="{4A5A0785-65AD-4C61-9478-4136B4AD93BA}"/>
              </a:ext>
            </a:extLst>
          </p:cNvPr>
          <p:cNvPicPr>
            <a:picLocks noChangeAspect="1"/>
          </p:cNvPicPr>
          <p:nvPr/>
        </p:nvPicPr>
        <p:blipFill>
          <a:blip r:embed="rId3"/>
          <a:stretch>
            <a:fillRect/>
          </a:stretch>
        </p:blipFill>
        <p:spPr>
          <a:xfrm>
            <a:off x="4567227" y="1831042"/>
            <a:ext cx="4011973" cy="3915922"/>
          </a:xfrm>
          <a:prstGeom prst="rect">
            <a:avLst/>
          </a:prstGeom>
        </p:spPr>
      </p:pic>
      <p:pic>
        <p:nvPicPr>
          <p:cNvPr id="7" name="Picture 2" descr="&#10;">
            <a:extLst>
              <a:ext uri="{FF2B5EF4-FFF2-40B4-BE49-F238E27FC236}">
                <a16:creationId xmlns:a16="http://schemas.microsoft.com/office/drawing/2014/main" id="{1ADCF9E4-1B13-468F-A54F-1B8140982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9953" y="2462381"/>
            <a:ext cx="3234771" cy="2348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386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ndoll 삼립호빵체 Basic" panose="00000500000000000000" pitchFamily="50" charset="-127"/>
              <a:ea typeface="Sandoll 삼립호빵체 Basic" panose="00000500000000000000" pitchFamily="50" charset="-127"/>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203689"/>
            <a:ext cx="838691" cy="646331"/>
          </a:xfrm>
          <a:prstGeom prst="rect">
            <a:avLst/>
          </a:prstGeom>
          <a:noFill/>
        </p:spPr>
        <p:txBody>
          <a:bodyPr wrap="none" rtlCol="0">
            <a:spAutoFit/>
          </a:bodyPr>
          <a:lstStyle/>
          <a:p>
            <a:r>
              <a:rPr lang="ko-KR" altLang="en-US" sz="3600" spc="-300" dirty="0">
                <a:solidFill>
                  <a:schemeClr val="bg1"/>
                </a:solidFill>
                <a:latin typeface="Sandoll 삼립호빵체 Basic" panose="00000500000000000000" pitchFamily="50" charset="-127"/>
                <a:ea typeface="Sandoll 삼립호빵체 Basic" panose="00000500000000000000" pitchFamily="50" charset="-127"/>
              </a:rPr>
              <a:t>정리</a:t>
            </a:r>
            <a:endParaRPr lang="en-US" altLang="ko-KR" sz="3600" spc="-300" dirty="0">
              <a:solidFill>
                <a:schemeClr val="bg1"/>
              </a:solidFill>
              <a:latin typeface="Sandoll 삼립호빵체 Basic" panose="00000500000000000000" pitchFamily="50" charset="-127"/>
              <a:ea typeface="Sandoll 삼립호빵체 Basic" panose="00000500000000000000" pitchFamily="50" charset="-127"/>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03334" cy="307777"/>
          </a:xfrm>
          <a:prstGeom prst="rect">
            <a:avLst/>
          </a:prstGeom>
          <a:noFill/>
        </p:spPr>
        <p:txBody>
          <a:bodyPr wrap="none" rtlCol="0">
            <a:spAutoFit/>
          </a:bodyPr>
          <a:lstStyle/>
          <a:p>
            <a:r>
              <a:rPr lang="en-US" altLang="ko-KR" sz="1400" dirty="0">
                <a:solidFill>
                  <a:schemeClr val="bg1"/>
                </a:solidFill>
                <a:latin typeface="Sandoll 삼립호빵체 Basic" panose="00000500000000000000" pitchFamily="50" charset="-127"/>
                <a:ea typeface="Sandoll 삼립호빵체 Basic" panose="00000500000000000000" pitchFamily="50" charset="-127"/>
              </a:rPr>
              <a:t>Part 1, </a:t>
            </a:r>
            <a:endParaRPr lang="ko-KR" altLang="en-US" sz="1400" dirty="0">
              <a:solidFill>
                <a:schemeClr val="bg1"/>
              </a:solidFill>
              <a:latin typeface="Sandoll 삼립호빵체 Basic" panose="00000500000000000000" pitchFamily="50" charset="-127"/>
              <a:ea typeface="Sandoll 삼립호빵체 Basic" panose="00000500000000000000" pitchFamily="50" charset="-127"/>
            </a:endParaRPr>
          </a:p>
        </p:txBody>
      </p:sp>
      <p:sp>
        <p:nvSpPr>
          <p:cNvPr id="10" name="직사각형 9">
            <a:extLst>
              <a:ext uri="{FF2B5EF4-FFF2-40B4-BE49-F238E27FC236}">
                <a16:creationId xmlns:a16="http://schemas.microsoft.com/office/drawing/2014/main" id="{AA8E1F73-07C9-4732-8D7C-2ED4F9B9A840}"/>
              </a:ext>
            </a:extLst>
          </p:cNvPr>
          <p:cNvSpPr/>
          <p:nvPr/>
        </p:nvSpPr>
        <p:spPr>
          <a:xfrm>
            <a:off x="724741" y="1336989"/>
            <a:ext cx="10742518" cy="15529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solidFill>
                <a:latin typeface="Sandoll 삼립호빵체 Basic" panose="00000500000000000000" pitchFamily="50" charset="-127"/>
                <a:ea typeface="Sandoll 삼립호빵체 Basic" panose="00000500000000000000" pitchFamily="50" charset="-127"/>
              </a:rPr>
              <a:t>GAN</a:t>
            </a:r>
            <a:r>
              <a:rPr lang="ko-KR" altLang="en-US" sz="2000" dirty="0">
                <a:solidFill>
                  <a:schemeClr val="bg1"/>
                </a:solidFill>
                <a:latin typeface="Sandoll 삼립호빵체 Basic" panose="00000500000000000000" pitchFamily="50" charset="-127"/>
                <a:ea typeface="Sandoll 삼립호빵체 Basic" panose="00000500000000000000" pitchFamily="50" charset="-127"/>
              </a:rPr>
              <a:t>은 생성자 네트워크와 </a:t>
            </a:r>
            <a:r>
              <a:rPr lang="ko-KR" altLang="en-US" sz="2000" dirty="0" err="1">
                <a:solidFill>
                  <a:schemeClr val="bg1"/>
                </a:solidFill>
                <a:latin typeface="Sandoll 삼립호빵체 Basic" panose="00000500000000000000" pitchFamily="50" charset="-127"/>
                <a:ea typeface="Sandoll 삼립호빵체 Basic" panose="00000500000000000000" pitchFamily="50" charset="-127"/>
              </a:rPr>
              <a:t>판별자</a:t>
            </a:r>
            <a:r>
              <a:rPr lang="ko-KR" altLang="en-US" sz="2000" dirty="0">
                <a:solidFill>
                  <a:schemeClr val="bg1"/>
                </a:solidFill>
                <a:latin typeface="Sandoll 삼립호빵체 Basic" panose="00000500000000000000" pitchFamily="50" charset="-127"/>
                <a:ea typeface="Sandoll 삼립호빵체 Basic" panose="00000500000000000000" pitchFamily="50" charset="-127"/>
              </a:rPr>
              <a:t> 네트워크가 연결되어 구성됨</a:t>
            </a:r>
            <a:r>
              <a:rPr lang="en-US" altLang="ko-KR" sz="2000" dirty="0">
                <a:solidFill>
                  <a:schemeClr val="bg1"/>
                </a:solidFill>
                <a:latin typeface="Sandoll 삼립호빵체 Basic" panose="00000500000000000000" pitchFamily="50" charset="-127"/>
                <a:ea typeface="Sandoll 삼립호빵체 Basic" panose="00000500000000000000" pitchFamily="50" charset="-127"/>
              </a:rPr>
              <a:t>.</a:t>
            </a:r>
          </a:p>
          <a:p>
            <a:pPr algn="ctr"/>
            <a:r>
              <a:rPr lang="ko-KR" altLang="en-US" sz="2000" dirty="0">
                <a:solidFill>
                  <a:schemeClr val="bg1"/>
                </a:solidFill>
                <a:latin typeface="Sandoll 삼립호빵체 Basic" panose="00000500000000000000" pitchFamily="50" charset="-127"/>
                <a:ea typeface="Sandoll 삼립호빵체 Basic" panose="00000500000000000000" pitchFamily="50" charset="-127"/>
              </a:rPr>
              <a:t>판별자는 생성자의 출력과 훈련 데이터셋에서 가져온 진짜 이미지를 구분하도록 훈련</a:t>
            </a:r>
            <a:r>
              <a:rPr lang="en-US" altLang="ko-KR" sz="2000" dirty="0">
                <a:solidFill>
                  <a:schemeClr val="bg1"/>
                </a:solidFill>
                <a:latin typeface="Sandoll 삼립호빵체 Basic" panose="00000500000000000000" pitchFamily="50" charset="-127"/>
                <a:ea typeface="Sandoll 삼립호빵체 Basic" panose="00000500000000000000" pitchFamily="50" charset="-127"/>
              </a:rPr>
              <a:t>.</a:t>
            </a:r>
          </a:p>
          <a:p>
            <a:pPr algn="ctr"/>
            <a:r>
              <a:rPr lang="ko-KR" altLang="en-US" sz="2000" dirty="0">
                <a:solidFill>
                  <a:schemeClr val="bg1"/>
                </a:solidFill>
                <a:latin typeface="Sandoll 삼립호빵체 Basic" panose="00000500000000000000" pitchFamily="50" charset="-127"/>
                <a:ea typeface="Sandoll 삼립호빵체 Basic" panose="00000500000000000000" pitchFamily="50" charset="-127"/>
              </a:rPr>
              <a:t>생성자는 판별자를 속이도록 훈련</a:t>
            </a:r>
            <a:r>
              <a:rPr lang="en-US" altLang="ko-KR" sz="2000" dirty="0">
                <a:solidFill>
                  <a:schemeClr val="bg1"/>
                </a:solidFill>
                <a:latin typeface="Sandoll 삼립호빵체 Basic" panose="00000500000000000000" pitchFamily="50" charset="-127"/>
                <a:ea typeface="Sandoll 삼립호빵체 Basic" panose="00000500000000000000" pitchFamily="50" charset="-127"/>
              </a:rPr>
              <a:t>. </a:t>
            </a:r>
            <a:r>
              <a:rPr lang="ko-KR" altLang="en-US" sz="2000" dirty="0">
                <a:solidFill>
                  <a:schemeClr val="bg1"/>
                </a:solidFill>
                <a:latin typeface="Sandoll 삼립호빵체 Basic" panose="00000500000000000000" pitchFamily="50" charset="-127"/>
                <a:ea typeface="Sandoll 삼립호빵체 Basic" panose="00000500000000000000" pitchFamily="50" charset="-127"/>
              </a:rPr>
              <a:t>생성자는 훈련 세트의 이미지를 직접 보지 않음</a:t>
            </a:r>
            <a:r>
              <a:rPr lang="en-US" altLang="ko-KR" sz="2000" dirty="0">
                <a:solidFill>
                  <a:schemeClr val="bg1"/>
                </a:solidFill>
                <a:latin typeface="Sandoll 삼립호빵체 Basic" panose="00000500000000000000" pitchFamily="50" charset="-127"/>
                <a:ea typeface="Sandoll 삼립호빵체 Basic" panose="00000500000000000000" pitchFamily="50" charset="-127"/>
              </a:rPr>
              <a:t>.</a:t>
            </a:r>
          </a:p>
          <a:p>
            <a:pPr algn="ctr"/>
            <a:r>
              <a:rPr lang="ko-KR" altLang="en-US" sz="2000" dirty="0">
                <a:solidFill>
                  <a:schemeClr val="bg1"/>
                </a:solidFill>
                <a:latin typeface="Sandoll 삼립호빵체 Basic" panose="00000500000000000000" pitchFamily="50" charset="-127"/>
                <a:ea typeface="Sandoll 삼립호빵체 Basic" panose="00000500000000000000" pitchFamily="50" charset="-127"/>
              </a:rPr>
              <a:t>데이터에 관한 정보는 판별자에서 얻음</a:t>
            </a:r>
            <a:r>
              <a:rPr lang="en-US" altLang="ko-KR" sz="2000" dirty="0">
                <a:solidFill>
                  <a:schemeClr val="bg1"/>
                </a:solidFill>
                <a:latin typeface="Sandoll 삼립호빵체 Basic" panose="00000500000000000000" pitchFamily="50" charset="-127"/>
                <a:ea typeface="Sandoll 삼립호빵체 Basic" panose="00000500000000000000" pitchFamily="50" charset="-127"/>
              </a:rPr>
              <a:t>.</a:t>
            </a:r>
            <a:endParaRPr lang="ko-KR" altLang="en-US" sz="2000" dirty="0">
              <a:solidFill>
                <a:schemeClr val="bg1"/>
              </a:solidFill>
              <a:latin typeface="Sandoll 삼립호빵체 Basic" panose="00000500000000000000" pitchFamily="50" charset="-127"/>
              <a:ea typeface="Sandoll 삼립호빵체 Basic" panose="00000500000000000000" pitchFamily="50" charset="-127"/>
            </a:endParaRPr>
          </a:p>
        </p:txBody>
      </p:sp>
      <p:sp>
        <p:nvSpPr>
          <p:cNvPr id="11" name="직사각형 10">
            <a:extLst>
              <a:ext uri="{FF2B5EF4-FFF2-40B4-BE49-F238E27FC236}">
                <a16:creationId xmlns:a16="http://schemas.microsoft.com/office/drawing/2014/main" id="{6CFBE980-2683-4A4C-9B1C-BD5F7ECE965F}"/>
              </a:ext>
            </a:extLst>
          </p:cNvPr>
          <p:cNvSpPr/>
          <p:nvPr/>
        </p:nvSpPr>
        <p:spPr>
          <a:xfrm>
            <a:off x="724739" y="3149986"/>
            <a:ext cx="10742519" cy="1552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ndoll 삼립호빵체 Basic" panose="00000500000000000000" pitchFamily="50" charset="-127"/>
              <a:ea typeface="Sandoll 삼립호빵체 Basic" panose="00000500000000000000" pitchFamily="50" charset="-127"/>
              <a:cs typeface="Arial" panose="020B0604020202020204" pitchFamily="34" charset="0"/>
            </a:endParaRPr>
          </a:p>
        </p:txBody>
      </p:sp>
      <p:sp>
        <p:nvSpPr>
          <p:cNvPr id="12" name="직사각형 11">
            <a:extLst>
              <a:ext uri="{FF2B5EF4-FFF2-40B4-BE49-F238E27FC236}">
                <a16:creationId xmlns:a16="http://schemas.microsoft.com/office/drawing/2014/main" id="{3E04701F-77FD-42CB-9AE5-19F2A7C65799}"/>
              </a:ext>
            </a:extLst>
          </p:cNvPr>
          <p:cNvSpPr/>
          <p:nvPr/>
        </p:nvSpPr>
        <p:spPr>
          <a:xfrm>
            <a:off x="724740" y="4962983"/>
            <a:ext cx="10742519" cy="15529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ndoll 삼립호빵체 Basic" panose="00000500000000000000" pitchFamily="50" charset="-127"/>
              <a:ea typeface="Sandoll 삼립호빵체 Basic" panose="00000500000000000000" pitchFamily="50" charset="-127"/>
              <a:cs typeface="Arial" panose="020B0604020202020204" pitchFamily="34" charset="0"/>
            </a:endParaRPr>
          </a:p>
        </p:txBody>
      </p:sp>
      <p:sp>
        <p:nvSpPr>
          <p:cNvPr id="14" name="TextBox 13">
            <a:extLst>
              <a:ext uri="{FF2B5EF4-FFF2-40B4-BE49-F238E27FC236}">
                <a16:creationId xmlns:a16="http://schemas.microsoft.com/office/drawing/2014/main" id="{A2746866-164A-4EE6-BEC1-277E1F0996AC}"/>
              </a:ext>
            </a:extLst>
          </p:cNvPr>
          <p:cNvSpPr txBox="1"/>
          <p:nvPr/>
        </p:nvSpPr>
        <p:spPr>
          <a:xfrm>
            <a:off x="3044188" y="3326305"/>
            <a:ext cx="6103620" cy="1323439"/>
          </a:xfrm>
          <a:prstGeom prst="rect">
            <a:avLst/>
          </a:prstGeom>
          <a:noFill/>
        </p:spPr>
        <p:txBody>
          <a:bodyPr wrap="square">
            <a:spAutoFit/>
          </a:bodyPr>
          <a:lstStyle/>
          <a:p>
            <a:pPr algn="ctr"/>
            <a:r>
              <a:rPr lang="en-US" altLang="ko-KR" sz="2000" dirty="0">
                <a:solidFill>
                  <a:schemeClr val="bg1"/>
                </a:solidFill>
                <a:latin typeface="Sandoll 삼립호빵체 Basic" panose="00000500000000000000" pitchFamily="50" charset="-127"/>
                <a:ea typeface="Sandoll 삼립호빵체 Basic" panose="00000500000000000000" pitchFamily="50" charset="-127"/>
              </a:rPr>
              <a:t>GAN</a:t>
            </a:r>
            <a:r>
              <a:rPr lang="ko-KR" altLang="en-US" sz="2000" dirty="0">
                <a:solidFill>
                  <a:schemeClr val="bg1"/>
                </a:solidFill>
                <a:latin typeface="Sandoll 삼립호빵체 Basic" panose="00000500000000000000" pitchFamily="50" charset="-127"/>
                <a:ea typeface="Sandoll 삼립호빵체 Basic" panose="00000500000000000000" pitchFamily="50" charset="-127"/>
              </a:rPr>
              <a:t>은 훈련하기 어려움</a:t>
            </a:r>
            <a:r>
              <a:rPr lang="en-US" altLang="ko-KR" sz="2000" dirty="0">
                <a:solidFill>
                  <a:schemeClr val="bg1"/>
                </a:solidFill>
                <a:latin typeface="Sandoll 삼립호빵체 Basic" panose="00000500000000000000" pitchFamily="50" charset="-127"/>
                <a:ea typeface="Sandoll 삼립호빵체 Basic" panose="00000500000000000000" pitchFamily="50" charset="-127"/>
              </a:rPr>
              <a:t>. GAN </a:t>
            </a:r>
            <a:r>
              <a:rPr lang="ko-KR" altLang="en-US" sz="2000" dirty="0">
                <a:solidFill>
                  <a:schemeClr val="bg1"/>
                </a:solidFill>
                <a:latin typeface="Sandoll 삼립호빵체 Basic" panose="00000500000000000000" pitchFamily="50" charset="-127"/>
                <a:ea typeface="Sandoll 삼립호빵체 Basic" panose="00000500000000000000" pitchFamily="50" charset="-127"/>
              </a:rPr>
              <a:t>훈련이 고정된 손실 공간에서 수행하는 단순한 경사 </a:t>
            </a:r>
            <a:r>
              <a:rPr lang="ko-KR" altLang="en-US" sz="2000" dirty="0" err="1">
                <a:solidFill>
                  <a:schemeClr val="bg1"/>
                </a:solidFill>
                <a:latin typeface="Sandoll 삼립호빵체 Basic" panose="00000500000000000000" pitchFamily="50" charset="-127"/>
                <a:ea typeface="Sandoll 삼립호빵체 Basic" panose="00000500000000000000" pitchFamily="50" charset="-127"/>
              </a:rPr>
              <a:t>하강법</a:t>
            </a:r>
            <a:r>
              <a:rPr lang="ko-KR" altLang="en-US" sz="2000" dirty="0">
                <a:solidFill>
                  <a:schemeClr val="bg1"/>
                </a:solidFill>
                <a:latin typeface="Sandoll 삼립호빵체 Basic" panose="00000500000000000000" pitchFamily="50" charset="-127"/>
                <a:ea typeface="Sandoll 삼립호빵체 Basic" panose="00000500000000000000" pitchFamily="50" charset="-127"/>
              </a:rPr>
              <a:t> 과정이 아니라</a:t>
            </a:r>
            <a:r>
              <a:rPr lang="en-US" altLang="ko-KR" sz="2000" dirty="0">
                <a:solidFill>
                  <a:schemeClr val="bg1"/>
                </a:solidFill>
                <a:latin typeface="Sandoll 삼립호빵체 Basic" panose="00000500000000000000" pitchFamily="50" charset="-127"/>
                <a:ea typeface="Sandoll 삼립호빵체 Basic" panose="00000500000000000000" pitchFamily="50" charset="-127"/>
              </a:rPr>
              <a:t> </a:t>
            </a:r>
            <a:r>
              <a:rPr lang="ko-KR" altLang="en-US" sz="2000" dirty="0">
                <a:solidFill>
                  <a:schemeClr val="bg1"/>
                </a:solidFill>
                <a:latin typeface="Sandoll 삼립호빵체 Basic" panose="00000500000000000000" pitchFamily="50" charset="-127"/>
                <a:ea typeface="Sandoll 삼립호빵체 Basic" panose="00000500000000000000" pitchFamily="50" charset="-127"/>
              </a:rPr>
              <a:t>동적 과정이기 때문</a:t>
            </a:r>
            <a:r>
              <a:rPr lang="en-US" altLang="ko-KR" sz="2000" dirty="0">
                <a:solidFill>
                  <a:schemeClr val="bg1"/>
                </a:solidFill>
                <a:latin typeface="Sandoll 삼립호빵체 Basic" panose="00000500000000000000" pitchFamily="50" charset="-127"/>
                <a:ea typeface="Sandoll 삼립호빵체 Basic" panose="00000500000000000000" pitchFamily="50" charset="-127"/>
              </a:rPr>
              <a:t>. </a:t>
            </a:r>
          </a:p>
          <a:p>
            <a:pPr algn="ctr"/>
            <a:r>
              <a:rPr lang="en-US" altLang="ko-KR" sz="2000" dirty="0">
                <a:solidFill>
                  <a:schemeClr val="bg1"/>
                </a:solidFill>
                <a:latin typeface="Sandoll 삼립호빵체 Basic" panose="00000500000000000000" pitchFamily="50" charset="-127"/>
                <a:ea typeface="Sandoll 삼립호빵체 Basic" panose="00000500000000000000" pitchFamily="50" charset="-127"/>
              </a:rPr>
              <a:t>GAN</a:t>
            </a:r>
            <a:r>
              <a:rPr lang="ko-KR" altLang="en-US" sz="2000" dirty="0">
                <a:solidFill>
                  <a:schemeClr val="bg1"/>
                </a:solidFill>
                <a:latin typeface="Sandoll 삼립호빵체 Basic" panose="00000500000000000000" pitchFamily="50" charset="-127"/>
                <a:ea typeface="Sandoll 삼립호빵체 Basic" panose="00000500000000000000" pitchFamily="50" charset="-127"/>
              </a:rPr>
              <a:t>을 올바르게 훈련하려면</a:t>
            </a:r>
            <a:r>
              <a:rPr lang="en-US" altLang="ko-KR" sz="2000" dirty="0">
                <a:solidFill>
                  <a:schemeClr val="bg1"/>
                </a:solidFill>
                <a:latin typeface="Sandoll 삼립호빵체 Basic" panose="00000500000000000000" pitchFamily="50" charset="-127"/>
                <a:ea typeface="Sandoll 삼립호빵체 Basic" panose="00000500000000000000" pitchFamily="50" charset="-127"/>
              </a:rPr>
              <a:t>,</a:t>
            </a:r>
          </a:p>
          <a:p>
            <a:pPr algn="ctr"/>
            <a:r>
              <a:rPr lang="ko-KR" altLang="en-US" sz="2000" dirty="0">
                <a:solidFill>
                  <a:schemeClr val="bg1"/>
                </a:solidFill>
                <a:latin typeface="Sandoll 삼립호빵체 Basic" panose="00000500000000000000" pitchFamily="50" charset="-127"/>
                <a:ea typeface="Sandoll 삼립호빵체 Basic" panose="00000500000000000000" pitchFamily="50" charset="-127"/>
              </a:rPr>
              <a:t>경험적으로 찾은 여러 기교를 사용하고 많은 튜닝을 해야 함</a:t>
            </a:r>
            <a:r>
              <a:rPr lang="en-US" altLang="ko-KR" sz="2000" dirty="0">
                <a:solidFill>
                  <a:schemeClr val="bg1"/>
                </a:solidFill>
                <a:latin typeface="Sandoll 삼립호빵체 Basic" panose="00000500000000000000" pitchFamily="50" charset="-127"/>
                <a:ea typeface="Sandoll 삼립호빵체 Basic" panose="00000500000000000000" pitchFamily="50" charset="-127"/>
              </a:rPr>
              <a:t>.</a:t>
            </a:r>
            <a:endParaRPr lang="ko-KR" altLang="en-US" sz="2000" dirty="0">
              <a:solidFill>
                <a:schemeClr val="bg1"/>
              </a:solidFill>
              <a:latin typeface="Sandoll 삼립호빵체 Basic" panose="00000500000000000000" pitchFamily="50" charset="-127"/>
              <a:ea typeface="Sandoll 삼립호빵체 Basic" panose="00000500000000000000" pitchFamily="50" charset="-127"/>
            </a:endParaRPr>
          </a:p>
        </p:txBody>
      </p:sp>
      <p:sp>
        <p:nvSpPr>
          <p:cNvPr id="16" name="TextBox 15">
            <a:extLst>
              <a:ext uri="{FF2B5EF4-FFF2-40B4-BE49-F238E27FC236}">
                <a16:creationId xmlns:a16="http://schemas.microsoft.com/office/drawing/2014/main" id="{7D9C80DC-0C2B-4E82-8C20-206344202B9E}"/>
              </a:ext>
            </a:extLst>
          </p:cNvPr>
          <p:cNvSpPr txBox="1"/>
          <p:nvPr/>
        </p:nvSpPr>
        <p:spPr>
          <a:xfrm>
            <a:off x="2286000" y="5018686"/>
            <a:ext cx="7269480" cy="1323439"/>
          </a:xfrm>
          <a:prstGeom prst="rect">
            <a:avLst/>
          </a:prstGeom>
          <a:noFill/>
        </p:spPr>
        <p:txBody>
          <a:bodyPr wrap="square">
            <a:spAutoFit/>
          </a:bodyPr>
          <a:lstStyle/>
          <a:p>
            <a:pPr algn="ctr"/>
            <a:r>
              <a:rPr lang="en-US" altLang="ko-KR" sz="2000" dirty="0">
                <a:solidFill>
                  <a:schemeClr val="bg1"/>
                </a:solidFill>
                <a:latin typeface="Sandoll 삼립호빵체 Basic" panose="00000500000000000000" pitchFamily="50" charset="-127"/>
                <a:ea typeface="Sandoll 삼립호빵체 Basic" panose="00000500000000000000" pitchFamily="50" charset="-127"/>
              </a:rPr>
              <a:t>GAN</a:t>
            </a:r>
            <a:r>
              <a:rPr lang="ko-KR" altLang="en-US" sz="2000" dirty="0">
                <a:solidFill>
                  <a:schemeClr val="bg1"/>
                </a:solidFill>
                <a:latin typeface="Sandoll 삼립호빵체 Basic" panose="00000500000000000000" pitchFamily="50" charset="-127"/>
                <a:ea typeface="Sandoll 삼립호빵체 Basic" panose="00000500000000000000" pitchFamily="50" charset="-127"/>
              </a:rPr>
              <a:t>은 매우 실제 같은 이미지를 만들 수 있음</a:t>
            </a:r>
            <a:r>
              <a:rPr lang="en-US" altLang="ko-KR" sz="2000" dirty="0">
                <a:solidFill>
                  <a:schemeClr val="bg1"/>
                </a:solidFill>
                <a:latin typeface="Sandoll 삼립호빵체 Basic" panose="00000500000000000000" pitchFamily="50" charset="-127"/>
                <a:ea typeface="Sandoll 삼립호빵체 Basic" panose="00000500000000000000" pitchFamily="50" charset="-127"/>
              </a:rPr>
              <a:t>. </a:t>
            </a:r>
          </a:p>
          <a:p>
            <a:pPr algn="ctr"/>
            <a:r>
              <a:rPr lang="en-US" altLang="ko-KR" sz="2000" dirty="0">
                <a:solidFill>
                  <a:schemeClr val="bg1"/>
                </a:solidFill>
                <a:latin typeface="Sandoll 삼립호빵체 Basic" panose="00000500000000000000" pitchFamily="50" charset="-127"/>
                <a:ea typeface="Sandoll 삼립호빵체 Basic" panose="00000500000000000000" pitchFamily="50" charset="-127"/>
              </a:rPr>
              <a:t>VAE</a:t>
            </a:r>
            <a:r>
              <a:rPr lang="ko-KR" altLang="en-US" sz="2000" dirty="0">
                <a:solidFill>
                  <a:schemeClr val="bg1"/>
                </a:solidFill>
                <a:latin typeface="Sandoll 삼립호빵체 Basic" panose="00000500000000000000" pitchFamily="50" charset="-127"/>
                <a:ea typeface="Sandoll 삼립호빵체 Basic" panose="00000500000000000000" pitchFamily="50" charset="-127"/>
              </a:rPr>
              <a:t>와 달리 학습된 잠재 공간이 깔끔하게 연속된 구조를</a:t>
            </a:r>
            <a:r>
              <a:rPr lang="en-US" altLang="ko-KR" sz="2000" dirty="0">
                <a:solidFill>
                  <a:schemeClr val="bg1"/>
                </a:solidFill>
                <a:latin typeface="Sandoll 삼립호빵체 Basic" panose="00000500000000000000" pitchFamily="50" charset="-127"/>
                <a:ea typeface="Sandoll 삼립호빵체 Basic" panose="00000500000000000000" pitchFamily="50" charset="-127"/>
              </a:rPr>
              <a:t> </a:t>
            </a:r>
            <a:r>
              <a:rPr lang="ko-KR" altLang="en-US" sz="2000" dirty="0">
                <a:solidFill>
                  <a:schemeClr val="bg1"/>
                </a:solidFill>
                <a:latin typeface="Sandoll 삼립호빵체 Basic" panose="00000500000000000000" pitchFamily="50" charset="-127"/>
                <a:ea typeface="Sandoll 삼립호빵체 Basic" panose="00000500000000000000" pitchFamily="50" charset="-127"/>
              </a:rPr>
              <a:t>가지지 않음</a:t>
            </a:r>
            <a:r>
              <a:rPr lang="en-US" altLang="ko-KR" sz="2000" dirty="0">
                <a:solidFill>
                  <a:schemeClr val="bg1"/>
                </a:solidFill>
                <a:latin typeface="Sandoll 삼립호빵체 Basic" panose="00000500000000000000" pitchFamily="50" charset="-127"/>
                <a:ea typeface="Sandoll 삼립호빵체 Basic" panose="00000500000000000000" pitchFamily="50" charset="-127"/>
              </a:rPr>
              <a:t>. </a:t>
            </a:r>
          </a:p>
          <a:p>
            <a:pPr algn="ctr"/>
            <a:r>
              <a:rPr lang="ko-KR" altLang="en-US" sz="2000" dirty="0">
                <a:solidFill>
                  <a:schemeClr val="bg1"/>
                </a:solidFill>
                <a:latin typeface="Sandoll 삼립호빵체 Basic" panose="00000500000000000000" pitchFamily="50" charset="-127"/>
                <a:ea typeface="Sandoll 삼립호빵체 Basic" panose="00000500000000000000" pitchFamily="50" charset="-127"/>
              </a:rPr>
              <a:t>잠재 공간의 개념 벡터를 사용하여 이미지를 변형하는 등</a:t>
            </a:r>
            <a:endParaRPr lang="en-US" altLang="ko-KR" sz="2000" dirty="0">
              <a:solidFill>
                <a:schemeClr val="bg1"/>
              </a:solidFill>
              <a:latin typeface="Sandoll 삼립호빵체 Basic" panose="00000500000000000000" pitchFamily="50" charset="-127"/>
              <a:ea typeface="Sandoll 삼립호빵체 Basic" panose="00000500000000000000" pitchFamily="50" charset="-127"/>
            </a:endParaRPr>
          </a:p>
          <a:p>
            <a:pPr algn="ctr"/>
            <a:r>
              <a:rPr lang="ko-KR" altLang="en-US" sz="2000" dirty="0">
                <a:solidFill>
                  <a:schemeClr val="bg1"/>
                </a:solidFill>
                <a:latin typeface="Sandoll 삼립호빵체 Basic" panose="00000500000000000000" pitchFamily="50" charset="-127"/>
                <a:ea typeface="Sandoll 삼립호빵체 Basic" panose="00000500000000000000" pitchFamily="50" charset="-127"/>
              </a:rPr>
              <a:t> 실용적인 특정 애플리케이션에는</a:t>
            </a:r>
            <a:r>
              <a:rPr lang="en-US" altLang="ko-KR" sz="2000" dirty="0">
                <a:solidFill>
                  <a:schemeClr val="bg1"/>
                </a:solidFill>
                <a:latin typeface="Sandoll 삼립호빵체 Basic" panose="00000500000000000000" pitchFamily="50" charset="-127"/>
                <a:ea typeface="Sandoll 삼립호빵체 Basic" panose="00000500000000000000" pitchFamily="50" charset="-127"/>
              </a:rPr>
              <a:t> </a:t>
            </a:r>
            <a:r>
              <a:rPr lang="ko-KR" altLang="en-US" sz="2000" dirty="0">
                <a:solidFill>
                  <a:schemeClr val="bg1"/>
                </a:solidFill>
                <a:latin typeface="Sandoll 삼립호빵체 Basic" panose="00000500000000000000" pitchFamily="50" charset="-127"/>
                <a:ea typeface="Sandoll 삼립호빵체 Basic" panose="00000500000000000000" pitchFamily="50" charset="-127"/>
              </a:rPr>
              <a:t>잘</a:t>
            </a:r>
            <a:r>
              <a:rPr lang="en-US" altLang="ko-KR" sz="2000" dirty="0">
                <a:solidFill>
                  <a:schemeClr val="bg1"/>
                </a:solidFill>
                <a:latin typeface="Sandoll 삼립호빵체 Basic" panose="00000500000000000000" pitchFamily="50" charset="-127"/>
                <a:ea typeface="Sandoll 삼립호빵체 Basic" panose="00000500000000000000" pitchFamily="50" charset="-127"/>
              </a:rPr>
              <a:t> </a:t>
            </a:r>
            <a:r>
              <a:rPr lang="ko-KR" altLang="en-US" sz="2000" dirty="0">
                <a:solidFill>
                  <a:schemeClr val="bg1"/>
                </a:solidFill>
                <a:latin typeface="Sandoll 삼립호빵체 Basic" panose="00000500000000000000" pitchFamily="50" charset="-127"/>
                <a:ea typeface="Sandoll 삼립호빵체 Basic" panose="00000500000000000000" pitchFamily="50" charset="-127"/>
              </a:rPr>
              <a:t>맞지 않음</a:t>
            </a:r>
            <a:r>
              <a:rPr lang="en-US" altLang="ko-KR" sz="2000" dirty="0">
                <a:solidFill>
                  <a:schemeClr val="bg1"/>
                </a:solidFill>
                <a:latin typeface="Sandoll 삼립호빵체 Basic" panose="00000500000000000000" pitchFamily="50" charset="-127"/>
                <a:ea typeface="Sandoll 삼립호빵체 Basic" panose="00000500000000000000" pitchFamily="50" charset="-127"/>
              </a:rPr>
              <a:t>.</a:t>
            </a:r>
          </a:p>
        </p:txBody>
      </p:sp>
    </p:spTree>
    <p:extLst>
      <p:ext uri="{BB962C8B-B14F-4D97-AF65-F5344CB8AC3E}">
        <p14:creationId xmlns:p14="http://schemas.microsoft.com/office/powerpoint/2010/main" val="2221873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73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2970685" cy="646331"/>
          </a:xfrm>
          <a:prstGeom prst="rect">
            <a:avLst/>
          </a:prstGeom>
          <a:noFill/>
        </p:spPr>
        <p:txBody>
          <a:bodyPr wrap="none" rtlCol="0">
            <a:spAutoFit/>
          </a:bodyPr>
          <a:lstStyle/>
          <a:p>
            <a:r>
              <a:rPr lang="ko-KR" altLang="en-US" sz="3600" spc="-300" dirty="0">
                <a:solidFill>
                  <a:schemeClr val="bg1"/>
                </a:solidFill>
              </a:rPr>
              <a:t>다중 출력 모델</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3, </a:t>
            </a:r>
            <a:endParaRPr lang="ko-KR" altLang="en-US" sz="1400" dirty="0">
              <a:solidFill>
                <a:schemeClr val="bg1"/>
              </a:solidFill>
            </a:endParaRPr>
          </a:p>
        </p:txBody>
      </p:sp>
      <p:sp>
        <p:nvSpPr>
          <p:cNvPr id="5" name="TextBox 4">
            <a:extLst>
              <a:ext uri="{FF2B5EF4-FFF2-40B4-BE49-F238E27FC236}">
                <a16:creationId xmlns:a16="http://schemas.microsoft.com/office/drawing/2014/main" id="{AE5769FC-07B8-4BFD-84D6-707E401490DB}"/>
              </a:ext>
            </a:extLst>
          </p:cNvPr>
          <p:cNvSpPr txBox="1"/>
          <p:nvPr/>
        </p:nvSpPr>
        <p:spPr>
          <a:xfrm>
            <a:off x="339536" y="1433503"/>
            <a:ext cx="4314001" cy="461665"/>
          </a:xfrm>
          <a:prstGeom prst="rect">
            <a:avLst/>
          </a:prstGeom>
          <a:noFill/>
        </p:spPr>
        <p:txBody>
          <a:bodyPr wrap="none" rtlCol="0">
            <a:spAutoFit/>
          </a:bodyPr>
          <a:lstStyle/>
          <a:p>
            <a:r>
              <a:rPr lang="ko-KR" altLang="en-US" sz="2400" dirty="0">
                <a:solidFill>
                  <a:srgbClr val="393939"/>
                </a:solidFill>
                <a:latin typeface="+mn-ea"/>
              </a:rPr>
              <a:t>다중 출력 모델의 컴파일 옵션</a:t>
            </a:r>
          </a:p>
        </p:txBody>
      </p:sp>
      <p:sp>
        <p:nvSpPr>
          <p:cNvPr id="6" name="직사각형 5">
            <a:extLst>
              <a:ext uri="{FF2B5EF4-FFF2-40B4-BE49-F238E27FC236}">
                <a16:creationId xmlns:a16="http://schemas.microsoft.com/office/drawing/2014/main" id="{0550E28D-60CD-4796-83AC-A3BB020541BE}"/>
              </a:ext>
            </a:extLst>
          </p:cNvPr>
          <p:cNvSpPr/>
          <p:nvPr/>
        </p:nvSpPr>
        <p:spPr>
          <a:xfrm>
            <a:off x="132080" y="1430304"/>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0EA258B-5F6B-4A1A-85B0-AAE47206B3BD}"/>
              </a:ext>
            </a:extLst>
          </p:cNvPr>
          <p:cNvSpPr txBox="1"/>
          <p:nvPr/>
        </p:nvSpPr>
        <p:spPr>
          <a:xfrm>
            <a:off x="875104" y="2435526"/>
            <a:ext cx="6492830" cy="369332"/>
          </a:xfrm>
          <a:prstGeom prst="rect">
            <a:avLst/>
          </a:prstGeom>
          <a:noFill/>
        </p:spPr>
        <p:txBody>
          <a:bodyPr wrap="square">
            <a:spAutoFit/>
          </a:bodyPr>
          <a:lstStyle/>
          <a:p>
            <a:r>
              <a:rPr lang="ko-KR" altLang="en-US" dirty="0" err="1"/>
              <a:t>넘파이</a:t>
            </a:r>
            <a:r>
              <a:rPr lang="ko-KR" altLang="en-US" dirty="0"/>
              <a:t> 배열의 리스트나 </a:t>
            </a:r>
            <a:r>
              <a:rPr lang="ko-KR" altLang="en-US" dirty="0" err="1"/>
              <a:t>딕셔너리를</a:t>
            </a:r>
            <a:r>
              <a:rPr lang="ko-KR" altLang="en-US" dirty="0"/>
              <a:t> 모델에 전달하여 훈련</a:t>
            </a:r>
          </a:p>
        </p:txBody>
      </p:sp>
      <p:pic>
        <p:nvPicPr>
          <p:cNvPr id="8" name="그림 7">
            <a:extLst>
              <a:ext uri="{FF2B5EF4-FFF2-40B4-BE49-F238E27FC236}">
                <a16:creationId xmlns:a16="http://schemas.microsoft.com/office/drawing/2014/main" id="{F1A0247E-3D20-488C-90B0-34185EA49F91}"/>
              </a:ext>
            </a:extLst>
          </p:cNvPr>
          <p:cNvPicPr>
            <a:picLocks noChangeAspect="1"/>
          </p:cNvPicPr>
          <p:nvPr/>
        </p:nvPicPr>
        <p:blipFill>
          <a:blip r:embed="rId2"/>
          <a:stretch>
            <a:fillRect/>
          </a:stretch>
        </p:blipFill>
        <p:spPr>
          <a:xfrm>
            <a:off x="875104" y="3714549"/>
            <a:ext cx="9837919" cy="1251423"/>
          </a:xfrm>
          <a:prstGeom prst="rect">
            <a:avLst/>
          </a:prstGeom>
        </p:spPr>
      </p:pic>
      <p:sp>
        <p:nvSpPr>
          <p:cNvPr id="11" name="직사각형 10">
            <a:extLst>
              <a:ext uri="{FF2B5EF4-FFF2-40B4-BE49-F238E27FC236}">
                <a16:creationId xmlns:a16="http://schemas.microsoft.com/office/drawing/2014/main" id="{FEF0E92B-CE77-402C-B0A4-470B7F4E715F}"/>
              </a:ext>
            </a:extLst>
          </p:cNvPr>
          <p:cNvSpPr/>
          <p:nvPr/>
        </p:nvSpPr>
        <p:spPr>
          <a:xfrm>
            <a:off x="2681900" y="4038957"/>
            <a:ext cx="4686033" cy="341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4EA8530-C352-48FB-86D1-1893731E9132}"/>
              </a:ext>
            </a:extLst>
          </p:cNvPr>
          <p:cNvSpPr txBox="1"/>
          <p:nvPr/>
        </p:nvSpPr>
        <p:spPr>
          <a:xfrm>
            <a:off x="5024916" y="3669625"/>
            <a:ext cx="6492830" cy="369332"/>
          </a:xfrm>
          <a:prstGeom prst="rect">
            <a:avLst/>
          </a:prstGeom>
          <a:noFill/>
        </p:spPr>
        <p:txBody>
          <a:bodyPr wrap="square">
            <a:spAutoFit/>
          </a:bodyPr>
          <a:lstStyle/>
          <a:p>
            <a:r>
              <a:rPr lang="ko-KR" altLang="en-US" b="1" dirty="0" err="1">
                <a:solidFill>
                  <a:srgbClr val="393939"/>
                </a:solidFill>
              </a:rPr>
              <a:t>넘파이</a:t>
            </a:r>
            <a:r>
              <a:rPr lang="ko-KR" altLang="en-US" b="1" dirty="0">
                <a:solidFill>
                  <a:srgbClr val="393939"/>
                </a:solidFill>
              </a:rPr>
              <a:t> 배열이라고 가정</a:t>
            </a:r>
          </a:p>
        </p:txBody>
      </p:sp>
      <p:sp>
        <p:nvSpPr>
          <p:cNvPr id="13" name="TextBox 12">
            <a:extLst>
              <a:ext uri="{FF2B5EF4-FFF2-40B4-BE49-F238E27FC236}">
                <a16:creationId xmlns:a16="http://schemas.microsoft.com/office/drawing/2014/main" id="{7CD3C0E4-B120-46F1-B507-A8112DCB5584}"/>
              </a:ext>
            </a:extLst>
          </p:cNvPr>
          <p:cNvSpPr txBox="1"/>
          <p:nvPr/>
        </p:nvSpPr>
        <p:spPr>
          <a:xfrm>
            <a:off x="8945585" y="4579316"/>
            <a:ext cx="6492830" cy="369332"/>
          </a:xfrm>
          <a:prstGeom prst="rect">
            <a:avLst/>
          </a:prstGeom>
          <a:noFill/>
        </p:spPr>
        <p:txBody>
          <a:bodyPr wrap="square">
            <a:spAutoFit/>
          </a:bodyPr>
          <a:lstStyle/>
          <a:p>
            <a:r>
              <a:rPr lang="ko-KR" altLang="en-US" b="1" dirty="0">
                <a:solidFill>
                  <a:srgbClr val="393939"/>
                </a:solidFill>
              </a:rPr>
              <a:t>모델에 </a:t>
            </a:r>
            <a:r>
              <a:rPr lang="ko-KR" altLang="en-US" b="1">
                <a:solidFill>
                  <a:srgbClr val="393939"/>
                </a:solidFill>
              </a:rPr>
              <a:t>전달 </a:t>
            </a:r>
            <a:r>
              <a:rPr lang="en-US" altLang="ko-KR" b="1" dirty="0">
                <a:solidFill>
                  <a:srgbClr val="393939"/>
                </a:solidFill>
                <a:sym typeface="Wingdings" panose="05000000000000000000" pitchFamily="2" charset="2"/>
              </a:rPr>
              <a:t> </a:t>
            </a:r>
            <a:r>
              <a:rPr lang="ko-KR" altLang="en-US" b="1" dirty="0">
                <a:solidFill>
                  <a:srgbClr val="393939"/>
                </a:solidFill>
                <a:sym typeface="Wingdings" panose="05000000000000000000" pitchFamily="2" charset="2"/>
              </a:rPr>
              <a:t>훈련</a:t>
            </a:r>
            <a:endParaRPr lang="ko-KR" altLang="en-US" b="1" dirty="0">
              <a:solidFill>
                <a:srgbClr val="393939"/>
              </a:solidFill>
            </a:endParaRPr>
          </a:p>
        </p:txBody>
      </p:sp>
    </p:spTree>
    <p:extLst>
      <p:ext uri="{BB962C8B-B14F-4D97-AF65-F5344CB8AC3E}">
        <p14:creationId xmlns:p14="http://schemas.microsoft.com/office/powerpoint/2010/main" val="3548944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6603090" cy="646331"/>
          </a:xfrm>
          <a:prstGeom prst="rect">
            <a:avLst/>
          </a:prstGeom>
          <a:noFill/>
        </p:spPr>
        <p:txBody>
          <a:bodyPr wrap="none" rtlCol="0">
            <a:spAutoFit/>
          </a:bodyPr>
          <a:lstStyle/>
          <a:p>
            <a:r>
              <a:rPr lang="ko-KR" altLang="en-US" sz="3600" spc="-300" dirty="0">
                <a:solidFill>
                  <a:schemeClr val="bg1"/>
                </a:solidFill>
              </a:rPr>
              <a:t>층으로 구성된 </a:t>
            </a:r>
            <a:r>
              <a:rPr lang="ko-KR" altLang="en-US" sz="3600" spc="-300" dirty="0" err="1">
                <a:solidFill>
                  <a:schemeClr val="bg1"/>
                </a:solidFill>
              </a:rPr>
              <a:t>비순환</a:t>
            </a:r>
            <a:r>
              <a:rPr lang="ko-KR" altLang="en-US" sz="3600" spc="-300" dirty="0">
                <a:solidFill>
                  <a:schemeClr val="bg1"/>
                </a:solidFill>
              </a:rPr>
              <a:t> 유향 그래프</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4, </a:t>
            </a:r>
            <a:endParaRPr lang="ko-KR" altLang="en-US" sz="1400" dirty="0">
              <a:solidFill>
                <a:schemeClr val="bg1"/>
              </a:solidFill>
            </a:endParaRPr>
          </a:p>
        </p:txBody>
      </p:sp>
      <p:sp>
        <p:nvSpPr>
          <p:cNvPr id="5" name="TextBox 4">
            <a:extLst>
              <a:ext uri="{FF2B5EF4-FFF2-40B4-BE49-F238E27FC236}">
                <a16:creationId xmlns:a16="http://schemas.microsoft.com/office/drawing/2014/main" id="{AE5769FC-07B8-4BFD-84D6-707E401490DB}"/>
              </a:ext>
            </a:extLst>
          </p:cNvPr>
          <p:cNvSpPr txBox="1"/>
          <p:nvPr/>
        </p:nvSpPr>
        <p:spPr>
          <a:xfrm>
            <a:off x="339536" y="1433503"/>
            <a:ext cx="2864887" cy="461665"/>
          </a:xfrm>
          <a:prstGeom prst="rect">
            <a:avLst/>
          </a:prstGeom>
          <a:noFill/>
        </p:spPr>
        <p:txBody>
          <a:bodyPr wrap="none" rtlCol="0">
            <a:spAutoFit/>
          </a:bodyPr>
          <a:lstStyle/>
          <a:p>
            <a:r>
              <a:rPr lang="ko-KR" altLang="en-US" sz="2400" dirty="0" err="1">
                <a:solidFill>
                  <a:srgbClr val="393939"/>
                </a:solidFill>
                <a:latin typeface="+mn-ea"/>
              </a:rPr>
              <a:t>비순환</a:t>
            </a:r>
            <a:r>
              <a:rPr lang="ko-KR" altLang="en-US" sz="2400" dirty="0">
                <a:solidFill>
                  <a:srgbClr val="393939"/>
                </a:solidFill>
                <a:latin typeface="+mn-ea"/>
              </a:rPr>
              <a:t> 유향 그래프</a:t>
            </a:r>
          </a:p>
        </p:txBody>
      </p:sp>
      <p:sp>
        <p:nvSpPr>
          <p:cNvPr id="6" name="직사각형 5">
            <a:extLst>
              <a:ext uri="{FF2B5EF4-FFF2-40B4-BE49-F238E27FC236}">
                <a16:creationId xmlns:a16="http://schemas.microsoft.com/office/drawing/2014/main" id="{0550E28D-60CD-4796-83AC-A3BB020541BE}"/>
              </a:ext>
            </a:extLst>
          </p:cNvPr>
          <p:cNvSpPr/>
          <p:nvPr/>
        </p:nvSpPr>
        <p:spPr>
          <a:xfrm>
            <a:off x="132080" y="1430304"/>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0EA258B-5F6B-4A1A-85B0-AAE47206B3BD}"/>
              </a:ext>
            </a:extLst>
          </p:cNvPr>
          <p:cNvSpPr txBox="1"/>
          <p:nvPr/>
        </p:nvSpPr>
        <p:spPr>
          <a:xfrm>
            <a:off x="765978" y="1955926"/>
            <a:ext cx="6105832" cy="1112164"/>
          </a:xfrm>
          <a:prstGeom prst="rect">
            <a:avLst/>
          </a:prstGeom>
          <a:noFill/>
        </p:spPr>
        <p:txBody>
          <a:bodyPr wrap="square">
            <a:spAutoFit/>
          </a:bodyPr>
          <a:lstStyle/>
          <a:p>
            <a:pPr>
              <a:lnSpc>
                <a:spcPct val="200000"/>
              </a:lnSpc>
            </a:pPr>
            <a:r>
              <a:rPr lang="ko-KR" altLang="en-US" dirty="0" err="1">
                <a:highlight>
                  <a:srgbClr val="FFFF00"/>
                </a:highlight>
              </a:rPr>
              <a:t>비순환</a:t>
            </a:r>
            <a:r>
              <a:rPr lang="ko-KR" altLang="en-US" dirty="0">
                <a:highlight>
                  <a:srgbClr val="FFFF00"/>
                </a:highlight>
              </a:rPr>
              <a:t> 그래프</a:t>
            </a:r>
            <a:r>
              <a:rPr lang="en-US" altLang="ko-KR" dirty="0"/>
              <a:t>, </a:t>
            </a:r>
            <a:r>
              <a:rPr lang="ko-KR" altLang="en-US" dirty="0"/>
              <a:t>즉 원형이 아님</a:t>
            </a:r>
            <a:endParaRPr lang="en-US" altLang="ko-KR" dirty="0"/>
          </a:p>
          <a:p>
            <a:pPr>
              <a:lnSpc>
                <a:spcPct val="200000"/>
              </a:lnSpc>
            </a:pPr>
            <a:r>
              <a:rPr lang="ko-KR" altLang="en-US" dirty="0" err="1"/>
              <a:t>텐서</a:t>
            </a:r>
            <a:r>
              <a:rPr lang="ko-KR" altLang="en-US" dirty="0"/>
              <a:t> </a:t>
            </a:r>
            <a:r>
              <a:rPr lang="en-US" altLang="ko-KR" dirty="0"/>
              <a:t>X</a:t>
            </a:r>
            <a:r>
              <a:rPr lang="ko-KR" altLang="en-US" dirty="0"/>
              <a:t>가 </a:t>
            </a:r>
            <a:r>
              <a:rPr lang="ko-KR" altLang="en-US" dirty="0">
                <a:highlight>
                  <a:srgbClr val="FFFF00"/>
                </a:highlight>
              </a:rPr>
              <a:t>자기 자신을 출력</a:t>
            </a:r>
            <a:r>
              <a:rPr lang="ko-KR" altLang="en-US" dirty="0"/>
              <a:t>하는 층의 입력</a:t>
            </a:r>
          </a:p>
        </p:txBody>
      </p:sp>
      <p:sp>
        <p:nvSpPr>
          <p:cNvPr id="8" name="TextBox 7">
            <a:extLst>
              <a:ext uri="{FF2B5EF4-FFF2-40B4-BE49-F238E27FC236}">
                <a16:creationId xmlns:a16="http://schemas.microsoft.com/office/drawing/2014/main" id="{F94BA7E5-CBC9-405E-8589-665FC86849C5}"/>
              </a:ext>
            </a:extLst>
          </p:cNvPr>
          <p:cNvSpPr txBox="1"/>
          <p:nvPr/>
        </p:nvSpPr>
        <p:spPr>
          <a:xfrm>
            <a:off x="339536" y="3950255"/>
            <a:ext cx="1832553" cy="461665"/>
          </a:xfrm>
          <a:prstGeom prst="rect">
            <a:avLst/>
          </a:prstGeom>
          <a:noFill/>
        </p:spPr>
        <p:txBody>
          <a:bodyPr wrap="none" rtlCol="0">
            <a:spAutoFit/>
          </a:bodyPr>
          <a:lstStyle/>
          <a:p>
            <a:r>
              <a:rPr lang="ko-KR" altLang="en-US" sz="2400" dirty="0" err="1">
                <a:solidFill>
                  <a:srgbClr val="393939"/>
                </a:solidFill>
                <a:latin typeface="+mn-ea"/>
              </a:rPr>
              <a:t>인셉션</a:t>
            </a:r>
            <a:r>
              <a:rPr lang="ko-KR" altLang="en-US" sz="2400" dirty="0">
                <a:solidFill>
                  <a:srgbClr val="393939"/>
                </a:solidFill>
                <a:latin typeface="+mn-ea"/>
              </a:rPr>
              <a:t> 모듈</a:t>
            </a:r>
          </a:p>
        </p:txBody>
      </p:sp>
      <p:sp>
        <p:nvSpPr>
          <p:cNvPr id="9" name="직사각형 8">
            <a:extLst>
              <a:ext uri="{FF2B5EF4-FFF2-40B4-BE49-F238E27FC236}">
                <a16:creationId xmlns:a16="http://schemas.microsoft.com/office/drawing/2014/main" id="{74A4457D-8777-4197-92CA-8F2F1222021A}"/>
              </a:ext>
            </a:extLst>
          </p:cNvPr>
          <p:cNvSpPr/>
          <p:nvPr/>
        </p:nvSpPr>
        <p:spPr>
          <a:xfrm>
            <a:off x="132080" y="3947056"/>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0EEC928-ED85-43EB-915B-E74E4657E3C4}"/>
              </a:ext>
            </a:extLst>
          </p:cNvPr>
          <p:cNvPicPr>
            <a:picLocks noChangeAspect="1"/>
          </p:cNvPicPr>
          <p:nvPr/>
        </p:nvPicPr>
        <p:blipFill>
          <a:blip r:embed="rId2"/>
          <a:stretch>
            <a:fillRect/>
          </a:stretch>
        </p:blipFill>
        <p:spPr>
          <a:xfrm>
            <a:off x="5540188" y="2155030"/>
            <a:ext cx="6244848" cy="4408917"/>
          </a:xfrm>
          <a:prstGeom prst="rect">
            <a:avLst/>
          </a:prstGeom>
        </p:spPr>
      </p:pic>
      <p:sp>
        <p:nvSpPr>
          <p:cNvPr id="21" name="TextBox 20">
            <a:extLst>
              <a:ext uri="{FF2B5EF4-FFF2-40B4-BE49-F238E27FC236}">
                <a16:creationId xmlns:a16="http://schemas.microsoft.com/office/drawing/2014/main" id="{AC871143-8C48-439F-A22C-A8BC3E8D47F1}"/>
              </a:ext>
            </a:extLst>
          </p:cNvPr>
          <p:cNvSpPr txBox="1"/>
          <p:nvPr/>
        </p:nvSpPr>
        <p:spPr>
          <a:xfrm>
            <a:off x="608079" y="4661512"/>
            <a:ext cx="6105832" cy="923330"/>
          </a:xfrm>
          <a:prstGeom prst="rect">
            <a:avLst/>
          </a:prstGeom>
          <a:noFill/>
        </p:spPr>
        <p:txBody>
          <a:bodyPr wrap="square">
            <a:spAutoFit/>
          </a:bodyPr>
          <a:lstStyle/>
          <a:p>
            <a:r>
              <a:rPr lang="ko-KR" altLang="en-US" dirty="0" err="1"/>
              <a:t>합성곱</a:t>
            </a:r>
            <a:r>
              <a:rPr lang="ko-KR" altLang="en-US" dirty="0"/>
              <a:t> 신경망에서 인기있는 네트워크 구조</a:t>
            </a:r>
            <a:endParaRPr lang="en-US" altLang="ko-KR" dirty="0"/>
          </a:p>
          <a:p>
            <a:endParaRPr lang="en-US" altLang="ko-KR" dirty="0"/>
          </a:p>
          <a:p>
            <a:r>
              <a:rPr lang="ko-KR" altLang="en-US" dirty="0"/>
              <a:t>네트워크 안의 네트워크 구조</a:t>
            </a:r>
            <a:endParaRPr lang="en-US" altLang="ko-KR" dirty="0"/>
          </a:p>
        </p:txBody>
      </p:sp>
    </p:spTree>
    <p:extLst>
      <p:ext uri="{BB962C8B-B14F-4D97-AF65-F5344CB8AC3E}">
        <p14:creationId xmlns:p14="http://schemas.microsoft.com/office/powerpoint/2010/main" val="1637021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6603090" cy="646331"/>
          </a:xfrm>
          <a:prstGeom prst="rect">
            <a:avLst/>
          </a:prstGeom>
          <a:noFill/>
        </p:spPr>
        <p:txBody>
          <a:bodyPr wrap="none" rtlCol="0">
            <a:spAutoFit/>
          </a:bodyPr>
          <a:lstStyle/>
          <a:p>
            <a:r>
              <a:rPr lang="ko-KR" altLang="en-US" sz="3600" spc="-300" dirty="0">
                <a:solidFill>
                  <a:schemeClr val="bg1"/>
                </a:solidFill>
              </a:rPr>
              <a:t>층으로 구성된 </a:t>
            </a:r>
            <a:r>
              <a:rPr lang="ko-KR" altLang="en-US" sz="3600" spc="-300" dirty="0" err="1">
                <a:solidFill>
                  <a:schemeClr val="bg1"/>
                </a:solidFill>
              </a:rPr>
              <a:t>비순환</a:t>
            </a:r>
            <a:r>
              <a:rPr lang="ko-KR" altLang="en-US" sz="3600" spc="-300" dirty="0">
                <a:solidFill>
                  <a:schemeClr val="bg1"/>
                </a:solidFill>
              </a:rPr>
              <a:t> 유향 그래프</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4, </a:t>
            </a:r>
            <a:endParaRPr lang="ko-KR" altLang="en-US" sz="1400" dirty="0">
              <a:solidFill>
                <a:schemeClr val="bg1"/>
              </a:solidFill>
            </a:endParaRPr>
          </a:p>
        </p:txBody>
      </p:sp>
      <p:sp>
        <p:nvSpPr>
          <p:cNvPr id="5" name="TextBox 4">
            <a:extLst>
              <a:ext uri="{FF2B5EF4-FFF2-40B4-BE49-F238E27FC236}">
                <a16:creationId xmlns:a16="http://schemas.microsoft.com/office/drawing/2014/main" id="{AE5769FC-07B8-4BFD-84D6-707E401490DB}"/>
              </a:ext>
            </a:extLst>
          </p:cNvPr>
          <p:cNvSpPr txBox="1"/>
          <p:nvPr/>
        </p:nvSpPr>
        <p:spPr>
          <a:xfrm>
            <a:off x="339536" y="1433503"/>
            <a:ext cx="1524776" cy="461665"/>
          </a:xfrm>
          <a:prstGeom prst="rect">
            <a:avLst/>
          </a:prstGeom>
          <a:noFill/>
        </p:spPr>
        <p:txBody>
          <a:bodyPr wrap="none" rtlCol="0">
            <a:spAutoFit/>
          </a:bodyPr>
          <a:lstStyle/>
          <a:p>
            <a:r>
              <a:rPr lang="ko-KR" altLang="en-US" sz="2400" dirty="0" err="1">
                <a:solidFill>
                  <a:srgbClr val="393939"/>
                </a:solidFill>
                <a:latin typeface="+mn-ea"/>
              </a:rPr>
              <a:t>잔차</a:t>
            </a:r>
            <a:r>
              <a:rPr lang="ko-KR" altLang="en-US" sz="2400" dirty="0">
                <a:solidFill>
                  <a:srgbClr val="393939"/>
                </a:solidFill>
                <a:latin typeface="+mn-ea"/>
              </a:rPr>
              <a:t> 연결</a:t>
            </a:r>
          </a:p>
        </p:txBody>
      </p:sp>
      <p:sp>
        <p:nvSpPr>
          <p:cNvPr id="6" name="직사각형 5">
            <a:extLst>
              <a:ext uri="{FF2B5EF4-FFF2-40B4-BE49-F238E27FC236}">
                <a16:creationId xmlns:a16="http://schemas.microsoft.com/office/drawing/2014/main" id="{0550E28D-60CD-4796-83AC-A3BB020541BE}"/>
              </a:ext>
            </a:extLst>
          </p:cNvPr>
          <p:cNvSpPr/>
          <p:nvPr/>
        </p:nvSpPr>
        <p:spPr>
          <a:xfrm>
            <a:off x="132080" y="1430304"/>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F4EDE221-4AA1-4A95-8520-0E7DD703DD54}"/>
              </a:ext>
            </a:extLst>
          </p:cNvPr>
          <p:cNvPicPr>
            <a:picLocks noChangeAspect="1"/>
          </p:cNvPicPr>
          <p:nvPr/>
        </p:nvPicPr>
        <p:blipFill>
          <a:blip r:embed="rId2"/>
          <a:stretch>
            <a:fillRect/>
          </a:stretch>
        </p:blipFill>
        <p:spPr>
          <a:xfrm>
            <a:off x="1646905" y="2259085"/>
            <a:ext cx="2703869" cy="4047867"/>
          </a:xfrm>
          <a:prstGeom prst="rect">
            <a:avLst/>
          </a:prstGeom>
        </p:spPr>
      </p:pic>
      <p:sp>
        <p:nvSpPr>
          <p:cNvPr id="18" name="TextBox 17">
            <a:extLst>
              <a:ext uri="{FF2B5EF4-FFF2-40B4-BE49-F238E27FC236}">
                <a16:creationId xmlns:a16="http://schemas.microsoft.com/office/drawing/2014/main" id="{32FA80EF-2E9F-45E4-AF32-FB88EEBB635F}"/>
              </a:ext>
            </a:extLst>
          </p:cNvPr>
          <p:cNvSpPr txBox="1"/>
          <p:nvPr/>
        </p:nvSpPr>
        <p:spPr>
          <a:xfrm>
            <a:off x="4955458" y="2487940"/>
            <a:ext cx="6105832" cy="2862322"/>
          </a:xfrm>
          <a:prstGeom prst="rect">
            <a:avLst/>
          </a:prstGeom>
          <a:noFill/>
        </p:spPr>
        <p:txBody>
          <a:bodyPr wrap="square">
            <a:spAutoFit/>
          </a:bodyPr>
          <a:lstStyle/>
          <a:p>
            <a:r>
              <a:rPr lang="ko-KR" altLang="en-US" dirty="0"/>
              <a:t>전차 연결</a:t>
            </a:r>
            <a:r>
              <a:rPr lang="en-US" altLang="ko-KR" dirty="0"/>
              <a:t>(residual connection)</a:t>
            </a:r>
            <a:r>
              <a:rPr lang="ko-KR" altLang="en-US" dirty="0"/>
              <a:t>은 많은 네트워크 구조에 있는 그래프 형태의 네트워크 컴포넌트이다</a:t>
            </a:r>
            <a:r>
              <a:rPr lang="en-US" altLang="ko-KR" dirty="0"/>
              <a:t>.</a:t>
            </a:r>
          </a:p>
          <a:p>
            <a:endParaRPr lang="en-US" altLang="ko-KR" dirty="0"/>
          </a:p>
          <a:p>
            <a:r>
              <a:rPr lang="ko-KR" altLang="en-US" dirty="0" err="1"/>
              <a:t>그래디언트</a:t>
            </a:r>
            <a:r>
              <a:rPr lang="ko-KR" altLang="en-US" dirty="0"/>
              <a:t> 소실과 표현 병목을 해결한다</a:t>
            </a:r>
            <a:r>
              <a:rPr lang="en-US" altLang="ko-KR" dirty="0"/>
              <a:t>.</a:t>
            </a:r>
          </a:p>
          <a:p>
            <a:endParaRPr lang="en-US" altLang="ko-KR" dirty="0"/>
          </a:p>
          <a:p>
            <a:r>
              <a:rPr lang="ko-KR" altLang="en-US" dirty="0"/>
              <a:t>일반적으로 </a:t>
            </a:r>
            <a:r>
              <a:rPr lang="en-US" altLang="ko-KR" dirty="0"/>
              <a:t>10</a:t>
            </a:r>
            <a:r>
              <a:rPr lang="ko-KR" altLang="en-US" dirty="0" err="1"/>
              <a:t>개층</a:t>
            </a:r>
            <a:r>
              <a:rPr lang="ko-KR" altLang="en-US" dirty="0"/>
              <a:t> 이상을 가진 모델에 </a:t>
            </a:r>
            <a:r>
              <a:rPr lang="ko-KR" altLang="en-US" dirty="0" err="1"/>
              <a:t>잔차연결을</a:t>
            </a:r>
            <a:r>
              <a:rPr lang="ko-KR" altLang="en-US" dirty="0"/>
              <a:t> 추가하면 </a:t>
            </a:r>
            <a:r>
              <a:rPr lang="ko-KR" altLang="en-US" dirty="0" err="1"/>
              <a:t>도움이된다</a:t>
            </a:r>
            <a:r>
              <a:rPr lang="en-US" altLang="ko-KR" dirty="0"/>
              <a:t>.</a:t>
            </a:r>
          </a:p>
          <a:p>
            <a:endParaRPr lang="en-US" altLang="ko-KR" dirty="0"/>
          </a:p>
          <a:p>
            <a:r>
              <a:rPr lang="ko-KR" altLang="en-US" dirty="0"/>
              <a:t>하위 층의 출력이 상위 층의 활성화 출력에 연결되는 것이 아니라 더해진다</a:t>
            </a:r>
            <a:r>
              <a:rPr lang="en-US" altLang="ko-KR" dirty="0"/>
              <a:t>.</a:t>
            </a:r>
            <a:endParaRPr lang="ko-KR" altLang="en-US" dirty="0"/>
          </a:p>
        </p:txBody>
      </p:sp>
    </p:spTree>
    <p:extLst>
      <p:ext uri="{BB962C8B-B14F-4D97-AF65-F5344CB8AC3E}">
        <p14:creationId xmlns:p14="http://schemas.microsoft.com/office/powerpoint/2010/main" val="2388855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2970685" cy="646331"/>
          </a:xfrm>
          <a:prstGeom prst="rect">
            <a:avLst/>
          </a:prstGeom>
          <a:noFill/>
        </p:spPr>
        <p:txBody>
          <a:bodyPr wrap="none" rtlCol="0">
            <a:spAutoFit/>
          </a:bodyPr>
          <a:lstStyle/>
          <a:p>
            <a:r>
              <a:rPr lang="ko-KR" altLang="en-US" sz="3600" spc="-300" dirty="0">
                <a:solidFill>
                  <a:schemeClr val="bg1"/>
                </a:solidFill>
              </a:rPr>
              <a:t>층 가중치 공유</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5, </a:t>
            </a:r>
            <a:endParaRPr lang="ko-KR" altLang="en-US" sz="1400" dirty="0">
              <a:solidFill>
                <a:schemeClr val="bg1"/>
              </a:solidFill>
            </a:endParaRPr>
          </a:p>
        </p:txBody>
      </p:sp>
      <p:sp>
        <p:nvSpPr>
          <p:cNvPr id="5" name="TextBox 4">
            <a:extLst>
              <a:ext uri="{FF2B5EF4-FFF2-40B4-BE49-F238E27FC236}">
                <a16:creationId xmlns:a16="http://schemas.microsoft.com/office/drawing/2014/main" id="{AE5769FC-07B8-4BFD-84D6-707E401490DB}"/>
              </a:ext>
            </a:extLst>
          </p:cNvPr>
          <p:cNvSpPr txBox="1"/>
          <p:nvPr/>
        </p:nvSpPr>
        <p:spPr>
          <a:xfrm>
            <a:off x="339536" y="1433503"/>
            <a:ext cx="1832553" cy="461665"/>
          </a:xfrm>
          <a:prstGeom prst="rect">
            <a:avLst/>
          </a:prstGeom>
          <a:noFill/>
        </p:spPr>
        <p:txBody>
          <a:bodyPr wrap="none" rtlCol="0">
            <a:spAutoFit/>
          </a:bodyPr>
          <a:lstStyle/>
          <a:p>
            <a:r>
              <a:rPr lang="ko-KR" altLang="en-US" sz="2400" dirty="0">
                <a:solidFill>
                  <a:srgbClr val="393939"/>
                </a:solidFill>
                <a:latin typeface="+mn-ea"/>
              </a:rPr>
              <a:t>가중치 공유</a:t>
            </a:r>
          </a:p>
        </p:txBody>
      </p:sp>
      <p:sp>
        <p:nvSpPr>
          <p:cNvPr id="6" name="직사각형 5">
            <a:extLst>
              <a:ext uri="{FF2B5EF4-FFF2-40B4-BE49-F238E27FC236}">
                <a16:creationId xmlns:a16="http://schemas.microsoft.com/office/drawing/2014/main" id="{0550E28D-60CD-4796-83AC-A3BB020541BE}"/>
              </a:ext>
            </a:extLst>
          </p:cNvPr>
          <p:cNvSpPr/>
          <p:nvPr/>
        </p:nvSpPr>
        <p:spPr>
          <a:xfrm>
            <a:off x="132080" y="1430304"/>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0EA258B-5F6B-4A1A-85B0-AAE47206B3BD}"/>
              </a:ext>
            </a:extLst>
          </p:cNvPr>
          <p:cNvSpPr txBox="1"/>
          <p:nvPr/>
        </p:nvSpPr>
        <p:spPr>
          <a:xfrm>
            <a:off x="1028847" y="2074666"/>
            <a:ext cx="6105832" cy="1200329"/>
          </a:xfrm>
          <a:prstGeom prst="rect">
            <a:avLst/>
          </a:prstGeom>
          <a:noFill/>
        </p:spPr>
        <p:txBody>
          <a:bodyPr wrap="square">
            <a:spAutoFit/>
          </a:bodyPr>
          <a:lstStyle/>
          <a:p>
            <a:r>
              <a:rPr lang="ko-KR" altLang="en-US" dirty="0"/>
              <a:t>객체를 </a:t>
            </a:r>
            <a:r>
              <a:rPr lang="ko-KR" altLang="en-US" dirty="0">
                <a:highlight>
                  <a:srgbClr val="FFFF00"/>
                </a:highlight>
              </a:rPr>
              <a:t>여러 번 재사용 </a:t>
            </a:r>
            <a:r>
              <a:rPr lang="ko-KR" altLang="en-US" dirty="0"/>
              <a:t>할 수 있다는 것이다</a:t>
            </a:r>
            <a:r>
              <a:rPr lang="en-US" altLang="ko-KR" dirty="0"/>
              <a:t>.</a:t>
            </a:r>
          </a:p>
          <a:p>
            <a:endParaRPr lang="en-US" altLang="ko-KR" dirty="0"/>
          </a:p>
          <a:p>
            <a:r>
              <a:rPr lang="ko-KR" altLang="en-US" dirty="0"/>
              <a:t>층 객체를 두 번 호출하면 새로운 층 객체를 만들지 않고 각 호출에 </a:t>
            </a:r>
            <a:r>
              <a:rPr lang="ko-KR" altLang="en-US" dirty="0">
                <a:highlight>
                  <a:srgbClr val="FFFF00"/>
                </a:highlight>
              </a:rPr>
              <a:t>동일한 가중치를 재사용한다</a:t>
            </a:r>
            <a:r>
              <a:rPr lang="en-US" altLang="ko-KR" dirty="0"/>
              <a:t>.</a:t>
            </a:r>
            <a:endParaRPr lang="ko-KR" altLang="en-US" dirty="0"/>
          </a:p>
        </p:txBody>
      </p:sp>
      <p:sp>
        <p:nvSpPr>
          <p:cNvPr id="8" name="타원 7">
            <a:extLst>
              <a:ext uri="{FF2B5EF4-FFF2-40B4-BE49-F238E27FC236}">
                <a16:creationId xmlns:a16="http://schemas.microsoft.com/office/drawing/2014/main" id="{747620AA-5957-4FED-9AD6-6BA2D5C9D7CC}"/>
              </a:ext>
            </a:extLst>
          </p:cNvPr>
          <p:cNvSpPr/>
          <p:nvPr/>
        </p:nvSpPr>
        <p:spPr>
          <a:xfrm>
            <a:off x="1601496" y="3887977"/>
            <a:ext cx="2528052" cy="27252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1B5479D4-5058-4210-8726-3A4113742166}"/>
              </a:ext>
            </a:extLst>
          </p:cNvPr>
          <p:cNvSpPr txBox="1"/>
          <p:nvPr/>
        </p:nvSpPr>
        <p:spPr>
          <a:xfrm>
            <a:off x="2083405" y="4580083"/>
            <a:ext cx="1562790" cy="1140056"/>
          </a:xfrm>
          <a:prstGeom prst="rect">
            <a:avLst/>
          </a:prstGeom>
          <a:noFill/>
        </p:spPr>
        <p:txBody>
          <a:bodyPr wrap="square">
            <a:spAutoFit/>
          </a:bodyPr>
          <a:lstStyle/>
          <a:p>
            <a:pPr algn="ctr">
              <a:lnSpc>
                <a:spcPct val="150000"/>
              </a:lnSpc>
            </a:pPr>
            <a:r>
              <a:rPr lang="ko-KR" altLang="en-US" sz="2400" b="1" i="0" dirty="0">
                <a:solidFill>
                  <a:schemeClr val="bg1">
                    <a:lumMod val="95000"/>
                  </a:schemeClr>
                </a:solidFill>
                <a:effectLst/>
                <a:latin typeface="Spoqa Han Sans"/>
              </a:rPr>
              <a:t>샴 </a:t>
            </a:r>
            <a:r>
              <a:rPr lang="en-US" altLang="ko-KR" sz="2400" b="1" i="0" dirty="0">
                <a:solidFill>
                  <a:schemeClr val="bg1">
                    <a:lumMod val="95000"/>
                  </a:schemeClr>
                </a:solidFill>
                <a:effectLst/>
                <a:latin typeface="Spoqa Han Sans"/>
              </a:rPr>
              <a:t>LSTM  </a:t>
            </a:r>
            <a:r>
              <a:rPr lang="ko-KR" altLang="en-US" sz="2400" b="1" i="0" dirty="0">
                <a:solidFill>
                  <a:schemeClr val="bg1">
                    <a:lumMod val="95000"/>
                  </a:schemeClr>
                </a:solidFill>
                <a:effectLst/>
                <a:latin typeface="Spoqa Han Sans"/>
              </a:rPr>
              <a:t>공유 </a:t>
            </a:r>
            <a:r>
              <a:rPr lang="en-US" altLang="ko-KR" sz="2400" b="1" i="0" dirty="0">
                <a:solidFill>
                  <a:schemeClr val="bg1">
                    <a:lumMod val="95000"/>
                  </a:schemeClr>
                </a:solidFill>
                <a:effectLst/>
                <a:latin typeface="Spoqa Han Sans"/>
              </a:rPr>
              <a:t>LSTM</a:t>
            </a:r>
            <a:endParaRPr lang="ko-KR" altLang="en-US" sz="2400" dirty="0">
              <a:solidFill>
                <a:schemeClr val="bg1">
                  <a:lumMod val="95000"/>
                </a:schemeClr>
              </a:solidFill>
            </a:endParaRPr>
          </a:p>
        </p:txBody>
      </p:sp>
      <p:sp>
        <p:nvSpPr>
          <p:cNvPr id="25" name="TextBox 24">
            <a:extLst>
              <a:ext uri="{FF2B5EF4-FFF2-40B4-BE49-F238E27FC236}">
                <a16:creationId xmlns:a16="http://schemas.microsoft.com/office/drawing/2014/main" id="{30052C57-B100-46A2-8CED-3E9C1F6ABC93}"/>
              </a:ext>
            </a:extLst>
          </p:cNvPr>
          <p:cNvSpPr txBox="1"/>
          <p:nvPr/>
        </p:nvSpPr>
        <p:spPr>
          <a:xfrm>
            <a:off x="5369576" y="4302445"/>
            <a:ext cx="6105832" cy="1112164"/>
          </a:xfrm>
          <a:prstGeom prst="rect">
            <a:avLst/>
          </a:prstGeom>
          <a:noFill/>
        </p:spPr>
        <p:txBody>
          <a:bodyPr wrap="square">
            <a:spAutoFit/>
          </a:bodyPr>
          <a:lstStyle/>
          <a:p>
            <a:pPr>
              <a:lnSpc>
                <a:spcPct val="200000"/>
              </a:lnSpc>
            </a:pPr>
            <a:r>
              <a:rPr lang="ko-KR" altLang="en-US" dirty="0"/>
              <a:t>하나의 </a:t>
            </a:r>
            <a:r>
              <a:rPr lang="en-US" altLang="ko-KR" dirty="0"/>
              <a:t>LSTM </a:t>
            </a:r>
            <a:r>
              <a:rPr lang="ko-KR" altLang="en-US" dirty="0"/>
              <a:t>층으로 </a:t>
            </a:r>
            <a:r>
              <a:rPr lang="ko-KR" altLang="en-US" dirty="0">
                <a:highlight>
                  <a:srgbClr val="FFFF00"/>
                </a:highlight>
              </a:rPr>
              <a:t>양쪽을 모두 처리하는 </a:t>
            </a:r>
            <a:r>
              <a:rPr lang="ko-KR" altLang="en-US" dirty="0"/>
              <a:t>것이 좋다</a:t>
            </a:r>
            <a:r>
              <a:rPr lang="en-US" altLang="ko-KR" dirty="0"/>
              <a:t>.</a:t>
            </a:r>
          </a:p>
          <a:p>
            <a:pPr>
              <a:lnSpc>
                <a:spcPct val="200000"/>
              </a:lnSpc>
            </a:pPr>
            <a:r>
              <a:rPr lang="en-US" altLang="ko-KR" dirty="0"/>
              <a:t>LSTM</a:t>
            </a:r>
            <a:r>
              <a:rPr lang="ko-KR" altLang="en-US" dirty="0"/>
              <a:t>층의 표현은 두 입력에 대해 </a:t>
            </a:r>
            <a:r>
              <a:rPr lang="ko-KR" altLang="en-US" dirty="0">
                <a:highlight>
                  <a:srgbClr val="FFFF00"/>
                </a:highlight>
              </a:rPr>
              <a:t>함께 학습</a:t>
            </a:r>
          </a:p>
        </p:txBody>
      </p:sp>
    </p:spTree>
    <p:extLst>
      <p:ext uri="{BB962C8B-B14F-4D97-AF65-F5344CB8AC3E}">
        <p14:creationId xmlns:p14="http://schemas.microsoft.com/office/powerpoint/2010/main" val="2850150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2970685" cy="646331"/>
          </a:xfrm>
          <a:prstGeom prst="rect">
            <a:avLst/>
          </a:prstGeom>
          <a:noFill/>
        </p:spPr>
        <p:txBody>
          <a:bodyPr wrap="none" rtlCol="0">
            <a:spAutoFit/>
          </a:bodyPr>
          <a:lstStyle/>
          <a:p>
            <a:r>
              <a:rPr lang="ko-KR" altLang="en-US" sz="3600" spc="-300" dirty="0">
                <a:solidFill>
                  <a:schemeClr val="bg1"/>
                </a:solidFill>
              </a:rPr>
              <a:t>층 가중치 공유</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5, </a:t>
            </a:r>
            <a:endParaRPr lang="ko-KR" altLang="en-US" sz="1400" dirty="0">
              <a:solidFill>
                <a:schemeClr val="bg1"/>
              </a:solidFill>
            </a:endParaRPr>
          </a:p>
        </p:txBody>
      </p:sp>
      <p:sp>
        <p:nvSpPr>
          <p:cNvPr id="5" name="TextBox 4">
            <a:extLst>
              <a:ext uri="{FF2B5EF4-FFF2-40B4-BE49-F238E27FC236}">
                <a16:creationId xmlns:a16="http://schemas.microsoft.com/office/drawing/2014/main" id="{AE5769FC-07B8-4BFD-84D6-707E401490DB}"/>
              </a:ext>
            </a:extLst>
          </p:cNvPr>
          <p:cNvSpPr txBox="1"/>
          <p:nvPr/>
        </p:nvSpPr>
        <p:spPr>
          <a:xfrm>
            <a:off x="339536" y="1433503"/>
            <a:ext cx="1832553" cy="461665"/>
          </a:xfrm>
          <a:prstGeom prst="rect">
            <a:avLst/>
          </a:prstGeom>
          <a:noFill/>
        </p:spPr>
        <p:txBody>
          <a:bodyPr wrap="none" rtlCol="0">
            <a:spAutoFit/>
          </a:bodyPr>
          <a:lstStyle/>
          <a:p>
            <a:r>
              <a:rPr lang="ko-KR" altLang="en-US" sz="2400" dirty="0">
                <a:solidFill>
                  <a:srgbClr val="393939"/>
                </a:solidFill>
                <a:latin typeface="+mn-ea"/>
              </a:rPr>
              <a:t>가중치 공유</a:t>
            </a:r>
          </a:p>
        </p:txBody>
      </p:sp>
      <p:sp>
        <p:nvSpPr>
          <p:cNvPr id="6" name="직사각형 5">
            <a:extLst>
              <a:ext uri="{FF2B5EF4-FFF2-40B4-BE49-F238E27FC236}">
                <a16:creationId xmlns:a16="http://schemas.microsoft.com/office/drawing/2014/main" id="{0550E28D-60CD-4796-83AC-A3BB020541BE}"/>
              </a:ext>
            </a:extLst>
          </p:cNvPr>
          <p:cNvSpPr/>
          <p:nvPr/>
        </p:nvSpPr>
        <p:spPr>
          <a:xfrm>
            <a:off x="132080" y="1430304"/>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D60724DB-5F10-4824-968F-E77C2FE9F858}"/>
              </a:ext>
            </a:extLst>
          </p:cNvPr>
          <p:cNvPicPr>
            <a:picLocks noChangeAspect="1"/>
          </p:cNvPicPr>
          <p:nvPr/>
        </p:nvPicPr>
        <p:blipFill>
          <a:blip r:embed="rId2"/>
          <a:stretch>
            <a:fillRect/>
          </a:stretch>
        </p:blipFill>
        <p:spPr>
          <a:xfrm>
            <a:off x="1005233" y="2251711"/>
            <a:ext cx="7523337" cy="4215457"/>
          </a:xfrm>
          <a:prstGeom prst="rect">
            <a:avLst/>
          </a:prstGeom>
        </p:spPr>
      </p:pic>
      <p:sp>
        <p:nvSpPr>
          <p:cNvPr id="11" name="직사각형 10">
            <a:extLst>
              <a:ext uri="{FF2B5EF4-FFF2-40B4-BE49-F238E27FC236}">
                <a16:creationId xmlns:a16="http://schemas.microsoft.com/office/drawing/2014/main" id="{B53FFF3E-D63D-4B1F-AA05-BA04E2E01556}"/>
              </a:ext>
            </a:extLst>
          </p:cNvPr>
          <p:cNvSpPr/>
          <p:nvPr/>
        </p:nvSpPr>
        <p:spPr>
          <a:xfrm>
            <a:off x="2592253" y="3429000"/>
            <a:ext cx="1011559" cy="341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1D2AA58-5E02-4478-8743-F449ABB0A6AF}"/>
              </a:ext>
            </a:extLst>
          </p:cNvPr>
          <p:cNvSpPr txBox="1"/>
          <p:nvPr/>
        </p:nvSpPr>
        <p:spPr>
          <a:xfrm>
            <a:off x="3671245" y="3462536"/>
            <a:ext cx="2604049" cy="307777"/>
          </a:xfrm>
          <a:prstGeom prst="rect">
            <a:avLst/>
          </a:prstGeom>
          <a:noFill/>
        </p:spPr>
        <p:txBody>
          <a:bodyPr wrap="square">
            <a:spAutoFit/>
          </a:bodyPr>
          <a:lstStyle/>
          <a:p>
            <a:r>
              <a:rPr lang="en-US" altLang="ko-KR" sz="1400" b="1" dirty="0">
                <a:solidFill>
                  <a:srgbClr val="393939"/>
                </a:solidFill>
              </a:rPr>
              <a:t>LSTM </a:t>
            </a:r>
            <a:r>
              <a:rPr lang="ko-KR" altLang="en-US" sz="1400" b="1" dirty="0">
                <a:solidFill>
                  <a:srgbClr val="393939"/>
                </a:solidFill>
              </a:rPr>
              <a:t>객체 생성</a:t>
            </a:r>
          </a:p>
        </p:txBody>
      </p:sp>
      <p:sp>
        <p:nvSpPr>
          <p:cNvPr id="13" name="TextBox 12">
            <a:extLst>
              <a:ext uri="{FF2B5EF4-FFF2-40B4-BE49-F238E27FC236}">
                <a16:creationId xmlns:a16="http://schemas.microsoft.com/office/drawing/2014/main" id="{514D60EB-D119-4472-B58E-29F74A72D073}"/>
              </a:ext>
            </a:extLst>
          </p:cNvPr>
          <p:cNvSpPr txBox="1"/>
          <p:nvPr/>
        </p:nvSpPr>
        <p:spPr>
          <a:xfrm>
            <a:off x="4415315" y="4051662"/>
            <a:ext cx="2604049" cy="307777"/>
          </a:xfrm>
          <a:prstGeom prst="rect">
            <a:avLst/>
          </a:prstGeom>
          <a:noFill/>
        </p:spPr>
        <p:txBody>
          <a:bodyPr wrap="square">
            <a:spAutoFit/>
          </a:bodyPr>
          <a:lstStyle/>
          <a:p>
            <a:r>
              <a:rPr lang="ko-KR" altLang="en-US" sz="1400" b="1">
                <a:solidFill>
                  <a:srgbClr val="393939"/>
                </a:solidFill>
              </a:rPr>
              <a:t>모델의 왼쪽 가지 구성</a:t>
            </a:r>
            <a:endParaRPr lang="ko-KR" altLang="en-US" sz="1400" b="1" dirty="0">
              <a:solidFill>
                <a:srgbClr val="393939"/>
              </a:solidFill>
            </a:endParaRPr>
          </a:p>
        </p:txBody>
      </p:sp>
      <p:sp>
        <p:nvSpPr>
          <p:cNvPr id="14" name="TextBox 13">
            <a:extLst>
              <a:ext uri="{FF2B5EF4-FFF2-40B4-BE49-F238E27FC236}">
                <a16:creationId xmlns:a16="http://schemas.microsoft.com/office/drawing/2014/main" id="{B7394BA3-6C1B-4DCB-9B27-43AE60D1B6E3}"/>
              </a:ext>
            </a:extLst>
          </p:cNvPr>
          <p:cNvSpPr txBox="1"/>
          <p:nvPr/>
        </p:nvSpPr>
        <p:spPr>
          <a:xfrm>
            <a:off x="4766901" y="4657075"/>
            <a:ext cx="2604049" cy="307777"/>
          </a:xfrm>
          <a:prstGeom prst="rect">
            <a:avLst/>
          </a:prstGeom>
          <a:noFill/>
        </p:spPr>
        <p:txBody>
          <a:bodyPr wrap="square">
            <a:spAutoFit/>
          </a:bodyPr>
          <a:lstStyle/>
          <a:p>
            <a:r>
              <a:rPr lang="ko-KR" altLang="en-US" sz="1400" b="1">
                <a:solidFill>
                  <a:srgbClr val="393939"/>
                </a:solidFill>
              </a:rPr>
              <a:t>모델의 오른쪽 </a:t>
            </a:r>
            <a:r>
              <a:rPr lang="ko-KR" altLang="en-US" sz="1400" b="1" dirty="0">
                <a:solidFill>
                  <a:srgbClr val="393939"/>
                </a:solidFill>
              </a:rPr>
              <a:t>가지 구성</a:t>
            </a:r>
          </a:p>
        </p:txBody>
      </p:sp>
      <p:sp>
        <p:nvSpPr>
          <p:cNvPr id="15" name="TextBox 14">
            <a:extLst>
              <a:ext uri="{FF2B5EF4-FFF2-40B4-BE49-F238E27FC236}">
                <a16:creationId xmlns:a16="http://schemas.microsoft.com/office/drawing/2014/main" id="{0BE19863-F85E-4A92-A662-9B76C351E997}"/>
              </a:ext>
            </a:extLst>
          </p:cNvPr>
          <p:cNvSpPr txBox="1"/>
          <p:nvPr/>
        </p:nvSpPr>
        <p:spPr>
          <a:xfrm>
            <a:off x="7859725" y="5257711"/>
            <a:ext cx="2604049" cy="307777"/>
          </a:xfrm>
          <a:prstGeom prst="rect">
            <a:avLst/>
          </a:prstGeom>
          <a:noFill/>
        </p:spPr>
        <p:txBody>
          <a:bodyPr wrap="square">
            <a:spAutoFit/>
          </a:bodyPr>
          <a:lstStyle/>
          <a:p>
            <a:r>
              <a:rPr lang="ko-KR" altLang="en-US" sz="1400" b="1" dirty="0">
                <a:solidFill>
                  <a:srgbClr val="393939"/>
                </a:solidFill>
              </a:rPr>
              <a:t>분류기 생성</a:t>
            </a:r>
          </a:p>
        </p:txBody>
      </p:sp>
      <p:sp>
        <p:nvSpPr>
          <p:cNvPr id="16" name="직사각형 15">
            <a:extLst>
              <a:ext uri="{FF2B5EF4-FFF2-40B4-BE49-F238E27FC236}">
                <a16:creationId xmlns:a16="http://schemas.microsoft.com/office/drawing/2014/main" id="{48B85669-1690-4D5D-96B5-B7CA21AC216A}"/>
              </a:ext>
            </a:extLst>
          </p:cNvPr>
          <p:cNvSpPr/>
          <p:nvPr/>
        </p:nvSpPr>
        <p:spPr>
          <a:xfrm>
            <a:off x="3098032" y="4034893"/>
            <a:ext cx="1178133" cy="341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AB9F7292-3C01-4572-B110-23DAC81D5815}"/>
              </a:ext>
            </a:extLst>
          </p:cNvPr>
          <p:cNvSpPr/>
          <p:nvPr/>
        </p:nvSpPr>
        <p:spPr>
          <a:xfrm>
            <a:off x="3256722" y="4639825"/>
            <a:ext cx="1315278" cy="341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7025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2000869" cy="646331"/>
          </a:xfrm>
          <a:prstGeom prst="rect">
            <a:avLst/>
          </a:prstGeom>
          <a:noFill/>
        </p:spPr>
        <p:txBody>
          <a:bodyPr wrap="none" rtlCol="0">
            <a:spAutoFit/>
          </a:bodyPr>
          <a:lstStyle/>
          <a:p>
            <a:r>
              <a:rPr lang="ko-KR" altLang="en-US" sz="3600" spc="-300" dirty="0">
                <a:solidFill>
                  <a:schemeClr val="bg1"/>
                </a:solidFill>
              </a:rPr>
              <a:t>층과 모델</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6, </a:t>
            </a:r>
            <a:endParaRPr lang="ko-KR" altLang="en-US" sz="1400" dirty="0">
              <a:solidFill>
                <a:schemeClr val="bg1"/>
              </a:solidFill>
            </a:endParaRPr>
          </a:p>
        </p:txBody>
      </p:sp>
      <p:sp>
        <p:nvSpPr>
          <p:cNvPr id="5" name="TextBox 4">
            <a:extLst>
              <a:ext uri="{FF2B5EF4-FFF2-40B4-BE49-F238E27FC236}">
                <a16:creationId xmlns:a16="http://schemas.microsoft.com/office/drawing/2014/main" id="{AE5769FC-07B8-4BFD-84D6-707E401490DB}"/>
              </a:ext>
            </a:extLst>
          </p:cNvPr>
          <p:cNvSpPr txBox="1"/>
          <p:nvPr/>
        </p:nvSpPr>
        <p:spPr>
          <a:xfrm>
            <a:off x="339536" y="1433503"/>
            <a:ext cx="1524776" cy="461665"/>
          </a:xfrm>
          <a:prstGeom prst="rect">
            <a:avLst/>
          </a:prstGeom>
          <a:noFill/>
        </p:spPr>
        <p:txBody>
          <a:bodyPr wrap="none" rtlCol="0">
            <a:spAutoFit/>
          </a:bodyPr>
          <a:lstStyle/>
          <a:p>
            <a:r>
              <a:rPr lang="ko-KR" altLang="en-US" sz="2400" dirty="0">
                <a:solidFill>
                  <a:srgbClr val="393939"/>
                </a:solidFill>
                <a:latin typeface="+mn-ea"/>
              </a:rPr>
              <a:t>층과 모델</a:t>
            </a:r>
          </a:p>
        </p:txBody>
      </p:sp>
      <p:sp>
        <p:nvSpPr>
          <p:cNvPr id="6" name="직사각형 5">
            <a:extLst>
              <a:ext uri="{FF2B5EF4-FFF2-40B4-BE49-F238E27FC236}">
                <a16:creationId xmlns:a16="http://schemas.microsoft.com/office/drawing/2014/main" id="{0550E28D-60CD-4796-83AC-A3BB020541BE}"/>
              </a:ext>
            </a:extLst>
          </p:cNvPr>
          <p:cNvSpPr/>
          <p:nvPr/>
        </p:nvSpPr>
        <p:spPr>
          <a:xfrm>
            <a:off x="132080" y="1430304"/>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23ECF8B8-5DD6-428D-8701-FC0974337BB6}"/>
              </a:ext>
            </a:extLst>
          </p:cNvPr>
          <p:cNvSpPr txBox="1"/>
          <p:nvPr/>
        </p:nvSpPr>
        <p:spPr>
          <a:xfrm>
            <a:off x="875104" y="2067045"/>
            <a:ext cx="6105832" cy="369332"/>
          </a:xfrm>
          <a:prstGeom prst="rect">
            <a:avLst/>
          </a:prstGeom>
          <a:noFill/>
        </p:spPr>
        <p:txBody>
          <a:bodyPr wrap="square">
            <a:spAutoFit/>
          </a:bodyPr>
          <a:lstStyle/>
          <a:p>
            <a:r>
              <a:rPr lang="ko-KR" altLang="en-US" dirty="0"/>
              <a:t>함수형 </a:t>
            </a:r>
            <a:r>
              <a:rPr lang="en-US" altLang="ko-KR" dirty="0"/>
              <a:t>API</a:t>
            </a:r>
            <a:r>
              <a:rPr lang="ko-KR" altLang="en-US" dirty="0"/>
              <a:t>에서는 모델을 층처럼 사용할 수 있다</a:t>
            </a:r>
            <a:r>
              <a:rPr lang="en-US" altLang="ko-KR" dirty="0"/>
              <a:t>.</a:t>
            </a:r>
            <a:endParaRPr lang="ko-KR" altLang="en-US" dirty="0"/>
          </a:p>
        </p:txBody>
      </p:sp>
      <p:pic>
        <p:nvPicPr>
          <p:cNvPr id="15" name="그림 14">
            <a:extLst>
              <a:ext uri="{FF2B5EF4-FFF2-40B4-BE49-F238E27FC236}">
                <a16:creationId xmlns:a16="http://schemas.microsoft.com/office/drawing/2014/main" id="{61AF13C7-2B87-4D55-94C3-FCAA2CB0E71A}"/>
              </a:ext>
            </a:extLst>
          </p:cNvPr>
          <p:cNvPicPr>
            <a:picLocks noChangeAspect="1"/>
          </p:cNvPicPr>
          <p:nvPr/>
        </p:nvPicPr>
        <p:blipFill>
          <a:blip r:embed="rId2"/>
          <a:stretch>
            <a:fillRect/>
          </a:stretch>
        </p:blipFill>
        <p:spPr>
          <a:xfrm>
            <a:off x="6589738" y="1895168"/>
            <a:ext cx="3109940" cy="845686"/>
          </a:xfrm>
          <a:prstGeom prst="rect">
            <a:avLst/>
          </a:prstGeom>
        </p:spPr>
      </p:pic>
      <p:pic>
        <p:nvPicPr>
          <p:cNvPr id="17" name="그림 16">
            <a:extLst>
              <a:ext uri="{FF2B5EF4-FFF2-40B4-BE49-F238E27FC236}">
                <a16:creationId xmlns:a16="http://schemas.microsoft.com/office/drawing/2014/main" id="{7506247F-48D9-4111-AD6E-F790813CAD0E}"/>
              </a:ext>
            </a:extLst>
          </p:cNvPr>
          <p:cNvPicPr>
            <a:picLocks noChangeAspect="1"/>
          </p:cNvPicPr>
          <p:nvPr/>
        </p:nvPicPr>
        <p:blipFill>
          <a:blip r:embed="rId3"/>
          <a:stretch>
            <a:fillRect/>
          </a:stretch>
        </p:blipFill>
        <p:spPr>
          <a:xfrm>
            <a:off x="875104" y="3197798"/>
            <a:ext cx="8975984" cy="3276744"/>
          </a:xfrm>
          <a:prstGeom prst="rect">
            <a:avLst/>
          </a:prstGeom>
        </p:spPr>
      </p:pic>
      <p:sp>
        <p:nvSpPr>
          <p:cNvPr id="18" name="직사각형 17">
            <a:extLst>
              <a:ext uri="{FF2B5EF4-FFF2-40B4-BE49-F238E27FC236}">
                <a16:creationId xmlns:a16="http://schemas.microsoft.com/office/drawing/2014/main" id="{8630560A-8296-4A53-B099-E519CC592E30}"/>
              </a:ext>
            </a:extLst>
          </p:cNvPr>
          <p:cNvSpPr/>
          <p:nvPr/>
        </p:nvSpPr>
        <p:spPr>
          <a:xfrm>
            <a:off x="2875973" y="4523679"/>
            <a:ext cx="2448195" cy="30777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9110510-294C-42C5-9E58-235E1C864781}"/>
              </a:ext>
            </a:extLst>
          </p:cNvPr>
          <p:cNvSpPr txBox="1"/>
          <p:nvPr/>
        </p:nvSpPr>
        <p:spPr>
          <a:xfrm>
            <a:off x="4061071" y="4213926"/>
            <a:ext cx="3637587" cy="307777"/>
          </a:xfrm>
          <a:prstGeom prst="rect">
            <a:avLst/>
          </a:prstGeom>
          <a:noFill/>
        </p:spPr>
        <p:txBody>
          <a:bodyPr wrap="square">
            <a:spAutoFit/>
          </a:bodyPr>
          <a:lstStyle/>
          <a:p>
            <a:r>
              <a:rPr lang="ko-KR" altLang="en-US" sz="1400" b="1" dirty="0">
                <a:solidFill>
                  <a:srgbClr val="393939"/>
                </a:solidFill>
              </a:rPr>
              <a:t>이미지 처리 기본 모델 </a:t>
            </a:r>
            <a:r>
              <a:rPr lang="en-US" altLang="ko-KR" sz="1400" b="1" dirty="0">
                <a:solidFill>
                  <a:srgbClr val="393939"/>
                </a:solidFill>
              </a:rPr>
              <a:t>: </a:t>
            </a:r>
            <a:r>
              <a:rPr lang="ko-KR" altLang="en-US" sz="1400" b="1" dirty="0" err="1">
                <a:solidFill>
                  <a:srgbClr val="393939"/>
                </a:solidFill>
              </a:rPr>
              <a:t>엑셉션</a:t>
            </a:r>
            <a:r>
              <a:rPr lang="ko-KR" altLang="en-US" sz="1400" b="1" dirty="0">
                <a:solidFill>
                  <a:srgbClr val="393939"/>
                </a:solidFill>
              </a:rPr>
              <a:t> 네트워크</a:t>
            </a:r>
          </a:p>
        </p:txBody>
      </p:sp>
      <p:sp>
        <p:nvSpPr>
          <p:cNvPr id="20" name="직사각형 19">
            <a:extLst>
              <a:ext uri="{FF2B5EF4-FFF2-40B4-BE49-F238E27FC236}">
                <a16:creationId xmlns:a16="http://schemas.microsoft.com/office/drawing/2014/main" id="{957F3AD4-6C3C-41FD-8872-9A0AC4DAF90F}"/>
              </a:ext>
            </a:extLst>
          </p:cNvPr>
          <p:cNvSpPr/>
          <p:nvPr/>
        </p:nvSpPr>
        <p:spPr>
          <a:xfrm>
            <a:off x="4015617" y="4837630"/>
            <a:ext cx="1515028" cy="70020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310FC457-E7D0-41C7-A0F3-39D1612F13ED}"/>
              </a:ext>
            </a:extLst>
          </p:cNvPr>
          <p:cNvSpPr txBox="1"/>
          <p:nvPr/>
        </p:nvSpPr>
        <p:spPr>
          <a:xfrm>
            <a:off x="5678911" y="4975347"/>
            <a:ext cx="2604049" cy="307777"/>
          </a:xfrm>
          <a:prstGeom prst="rect">
            <a:avLst/>
          </a:prstGeom>
          <a:noFill/>
        </p:spPr>
        <p:txBody>
          <a:bodyPr wrap="square">
            <a:spAutoFit/>
          </a:bodyPr>
          <a:lstStyle/>
          <a:p>
            <a:r>
              <a:rPr lang="en-US" altLang="ko-KR" sz="1400" b="1" dirty="0">
                <a:solidFill>
                  <a:srgbClr val="393939"/>
                </a:solidFill>
              </a:rPr>
              <a:t>250 x 250 RGB </a:t>
            </a:r>
            <a:r>
              <a:rPr lang="ko-KR" altLang="en-US" sz="1400" b="1" dirty="0">
                <a:solidFill>
                  <a:srgbClr val="393939"/>
                </a:solidFill>
              </a:rPr>
              <a:t>이미지</a:t>
            </a:r>
          </a:p>
        </p:txBody>
      </p:sp>
      <p:sp>
        <p:nvSpPr>
          <p:cNvPr id="22" name="직사각형 21">
            <a:extLst>
              <a:ext uri="{FF2B5EF4-FFF2-40B4-BE49-F238E27FC236}">
                <a16:creationId xmlns:a16="http://schemas.microsoft.com/office/drawing/2014/main" id="{9894AFC3-8B8F-4A8B-AA90-4E0E5BC989C4}"/>
              </a:ext>
            </a:extLst>
          </p:cNvPr>
          <p:cNvSpPr/>
          <p:nvPr/>
        </p:nvSpPr>
        <p:spPr>
          <a:xfrm>
            <a:off x="852753" y="5475734"/>
            <a:ext cx="1773906" cy="61130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39188CF4-2F9D-4E97-B947-5ED68FBB39C1}"/>
              </a:ext>
            </a:extLst>
          </p:cNvPr>
          <p:cNvSpPr txBox="1"/>
          <p:nvPr/>
        </p:nvSpPr>
        <p:spPr>
          <a:xfrm>
            <a:off x="5862693" y="5590571"/>
            <a:ext cx="2604049" cy="307777"/>
          </a:xfrm>
          <a:prstGeom prst="rect">
            <a:avLst/>
          </a:prstGeom>
          <a:noFill/>
        </p:spPr>
        <p:txBody>
          <a:bodyPr wrap="square">
            <a:spAutoFit/>
          </a:bodyPr>
          <a:lstStyle/>
          <a:p>
            <a:r>
              <a:rPr lang="ko-KR" altLang="en-US" sz="1400" b="1" dirty="0">
                <a:solidFill>
                  <a:srgbClr val="393939"/>
                </a:solidFill>
              </a:rPr>
              <a:t>같은 비전 모델을 두 번 호출</a:t>
            </a:r>
          </a:p>
        </p:txBody>
      </p:sp>
    </p:spTree>
    <p:extLst>
      <p:ext uri="{BB962C8B-B14F-4D97-AF65-F5344CB8AC3E}">
        <p14:creationId xmlns:p14="http://schemas.microsoft.com/office/powerpoint/2010/main" val="3490914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342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961A4C0C-593F-49EA-A036-AAE8EB62D98B}"/>
              </a:ext>
            </a:extLst>
          </p:cNvPr>
          <p:cNvSpPr txBox="1"/>
          <p:nvPr/>
        </p:nvSpPr>
        <p:spPr>
          <a:xfrm>
            <a:off x="335280" y="2600960"/>
            <a:ext cx="3933641" cy="646331"/>
          </a:xfrm>
          <a:prstGeom prst="rect">
            <a:avLst/>
          </a:prstGeom>
          <a:noFill/>
        </p:spPr>
        <p:txBody>
          <a:bodyPr wrap="none" rtlCol="0">
            <a:spAutoFit/>
          </a:bodyPr>
          <a:lstStyle/>
          <a:p>
            <a:r>
              <a:rPr lang="en-US" altLang="ko-KR" sz="3600" spc="-300" dirty="0">
                <a:solidFill>
                  <a:schemeClr val="bg1"/>
                </a:solidFill>
                <a:latin typeface="+mj-ea"/>
                <a:ea typeface="+mj-ea"/>
              </a:rPr>
              <a:t>A Table of Contents.</a:t>
            </a:r>
            <a:endParaRPr lang="ko-KR" altLang="en-US" sz="3600" spc="-300" dirty="0">
              <a:solidFill>
                <a:schemeClr val="bg1"/>
              </a:solidFill>
              <a:latin typeface="+mj-ea"/>
              <a:ea typeface="+mj-ea"/>
            </a:endParaRPr>
          </a:p>
        </p:txBody>
      </p:sp>
      <p:grpSp>
        <p:nvGrpSpPr>
          <p:cNvPr id="6" name="그룹 5">
            <a:extLst>
              <a:ext uri="{FF2B5EF4-FFF2-40B4-BE49-F238E27FC236}">
                <a16:creationId xmlns:a16="http://schemas.microsoft.com/office/drawing/2014/main" id="{1D65EFFB-77B3-4093-9EBE-5BC7CD9D594B}"/>
              </a:ext>
            </a:extLst>
          </p:cNvPr>
          <p:cNvGrpSpPr/>
          <p:nvPr/>
        </p:nvGrpSpPr>
        <p:grpSpPr>
          <a:xfrm>
            <a:off x="619016" y="3799840"/>
            <a:ext cx="10602581" cy="707886"/>
            <a:chOff x="294640" y="3596640"/>
            <a:chExt cx="10602581" cy="707886"/>
          </a:xfrm>
        </p:grpSpPr>
        <p:sp>
          <p:nvSpPr>
            <p:cNvPr id="4" name="TextBox 3">
              <a:extLst>
                <a:ext uri="{FF2B5EF4-FFF2-40B4-BE49-F238E27FC236}">
                  <a16:creationId xmlns:a16="http://schemas.microsoft.com/office/drawing/2014/main" id="{74775390-ADD7-4C94-8805-D912724ABC3E}"/>
                </a:ext>
              </a:extLst>
            </p:cNvPr>
            <p:cNvSpPr txBox="1"/>
            <p:nvPr/>
          </p:nvSpPr>
          <p:spPr>
            <a:xfrm>
              <a:off x="294640" y="3596640"/>
              <a:ext cx="912429" cy="707886"/>
            </a:xfrm>
            <a:prstGeom prst="rect">
              <a:avLst/>
            </a:prstGeom>
            <a:noFill/>
          </p:spPr>
          <p:txBody>
            <a:bodyPr wrap="none" rtlCol="0">
              <a:spAutoFit/>
            </a:bodyPr>
            <a:lstStyle/>
            <a:p>
              <a:r>
                <a:rPr lang="en-US" altLang="ko-KR" sz="4000" b="1" dirty="0">
                  <a:solidFill>
                    <a:schemeClr val="accent1"/>
                  </a:solidFill>
                  <a:latin typeface="+mj-ea"/>
                  <a:ea typeface="+mj-ea"/>
                </a:rPr>
                <a:t>7.2</a:t>
              </a:r>
              <a:endParaRPr lang="ko-KR" altLang="en-US" sz="4000" b="1" dirty="0">
                <a:solidFill>
                  <a:schemeClr val="accent1"/>
                </a:solidFill>
                <a:latin typeface="+mj-ea"/>
                <a:ea typeface="+mj-ea"/>
              </a:endParaRPr>
            </a:p>
          </p:txBody>
        </p:sp>
        <p:sp>
          <p:nvSpPr>
            <p:cNvPr id="5" name="TextBox 4">
              <a:extLst>
                <a:ext uri="{FF2B5EF4-FFF2-40B4-BE49-F238E27FC236}">
                  <a16:creationId xmlns:a16="http://schemas.microsoft.com/office/drawing/2014/main" id="{64461C2D-7B54-4B3D-9449-360FD650556A}"/>
                </a:ext>
              </a:extLst>
            </p:cNvPr>
            <p:cNvSpPr txBox="1"/>
            <p:nvPr/>
          </p:nvSpPr>
          <p:spPr>
            <a:xfrm>
              <a:off x="1124994" y="3688973"/>
              <a:ext cx="9772227" cy="523220"/>
            </a:xfrm>
            <a:prstGeom prst="rect">
              <a:avLst/>
            </a:prstGeom>
            <a:noFill/>
          </p:spPr>
          <p:txBody>
            <a:bodyPr wrap="none" rtlCol="0">
              <a:spAutoFit/>
            </a:bodyPr>
            <a:lstStyle/>
            <a:p>
              <a:r>
                <a:rPr lang="ko-KR" altLang="en-US" sz="2800" spc="-150" dirty="0" err="1">
                  <a:solidFill>
                    <a:srgbClr val="393939"/>
                  </a:solidFill>
                </a:rPr>
                <a:t>케라스</a:t>
              </a:r>
              <a:r>
                <a:rPr lang="ko-KR" altLang="en-US" sz="2800" spc="-150" dirty="0">
                  <a:solidFill>
                    <a:srgbClr val="393939"/>
                  </a:solidFill>
                </a:rPr>
                <a:t> </a:t>
              </a:r>
              <a:r>
                <a:rPr lang="ko-KR" altLang="en-US" sz="2800" spc="-150" dirty="0" err="1">
                  <a:solidFill>
                    <a:srgbClr val="393939"/>
                  </a:solidFill>
                </a:rPr>
                <a:t>콜백과</a:t>
              </a:r>
              <a:r>
                <a:rPr lang="ko-KR" altLang="en-US" sz="2800" spc="-150" dirty="0">
                  <a:solidFill>
                    <a:srgbClr val="393939"/>
                  </a:solidFill>
                </a:rPr>
                <a:t> </a:t>
              </a:r>
              <a:r>
                <a:rPr lang="ko-KR" altLang="en-US" sz="2800" spc="-150" dirty="0" err="1">
                  <a:solidFill>
                    <a:srgbClr val="393939"/>
                  </a:solidFill>
                </a:rPr>
                <a:t>텐서보드를</a:t>
              </a:r>
              <a:r>
                <a:rPr lang="ko-KR" altLang="en-US" sz="2800" spc="-150" dirty="0">
                  <a:solidFill>
                    <a:srgbClr val="393939"/>
                  </a:solidFill>
                </a:rPr>
                <a:t> 사용한 </a:t>
              </a:r>
              <a:r>
                <a:rPr lang="ko-KR" altLang="en-US" sz="2800" spc="-150" dirty="0" err="1">
                  <a:solidFill>
                    <a:srgbClr val="393939"/>
                  </a:solidFill>
                </a:rPr>
                <a:t>딥러닝</a:t>
              </a:r>
              <a:r>
                <a:rPr lang="ko-KR" altLang="en-US" sz="2800" spc="-150" dirty="0">
                  <a:solidFill>
                    <a:srgbClr val="393939"/>
                  </a:solidFill>
                </a:rPr>
                <a:t> 모델 검사와 모니터링</a:t>
              </a:r>
            </a:p>
          </p:txBody>
        </p:sp>
      </p:grpSp>
      <p:grpSp>
        <p:nvGrpSpPr>
          <p:cNvPr id="10" name="그룹 9">
            <a:extLst>
              <a:ext uri="{FF2B5EF4-FFF2-40B4-BE49-F238E27FC236}">
                <a16:creationId xmlns:a16="http://schemas.microsoft.com/office/drawing/2014/main" id="{4CF3CB36-97CB-4B01-AB5E-847ED38F7969}"/>
              </a:ext>
            </a:extLst>
          </p:cNvPr>
          <p:cNvGrpSpPr/>
          <p:nvPr/>
        </p:nvGrpSpPr>
        <p:grpSpPr>
          <a:xfrm>
            <a:off x="619016" y="4790678"/>
            <a:ext cx="6094937" cy="707886"/>
            <a:chOff x="294640" y="3596640"/>
            <a:chExt cx="6094937" cy="707886"/>
          </a:xfrm>
        </p:grpSpPr>
        <p:sp>
          <p:nvSpPr>
            <p:cNvPr id="11" name="TextBox 10">
              <a:extLst>
                <a:ext uri="{FF2B5EF4-FFF2-40B4-BE49-F238E27FC236}">
                  <a16:creationId xmlns:a16="http://schemas.microsoft.com/office/drawing/2014/main" id="{2D33E10E-6802-4565-A9E8-5457EEEB6662}"/>
                </a:ext>
              </a:extLst>
            </p:cNvPr>
            <p:cNvSpPr txBox="1"/>
            <p:nvPr/>
          </p:nvSpPr>
          <p:spPr>
            <a:xfrm>
              <a:off x="294640" y="3596640"/>
              <a:ext cx="912429" cy="707886"/>
            </a:xfrm>
            <a:prstGeom prst="rect">
              <a:avLst/>
            </a:prstGeom>
            <a:noFill/>
          </p:spPr>
          <p:txBody>
            <a:bodyPr wrap="none" rtlCol="0">
              <a:spAutoFit/>
            </a:bodyPr>
            <a:lstStyle/>
            <a:p>
              <a:r>
                <a:rPr lang="en-US" altLang="ko-KR" sz="4000" b="1" dirty="0">
                  <a:solidFill>
                    <a:schemeClr val="accent1"/>
                  </a:solidFill>
                  <a:latin typeface="+mj-ea"/>
                  <a:ea typeface="+mj-ea"/>
                </a:rPr>
                <a:t>7.3</a:t>
              </a:r>
              <a:endParaRPr lang="ko-KR" altLang="en-US" sz="4000" b="1" dirty="0">
                <a:solidFill>
                  <a:schemeClr val="accent1"/>
                </a:solidFill>
                <a:latin typeface="+mj-ea"/>
                <a:ea typeface="+mj-ea"/>
              </a:endParaRPr>
            </a:p>
          </p:txBody>
        </p:sp>
        <p:sp>
          <p:nvSpPr>
            <p:cNvPr id="12" name="TextBox 11">
              <a:extLst>
                <a:ext uri="{FF2B5EF4-FFF2-40B4-BE49-F238E27FC236}">
                  <a16:creationId xmlns:a16="http://schemas.microsoft.com/office/drawing/2014/main" id="{DFC73533-A9D9-4EEB-A800-80F0AD62009F}"/>
                </a:ext>
              </a:extLst>
            </p:cNvPr>
            <p:cNvSpPr txBox="1"/>
            <p:nvPr/>
          </p:nvSpPr>
          <p:spPr>
            <a:xfrm>
              <a:off x="1124994" y="3688973"/>
              <a:ext cx="5264583" cy="523220"/>
            </a:xfrm>
            <a:prstGeom prst="rect">
              <a:avLst/>
            </a:prstGeom>
            <a:noFill/>
          </p:spPr>
          <p:txBody>
            <a:bodyPr wrap="none" rtlCol="0">
              <a:spAutoFit/>
            </a:bodyPr>
            <a:lstStyle/>
            <a:p>
              <a:r>
                <a:rPr lang="ko-KR" altLang="en-US" sz="2800" spc="-150" dirty="0">
                  <a:solidFill>
                    <a:srgbClr val="393939"/>
                  </a:solidFill>
                </a:rPr>
                <a:t>모델의 성능을 최대로 끌어올리기</a:t>
              </a:r>
            </a:p>
          </p:txBody>
        </p:sp>
      </p:grpSp>
      <p:grpSp>
        <p:nvGrpSpPr>
          <p:cNvPr id="19" name="그룹 18">
            <a:extLst>
              <a:ext uri="{FF2B5EF4-FFF2-40B4-BE49-F238E27FC236}">
                <a16:creationId xmlns:a16="http://schemas.microsoft.com/office/drawing/2014/main" id="{F67A419A-50A8-A240-BDC3-3F6B4398E225}"/>
              </a:ext>
            </a:extLst>
          </p:cNvPr>
          <p:cNvGrpSpPr/>
          <p:nvPr/>
        </p:nvGrpSpPr>
        <p:grpSpPr>
          <a:xfrm>
            <a:off x="619016" y="5781516"/>
            <a:ext cx="1694693" cy="707886"/>
            <a:chOff x="294640" y="3596640"/>
            <a:chExt cx="1694693" cy="707886"/>
          </a:xfrm>
        </p:grpSpPr>
        <p:sp>
          <p:nvSpPr>
            <p:cNvPr id="20" name="TextBox 19">
              <a:extLst>
                <a:ext uri="{FF2B5EF4-FFF2-40B4-BE49-F238E27FC236}">
                  <a16:creationId xmlns:a16="http://schemas.microsoft.com/office/drawing/2014/main" id="{0656DB98-DDDE-6840-8AD0-33D5AAC5C28D}"/>
                </a:ext>
              </a:extLst>
            </p:cNvPr>
            <p:cNvSpPr txBox="1"/>
            <p:nvPr/>
          </p:nvSpPr>
          <p:spPr>
            <a:xfrm>
              <a:off x="294640" y="3596640"/>
              <a:ext cx="912429" cy="707886"/>
            </a:xfrm>
            <a:prstGeom prst="rect">
              <a:avLst/>
            </a:prstGeom>
            <a:noFill/>
          </p:spPr>
          <p:txBody>
            <a:bodyPr wrap="none" rtlCol="0">
              <a:spAutoFit/>
            </a:bodyPr>
            <a:lstStyle/>
            <a:p>
              <a:r>
                <a:rPr lang="en-US" altLang="ko-KR" sz="4000" b="1" dirty="0">
                  <a:solidFill>
                    <a:schemeClr val="accent1"/>
                  </a:solidFill>
                  <a:latin typeface="+mj-ea"/>
                  <a:ea typeface="+mj-ea"/>
                </a:rPr>
                <a:t>7.4</a:t>
              </a:r>
              <a:endParaRPr lang="ko-KR" altLang="en-US" sz="4000" b="1" dirty="0">
                <a:solidFill>
                  <a:schemeClr val="accent1"/>
                </a:solidFill>
                <a:latin typeface="+mj-ea"/>
                <a:ea typeface="+mj-ea"/>
              </a:endParaRPr>
            </a:p>
          </p:txBody>
        </p:sp>
        <p:sp>
          <p:nvSpPr>
            <p:cNvPr id="21" name="TextBox 20">
              <a:extLst>
                <a:ext uri="{FF2B5EF4-FFF2-40B4-BE49-F238E27FC236}">
                  <a16:creationId xmlns:a16="http://schemas.microsoft.com/office/drawing/2014/main" id="{ED8636E2-2F63-9D4A-B7A5-1CF6651C8294}"/>
                </a:ext>
              </a:extLst>
            </p:cNvPr>
            <p:cNvSpPr txBox="1"/>
            <p:nvPr/>
          </p:nvSpPr>
          <p:spPr>
            <a:xfrm>
              <a:off x="1124994" y="3688973"/>
              <a:ext cx="864339" cy="523220"/>
            </a:xfrm>
            <a:prstGeom prst="rect">
              <a:avLst/>
            </a:prstGeom>
            <a:noFill/>
          </p:spPr>
          <p:txBody>
            <a:bodyPr wrap="none" rtlCol="0">
              <a:spAutoFit/>
            </a:bodyPr>
            <a:lstStyle/>
            <a:p>
              <a:r>
                <a:rPr lang="ko-KR" altLang="en-US" sz="2800" spc="-150" dirty="0">
                  <a:solidFill>
                    <a:srgbClr val="393939"/>
                  </a:solidFill>
                </a:rPr>
                <a:t>요약</a:t>
              </a:r>
            </a:p>
          </p:txBody>
        </p:sp>
      </p:grpSp>
    </p:spTree>
    <p:extLst>
      <p:ext uri="{BB962C8B-B14F-4D97-AF65-F5344CB8AC3E}">
        <p14:creationId xmlns:p14="http://schemas.microsoft.com/office/powerpoint/2010/main" val="106154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31F6F75-B221-4061-B962-758F7C3BEBF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474720" y="0"/>
            <a:ext cx="8717280" cy="6858000"/>
          </a:xfrm>
          <a:prstGeom prst="rect">
            <a:avLst/>
          </a:prstGeom>
        </p:spPr>
      </p:pic>
      <p:sp>
        <p:nvSpPr>
          <p:cNvPr id="7" name="직사각형 6">
            <a:extLst>
              <a:ext uri="{FF2B5EF4-FFF2-40B4-BE49-F238E27FC236}">
                <a16:creationId xmlns:a16="http://schemas.microsoft.com/office/drawing/2014/main" id="{BFB742AF-8DE1-4801-BAAB-FF7C033D40F3}"/>
              </a:ext>
            </a:extLst>
          </p:cNvPr>
          <p:cNvSpPr/>
          <p:nvPr/>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9B29B74-5530-431A-9A1D-6C360E5E40A6}"/>
              </a:ext>
            </a:extLst>
          </p:cNvPr>
          <p:cNvSpPr txBox="1"/>
          <p:nvPr/>
        </p:nvSpPr>
        <p:spPr>
          <a:xfrm>
            <a:off x="1510630" y="3013501"/>
            <a:ext cx="4166525" cy="830997"/>
          </a:xfrm>
          <a:prstGeom prst="rect">
            <a:avLst/>
          </a:prstGeom>
          <a:noFill/>
        </p:spPr>
        <p:txBody>
          <a:bodyPr wrap="none" rtlCol="0">
            <a:spAutoFit/>
          </a:bodyPr>
          <a:lstStyle/>
          <a:p>
            <a:r>
              <a:rPr lang="ko-KR" altLang="en-US" sz="2400" spc="-300" dirty="0" err="1">
                <a:solidFill>
                  <a:schemeClr val="bg1"/>
                </a:solidFill>
              </a:rPr>
              <a:t>케라스</a:t>
            </a:r>
            <a:r>
              <a:rPr lang="ko-KR" altLang="en-US" sz="2400" spc="-300" dirty="0">
                <a:solidFill>
                  <a:schemeClr val="bg1"/>
                </a:solidFill>
              </a:rPr>
              <a:t> </a:t>
            </a:r>
            <a:r>
              <a:rPr lang="ko-KR" altLang="en-US" sz="2400" spc="-300" dirty="0" err="1">
                <a:solidFill>
                  <a:schemeClr val="bg1"/>
                </a:solidFill>
              </a:rPr>
              <a:t>콜백과</a:t>
            </a:r>
            <a:r>
              <a:rPr lang="ko-KR" altLang="en-US" sz="2400" spc="-300" dirty="0">
                <a:solidFill>
                  <a:schemeClr val="bg1"/>
                </a:solidFill>
              </a:rPr>
              <a:t> </a:t>
            </a:r>
            <a:r>
              <a:rPr lang="ko-KR" altLang="en-US" sz="2400" spc="-300" dirty="0" err="1">
                <a:solidFill>
                  <a:schemeClr val="bg1"/>
                </a:solidFill>
              </a:rPr>
              <a:t>텐서보드를</a:t>
            </a:r>
            <a:r>
              <a:rPr lang="ko-KR" altLang="en-US" sz="2400" spc="-300" dirty="0">
                <a:solidFill>
                  <a:schemeClr val="bg1"/>
                </a:solidFill>
              </a:rPr>
              <a:t> 사용한</a:t>
            </a:r>
            <a:endParaRPr lang="en-US" altLang="ko-KR" sz="2400" spc="-300" dirty="0">
              <a:solidFill>
                <a:schemeClr val="bg1"/>
              </a:solidFill>
            </a:endParaRPr>
          </a:p>
          <a:p>
            <a:r>
              <a:rPr lang="ko-KR" altLang="en-US" sz="2400" spc="-300" dirty="0" err="1">
                <a:solidFill>
                  <a:schemeClr val="bg1"/>
                </a:solidFill>
              </a:rPr>
              <a:t>딥러닝</a:t>
            </a:r>
            <a:r>
              <a:rPr lang="ko-KR" altLang="en-US" sz="2400" spc="-300" dirty="0">
                <a:solidFill>
                  <a:schemeClr val="bg1"/>
                </a:solidFill>
              </a:rPr>
              <a:t> 모델 검사와 모니터링</a:t>
            </a:r>
          </a:p>
        </p:txBody>
      </p:sp>
      <p:sp>
        <p:nvSpPr>
          <p:cNvPr id="11" name="TextBox 10">
            <a:extLst>
              <a:ext uri="{FF2B5EF4-FFF2-40B4-BE49-F238E27FC236}">
                <a16:creationId xmlns:a16="http://schemas.microsoft.com/office/drawing/2014/main" id="{DD6DC040-1911-4DE1-B7BA-8D50B20BC5F8}"/>
              </a:ext>
            </a:extLst>
          </p:cNvPr>
          <p:cNvSpPr txBox="1"/>
          <p:nvPr/>
        </p:nvSpPr>
        <p:spPr>
          <a:xfrm>
            <a:off x="904240" y="3121223"/>
            <a:ext cx="743024" cy="307777"/>
          </a:xfrm>
          <a:prstGeom prst="rect">
            <a:avLst/>
          </a:prstGeom>
          <a:noFill/>
        </p:spPr>
        <p:txBody>
          <a:bodyPr wrap="none" rtlCol="0">
            <a:spAutoFit/>
          </a:bodyPr>
          <a:lstStyle/>
          <a:p>
            <a:r>
              <a:rPr lang="en-US" altLang="ko-KR" sz="1400" dirty="0">
                <a:solidFill>
                  <a:schemeClr val="bg1"/>
                </a:solidFill>
              </a:rPr>
              <a:t>Part 1, </a:t>
            </a:r>
            <a:endParaRPr lang="ko-KR" altLang="en-US" sz="1400" dirty="0">
              <a:solidFill>
                <a:schemeClr val="bg1"/>
              </a:solidFill>
            </a:endParaRPr>
          </a:p>
        </p:txBody>
      </p:sp>
      <p:cxnSp>
        <p:nvCxnSpPr>
          <p:cNvPr id="12" name="직선 연결선 11">
            <a:extLst>
              <a:ext uri="{FF2B5EF4-FFF2-40B4-BE49-F238E27FC236}">
                <a16:creationId xmlns:a16="http://schemas.microsoft.com/office/drawing/2014/main" id="{E9C7568C-DA98-40CE-9115-1F19853EEDF6}"/>
              </a:ext>
            </a:extLst>
          </p:cNvPr>
          <p:cNvCxnSpPr>
            <a:cxnSpLocks/>
          </p:cNvCxnSpPr>
          <p:nvPr/>
        </p:nvCxnSpPr>
        <p:spPr>
          <a:xfrm>
            <a:off x="904240" y="282313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92A7BF85-EFF0-4169-9F33-5B30AFBB9A2A}"/>
              </a:ext>
            </a:extLst>
          </p:cNvPr>
          <p:cNvCxnSpPr>
            <a:cxnSpLocks/>
          </p:cNvCxnSpPr>
          <p:nvPr/>
        </p:nvCxnSpPr>
        <p:spPr>
          <a:xfrm>
            <a:off x="904240" y="401185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291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342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961A4C0C-593F-49EA-A036-AAE8EB62D98B}"/>
              </a:ext>
            </a:extLst>
          </p:cNvPr>
          <p:cNvSpPr txBox="1"/>
          <p:nvPr/>
        </p:nvSpPr>
        <p:spPr>
          <a:xfrm>
            <a:off x="335280" y="2600960"/>
            <a:ext cx="3933641" cy="646331"/>
          </a:xfrm>
          <a:prstGeom prst="rect">
            <a:avLst/>
          </a:prstGeom>
          <a:noFill/>
        </p:spPr>
        <p:txBody>
          <a:bodyPr wrap="none" rtlCol="0">
            <a:spAutoFit/>
          </a:bodyPr>
          <a:lstStyle/>
          <a:p>
            <a:r>
              <a:rPr lang="en-US" altLang="ko-KR" sz="3600" spc="-300" dirty="0">
                <a:solidFill>
                  <a:schemeClr val="bg1"/>
                </a:solidFill>
                <a:latin typeface="+mj-ea"/>
                <a:ea typeface="+mj-ea"/>
              </a:rPr>
              <a:t>A Table of Contents.</a:t>
            </a:r>
            <a:endParaRPr lang="ko-KR" altLang="en-US" sz="3600" spc="-300" dirty="0">
              <a:solidFill>
                <a:schemeClr val="bg1"/>
              </a:solidFill>
              <a:latin typeface="+mj-ea"/>
              <a:ea typeface="+mj-ea"/>
            </a:endParaRPr>
          </a:p>
        </p:txBody>
      </p:sp>
      <p:grpSp>
        <p:nvGrpSpPr>
          <p:cNvPr id="6" name="그룹 5">
            <a:extLst>
              <a:ext uri="{FF2B5EF4-FFF2-40B4-BE49-F238E27FC236}">
                <a16:creationId xmlns:a16="http://schemas.microsoft.com/office/drawing/2014/main" id="{1D65EFFB-77B3-4093-9EBE-5BC7CD9D594B}"/>
              </a:ext>
            </a:extLst>
          </p:cNvPr>
          <p:cNvGrpSpPr/>
          <p:nvPr/>
        </p:nvGrpSpPr>
        <p:grpSpPr>
          <a:xfrm>
            <a:off x="619016" y="3799840"/>
            <a:ext cx="3226704" cy="707886"/>
            <a:chOff x="294640" y="3596640"/>
            <a:chExt cx="3226704" cy="707886"/>
          </a:xfrm>
        </p:grpSpPr>
        <p:sp>
          <p:nvSpPr>
            <p:cNvPr id="4" name="TextBox 3">
              <a:extLst>
                <a:ext uri="{FF2B5EF4-FFF2-40B4-BE49-F238E27FC236}">
                  <a16:creationId xmlns:a16="http://schemas.microsoft.com/office/drawing/2014/main" id="{74775390-ADD7-4C94-8805-D912724ABC3E}"/>
                </a:ext>
              </a:extLst>
            </p:cNvPr>
            <p:cNvSpPr txBox="1"/>
            <p:nvPr/>
          </p:nvSpPr>
          <p:spPr>
            <a:xfrm>
              <a:off x="294640" y="3596640"/>
              <a:ext cx="502061" cy="707886"/>
            </a:xfrm>
            <a:prstGeom prst="rect">
              <a:avLst/>
            </a:prstGeom>
            <a:noFill/>
          </p:spPr>
          <p:txBody>
            <a:bodyPr wrap="none" rtlCol="0">
              <a:spAutoFit/>
            </a:bodyPr>
            <a:lstStyle/>
            <a:p>
              <a:r>
                <a:rPr lang="en-US" altLang="ko-KR" sz="4000" b="1" dirty="0">
                  <a:solidFill>
                    <a:schemeClr val="accent1"/>
                  </a:solidFill>
                  <a:latin typeface="+mj-ea"/>
                  <a:ea typeface="+mj-ea"/>
                </a:rPr>
                <a:t>1</a:t>
              </a:r>
              <a:endParaRPr lang="ko-KR" altLang="en-US" sz="4000" b="1" dirty="0">
                <a:solidFill>
                  <a:schemeClr val="accent1"/>
                </a:solidFill>
                <a:latin typeface="+mj-ea"/>
                <a:ea typeface="+mj-ea"/>
              </a:endParaRPr>
            </a:p>
          </p:txBody>
        </p:sp>
        <p:sp>
          <p:nvSpPr>
            <p:cNvPr id="5" name="TextBox 4">
              <a:extLst>
                <a:ext uri="{FF2B5EF4-FFF2-40B4-BE49-F238E27FC236}">
                  <a16:creationId xmlns:a16="http://schemas.microsoft.com/office/drawing/2014/main" id="{64461C2D-7B54-4B3D-9449-360FD650556A}"/>
                </a:ext>
              </a:extLst>
            </p:cNvPr>
            <p:cNvSpPr txBox="1"/>
            <p:nvPr/>
          </p:nvSpPr>
          <p:spPr>
            <a:xfrm>
              <a:off x="943394" y="3688973"/>
              <a:ext cx="2577950" cy="523220"/>
            </a:xfrm>
            <a:prstGeom prst="rect">
              <a:avLst/>
            </a:prstGeom>
            <a:noFill/>
          </p:spPr>
          <p:txBody>
            <a:bodyPr wrap="none" rtlCol="0">
              <a:spAutoFit/>
            </a:bodyPr>
            <a:lstStyle/>
            <a:p>
              <a:r>
                <a:rPr lang="ko-KR" altLang="en-US" sz="2800" spc="-150" dirty="0">
                  <a:solidFill>
                    <a:srgbClr val="393939"/>
                  </a:solidFill>
                </a:rPr>
                <a:t>함수형 </a:t>
              </a:r>
              <a:r>
                <a:rPr lang="en-US" altLang="ko-KR" sz="2800" spc="-150" dirty="0">
                  <a:solidFill>
                    <a:srgbClr val="393939"/>
                  </a:solidFill>
                </a:rPr>
                <a:t>API </a:t>
              </a:r>
              <a:r>
                <a:rPr lang="ko-KR" altLang="en-US" sz="2800" spc="-150" dirty="0">
                  <a:solidFill>
                    <a:srgbClr val="393939"/>
                  </a:solidFill>
                </a:rPr>
                <a:t>소개</a:t>
              </a:r>
            </a:p>
          </p:txBody>
        </p:sp>
      </p:grpSp>
      <p:grpSp>
        <p:nvGrpSpPr>
          <p:cNvPr id="10" name="그룹 9">
            <a:extLst>
              <a:ext uri="{FF2B5EF4-FFF2-40B4-BE49-F238E27FC236}">
                <a16:creationId xmlns:a16="http://schemas.microsoft.com/office/drawing/2014/main" id="{4CF3CB36-97CB-4B01-AB5E-847ED38F7969}"/>
              </a:ext>
            </a:extLst>
          </p:cNvPr>
          <p:cNvGrpSpPr/>
          <p:nvPr/>
        </p:nvGrpSpPr>
        <p:grpSpPr>
          <a:xfrm>
            <a:off x="619016" y="4790678"/>
            <a:ext cx="3087242" cy="707886"/>
            <a:chOff x="294640" y="3596640"/>
            <a:chExt cx="3087242" cy="707886"/>
          </a:xfrm>
        </p:grpSpPr>
        <p:sp>
          <p:nvSpPr>
            <p:cNvPr id="11" name="TextBox 10">
              <a:extLst>
                <a:ext uri="{FF2B5EF4-FFF2-40B4-BE49-F238E27FC236}">
                  <a16:creationId xmlns:a16="http://schemas.microsoft.com/office/drawing/2014/main" id="{2D33E10E-6802-4565-A9E8-5457EEEB6662}"/>
                </a:ext>
              </a:extLst>
            </p:cNvPr>
            <p:cNvSpPr txBox="1"/>
            <p:nvPr/>
          </p:nvSpPr>
          <p:spPr>
            <a:xfrm>
              <a:off x="294640" y="3596640"/>
              <a:ext cx="502061" cy="707886"/>
            </a:xfrm>
            <a:prstGeom prst="rect">
              <a:avLst/>
            </a:prstGeom>
            <a:noFill/>
          </p:spPr>
          <p:txBody>
            <a:bodyPr wrap="none" rtlCol="0">
              <a:spAutoFit/>
            </a:bodyPr>
            <a:lstStyle/>
            <a:p>
              <a:r>
                <a:rPr lang="en-US" altLang="ko-KR" sz="4000" b="1" dirty="0">
                  <a:solidFill>
                    <a:schemeClr val="accent1"/>
                  </a:solidFill>
                  <a:latin typeface="+mj-ea"/>
                  <a:ea typeface="+mj-ea"/>
                </a:rPr>
                <a:t>2</a:t>
              </a:r>
              <a:endParaRPr lang="ko-KR" altLang="en-US" sz="4000" b="1" dirty="0">
                <a:solidFill>
                  <a:schemeClr val="accent1"/>
                </a:solidFill>
                <a:latin typeface="+mj-ea"/>
                <a:ea typeface="+mj-ea"/>
              </a:endParaRPr>
            </a:p>
          </p:txBody>
        </p:sp>
        <p:sp>
          <p:nvSpPr>
            <p:cNvPr id="12" name="TextBox 11">
              <a:extLst>
                <a:ext uri="{FF2B5EF4-FFF2-40B4-BE49-F238E27FC236}">
                  <a16:creationId xmlns:a16="http://schemas.microsoft.com/office/drawing/2014/main" id="{DFC73533-A9D9-4EEB-A800-80F0AD62009F}"/>
                </a:ext>
              </a:extLst>
            </p:cNvPr>
            <p:cNvSpPr txBox="1"/>
            <p:nvPr/>
          </p:nvSpPr>
          <p:spPr>
            <a:xfrm>
              <a:off x="943394" y="3688973"/>
              <a:ext cx="2438488" cy="523220"/>
            </a:xfrm>
            <a:prstGeom prst="rect">
              <a:avLst/>
            </a:prstGeom>
            <a:noFill/>
          </p:spPr>
          <p:txBody>
            <a:bodyPr wrap="none" rtlCol="0">
              <a:spAutoFit/>
            </a:bodyPr>
            <a:lstStyle/>
            <a:p>
              <a:r>
                <a:rPr lang="ko-KR" altLang="en-US" sz="2800" spc="-150" dirty="0">
                  <a:solidFill>
                    <a:srgbClr val="393939"/>
                  </a:solidFill>
                </a:rPr>
                <a:t>다중 입력 모델</a:t>
              </a:r>
            </a:p>
          </p:txBody>
        </p:sp>
      </p:grpSp>
      <p:grpSp>
        <p:nvGrpSpPr>
          <p:cNvPr id="13" name="그룹 12">
            <a:extLst>
              <a:ext uri="{FF2B5EF4-FFF2-40B4-BE49-F238E27FC236}">
                <a16:creationId xmlns:a16="http://schemas.microsoft.com/office/drawing/2014/main" id="{00D1E44C-6008-4F6E-880B-4E8105F0CF77}"/>
              </a:ext>
            </a:extLst>
          </p:cNvPr>
          <p:cNvGrpSpPr/>
          <p:nvPr/>
        </p:nvGrpSpPr>
        <p:grpSpPr>
          <a:xfrm>
            <a:off x="619016" y="5781516"/>
            <a:ext cx="3087242" cy="707886"/>
            <a:chOff x="294640" y="3596640"/>
            <a:chExt cx="3087242" cy="707886"/>
          </a:xfrm>
        </p:grpSpPr>
        <p:sp>
          <p:nvSpPr>
            <p:cNvPr id="14" name="TextBox 13">
              <a:extLst>
                <a:ext uri="{FF2B5EF4-FFF2-40B4-BE49-F238E27FC236}">
                  <a16:creationId xmlns:a16="http://schemas.microsoft.com/office/drawing/2014/main" id="{1CC6CD2E-3CC1-4835-B282-AE92CEFFFE97}"/>
                </a:ext>
              </a:extLst>
            </p:cNvPr>
            <p:cNvSpPr txBox="1"/>
            <p:nvPr/>
          </p:nvSpPr>
          <p:spPr>
            <a:xfrm>
              <a:off x="294640" y="3596640"/>
              <a:ext cx="502061" cy="707886"/>
            </a:xfrm>
            <a:prstGeom prst="rect">
              <a:avLst/>
            </a:prstGeom>
            <a:noFill/>
          </p:spPr>
          <p:txBody>
            <a:bodyPr wrap="none" rtlCol="0">
              <a:spAutoFit/>
            </a:bodyPr>
            <a:lstStyle/>
            <a:p>
              <a:r>
                <a:rPr lang="en-US" altLang="ko-KR" sz="4000" b="1" dirty="0">
                  <a:solidFill>
                    <a:schemeClr val="accent1"/>
                  </a:solidFill>
                  <a:latin typeface="+mj-ea"/>
                  <a:ea typeface="+mj-ea"/>
                </a:rPr>
                <a:t>3</a:t>
              </a:r>
              <a:endParaRPr lang="ko-KR" altLang="en-US" sz="4000" b="1" dirty="0">
                <a:solidFill>
                  <a:schemeClr val="accent1"/>
                </a:solidFill>
                <a:latin typeface="+mj-ea"/>
                <a:ea typeface="+mj-ea"/>
              </a:endParaRPr>
            </a:p>
          </p:txBody>
        </p:sp>
        <p:sp>
          <p:nvSpPr>
            <p:cNvPr id="15" name="TextBox 14">
              <a:extLst>
                <a:ext uri="{FF2B5EF4-FFF2-40B4-BE49-F238E27FC236}">
                  <a16:creationId xmlns:a16="http://schemas.microsoft.com/office/drawing/2014/main" id="{5C245155-BF92-4471-AC62-A87A47A31390}"/>
                </a:ext>
              </a:extLst>
            </p:cNvPr>
            <p:cNvSpPr txBox="1"/>
            <p:nvPr/>
          </p:nvSpPr>
          <p:spPr>
            <a:xfrm>
              <a:off x="943394" y="3688973"/>
              <a:ext cx="2438488" cy="523220"/>
            </a:xfrm>
            <a:prstGeom prst="rect">
              <a:avLst/>
            </a:prstGeom>
            <a:noFill/>
          </p:spPr>
          <p:txBody>
            <a:bodyPr wrap="none" rtlCol="0">
              <a:spAutoFit/>
            </a:bodyPr>
            <a:lstStyle/>
            <a:p>
              <a:r>
                <a:rPr lang="ko-KR" altLang="en-US" sz="2800" spc="-150" dirty="0">
                  <a:solidFill>
                    <a:srgbClr val="393939"/>
                  </a:solidFill>
                </a:rPr>
                <a:t>다중 출력 모델</a:t>
              </a:r>
            </a:p>
          </p:txBody>
        </p:sp>
      </p:grpSp>
      <p:grpSp>
        <p:nvGrpSpPr>
          <p:cNvPr id="20" name="그룹 19">
            <a:extLst>
              <a:ext uri="{FF2B5EF4-FFF2-40B4-BE49-F238E27FC236}">
                <a16:creationId xmlns:a16="http://schemas.microsoft.com/office/drawing/2014/main" id="{777B84E7-63D3-42AB-BE65-9FCAF0B56E13}"/>
              </a:ext>
            </a:extLst>
          </p:cNvPr>
          <p:cNvGrpSpPr/>
          <p:nvPr/>
        </p:nvGrpSpPr>
        <p:grpSpPr>
          <a:xfrm>
            <a:off x="5791651" y="3755896"/>
            <a:ext cx="6020737" cy="707886"/>
            <a:chOff x="294640" y="3596640"/>
            <a:chExt cx="6020737" cy="707886"/>
          </a:xfrm>
        </p:grpSpPr>
        <p:sp>
          <p:nvSpPr>
            <p:cNvPr id="21" name="TextBox 20">
              <a:extLst>
                <a:ext uri="{FF2B5EF4-FFF2-40B4-BE49-F238E27FC236}">
                  <a16:creationId xmlns:a16="http://schemas.microsoft.com/office/drawing/2014/main" id="{858A29DD-2812-45FF-951F-C5345FB9C16F}"/>
                </a:ext>
              </a:extLst>
            </p:cNvPr>
            <p:cNvSpPr txBox="1"/>
            <p:nvPr/>
          </p:nvSpPr>
          <p:spPr>
            <a:xfrm>
              <a:off x="294640" y="3596640"/>
              <a:ext cx="481222" cy="707886"/>
            </a:xfrm>
            <a:prstGeom prst="rect">
              <a:avLst/>
            </a:prstGeom>
            <a:noFill/>
          </p:spPr>
          <p:txBody>
            <a:bodyPr wrap="none" rtlCol="0">
              <a:spAutoFit/>
            </a:bodyPr>
            <a:lstStyle/>
            <a:p>
              <a:r>
                <a:rPr lang="en-US" altLang="ko-KR" sz="4000" b="1" dirty="0">
                  <a:solidFill>
                    <a:schemeClr val="accent1"/>
                  </a:solidFill>
                  <a:latin typeface="+mj-ea"/>
                  <a:ea typeface="+mj-ea"/>
                </a:rPr>
                <a:t>4</a:t>
              </a:r>
              <a:endParaRPr lang="ko-KR" altLang="en-US" sz="4000" b="1" dirty="0">
                <a:solidFill>
                  <a:schemeClr val="accent1"/>
                </a:solidFill>
                <a:latin typeface="+mj-ea"/>
                <a:ea typeface="+mj-ea"/>
              </a:endParaRPr>
            </a:p>
          </p:txBody>
        </p:sp>
        <p:sp>
          <p:nvSpPr>
            <p:cNvPr id="22" name="TextBox 21">
              <a:extLst>
                <a:ext uri="{FF2B5EF4-FFF2-40B4-BE49-F238E27FC236}">
                  <a16:creationId xmlns:a16="http://schemas.microsoft.com/office/drawing/2014/main" id="{58F39FEF-4D93-4C79-BE0B-10B1ECB0C37E}"/>
                </a:ext>
              </a:extLst>
            </p:cNvPr>
            <p:cNvSpPr txBox="1"/>
            <p:nvPr/>
          </p:nvSpPr>
          <p:spPr>
            <a:xfrm>
              <a:off x="943394" y="3688973"/>
              <a:ext cx="5371983" cy="523220"/>
            </a:xfrm>
            <a:prstGeom prst="rect">
              <a:avLst/>
            </a:prstGeom>
            <a:noFill/>
          </p:spPr>
          <p:txBody>
            <a:bodyPr wrap="none" rtlCol="0">
              <a:spAutoFit/>
            </a:bodyPr>
            <a:lstStyle/>
            <a:p>
              <a:r>
                <a:rPr lang="ko-KR" altLang="en-US" sz="2800" spc="-150" dirty="0">
                  <a:solidFill>
                    <a:srgbClr val="393939"/>
                  </a:solidFill>
                </a:rPr>
                <a:t>층으로 구성된 </a:t>
              </a:r>
              <a:r>
                <a:rPr lang="ko-KR" altLang="en-US" sz="2800" spc="-150" dirty="0" err="1">
                  <a:solidFill>
                    <a:srgbClr val="393939"/>
                  </a:solidFill>
                </a:rPr>
                <a:t>비순환</a:t>
              </a:r>
              <a:r>
                <a:rPr lang="ko-KR" altLang="en-US" sz="2800" spc="-150" dirty="0">
                  <a:solidFill>
                    <a:srgbClr val="393939"/>
                  </a:solidFill>
                </a:rPr>
                <a:t> 유향 그래프</a:t>
              </a:r>
            </a:p>
          </p:txBody>
        </p:sp>
      </p:grpSp>
      <p:grpSp>
        <p:nvGrpSpPr>
          <p:cNvPr id="23" name="그룹 22">
            <a:extLst>
              <a:ext uri="{FF2B5EF4-FFF2-40B4-BE49-F238E27FC236}">
                <a16:creationId xmlns:a16="http://schemas.microsoft.com/office/drawing/2014/main" id="{CF42D712-3E36-4322-8A0F-B85344925A00}"/>
              </a:ext>
            </a:extLst>
          </p:cNvPr>
          <p:cNvGrpSpPr/>
          <p:nvPr/>
        </p:nvGrpSpPr>
        <p:grpSpPr>
          <a:xfrm>
            <a:off x="5791651" y="4698345"/>
            <a:ext cx="3087242" cy="707886"/>
            <a:chOff x="294640" y="3596640"/>
            <a:chExt cx="3087242" cy="707886"/>
          </a:xfrm>
        </p:grpSpPr>
        <p:sp>
          <p:nvSpPr>
            <p:cNvPr id="24" name="TextBox 23">
              <a:extLst>
                <a:ext uri="{FF2B5EF4-FFF2-40B4-BE49-F238E27FC236}">
                  <a16:creationId xmlns:a16="http://schemas.microsoft.com/office/drawing/2014/main" id="{37567B57-F15D-413A-B44E-5903EFB343BE}"/>
                </a:ext>
              </a:extLst>
            </p:cNvPr>
            <p:cNvSpPr txBox="1"/>
            <p:nvPr/>
          </p:nvSpPr>
          <p:spPr>
            <a:xfrm>
              <a:off x="294640" y="3596640"/>
              <a:ext cx="481222" cy="707886"/>
            </a:xfrm>
            <a:prstGeom prst="rect">
              <a:avLst/>
            </a:prstGeom>
            <a:noFill/>
          </p:spPr>
          <p:txBody>
            <a:bodyPr wrap="none" rtlCol="0">
              <a:spAutoFit/>
            </a:bodyPr>
            <a:lstStyle/>
            <a:p>
              <a:r>
                <a:rPr lang="en-US" altLang="ko-KR" sz="4000" b="1" dirty="0">
                  <a:solidFill>
                    <a:schemeClr val="accent1"/>
                  </a:solidFill>
                  <a:latin typeface="+mj-ea"/>
                  <a:ea typeface="+mj-ea"/>
                </a:rPr>
                <a:t>5</a:t>
              </a:r>
              <a:endParaRPr lang="ko-KR" altLang="en-US" sz="4000" b="1" dirty="0">
                <a:solidFill>
                  <a:schemeClr val="accent1"/>
                </a:solidFill>
                <a:latin typeface="+mj-ea"/>
                <a:ea typeface="+mj-ea"/>
              </a:endParaRPr>
            </a:p>
          </p:txBody>
        </p:sp>
        <p:sp>
          <p:nvSpPr>
            <p:cNvPr id="25" name="TextBox 24">
              <a:extLst>
                <a:ext uri="{FF2B5EF4-FFF2-40B4-BE49-F238E27FC236}">
                  <a16:creationId xmlns:a16="http://schemas.microsoft.com/office/drawing/2014/main" id="{F49DA808-1ED2-421E-AABE-B11B6B4CBDB8}"/>
                </a:ext>
              </a:extLst>
            </p:cNvPr>
            <p:cNvSpPr txBox="1"/>
            <p:nvPr/>
          </p:nvSpPr>
          <p:spPr>
            <a:xfrm>
              <a:off x="943394" y="3688973"/>
              <a:ext cx="2438488" cy="523220"/>
            </a:xfrm>
            <a:prstGeom prst="rect">
              <a:avLst/>
            </a:prstGeom>
            <a:noFill/>
          </p:spPr>
          <p:txBody>
            <a:bodyPr wrap="none" rtlCol="0">
              <a:spAutoFit/>
            </a:bodyPr>
            <a:lstStyle/>
            <a:p>
              <a:r>
                <a:rPr lang="ko-KR" altLang="en-US" sz="2800" spc="-150" dirty="0">
                  <a:solidFill>
                    <a:srgbClr val="393939"/>
                  </a:solidFill>
                </a:rPr>
                <a:t>층 가중치 공유</a:t>
              </a:r>
            </a:p>
          </p:txBody>
        </p:sp>
      </p:grpSp>
      <p:grpSp>
        <p:nvGrpSpPr>
          <p:cNvPr id="26" name="그룹 25">
            <a:extLst>
              <a:ext uri="{FF2B5EF4-FFF2-40B4-BE49-F238E27FC236}">
                <a16:creationId xmlns:a16="http://schemas.microsoft.com/office/drawing/2014/main" id="{EDCEAF1F-95EF-4E4D-BF2E-86CDC59BCC09}"/>
              </a:ext>
            </a:extLst>
          </p:cNvPr>
          <p:cNvGrpSpPr/>
          <p:nvPr/>
        </p:nvGrpSpPr>
        <p:grpSpPr>
          <a:xfrm>
            <a:off x="5791651" y="5689183"/>
            <a:ext cx="2300168" cy="707886"/>
            <a:chOff x="294640" y="3596640"/>
            <a:chExt cx="2300168" cy="707886"/>
          </a:xfrm>
        </p:grpSpPr>
        <p:sp>
          <p:nvSpPr>
            <p:cNvPr id="27" name="TextBox 26">
              <a:extLst>
                <a:ext uri="{FF2B5EF4-FFF2-40B4-BE49-F238E27FC236}">
                  <a16:creationId xmlns:a16="http://schemas.microsoft.com/office/drawing/2014/main" id="{7FAA509E-31E2-4C50-9BDB-B7ABABF7C982}"/>
                </a:ext>
              </a:extLst>
            </p:cNvPr>
            <p:cNvSpPr txBox="1"/>
            <p:nvPr/>
          </p:nvSpPr>
          <p:spPr>
            <a:xfrm>
              <a:off x="294640" y="3596640"/>
              <a:ext cx="481222" cy="707886"/>
            </a:xfrm>
            <a:prstGeom prst="rect">
              <a:avLst/>
            </a:prstGeom>
            <a:noFill/>
          </p:spPr>
          <p:txBody>
            <a:bodyPr wrap="none" rtlCol="0">
              <a:spAutoFit/>
            </a:bodyPr>
            <a:lstStyle/>
            <a:p>
              <a:r>
                <a:rPr lang="en-US" altLang="ko-KR" sz="4000" b="1" dirty="0">
                  <a:solidFill>
                    <a:schemeClr val="accent1"/>
                  </a:solidFill>
                  <a:latin typeface="+mj-ea"/>
                  <a:ea typeface="+mj-ea"/>
                </a:rPr>
                <a:t>6</a:t>
              </a:r>
              <a:endParaRPr lang="ko-KR" altLang="en-US" sz="4000" b="1" dirty="0">
                <a:solidFill>
                  <a:schemeClr val="accent1"/>
                </a:solidFill>
                <a:latin typeface="+mj-ea"/>
                <a:ea typeface="+mj-ea"/>
              </a:endParaRPr>
            </a:p>
          </p:txBody>
        </p:sp>
        <p:sp>
          <p:nvSpPr>
            <p:cNvPr id="28" name="TextBox 27">
              <a:extLst>
                <a:ext uri="{FF2B5EF4-FFF2-40B4-BE49-F238E27FC236}">
                  <a16:creationId xmlns:a16="http://schemas.microsoft.com/office/drawing/2014/main" id="{6C7E9F3C-D47F-4176-9BDA-81A168373E90}"/>
                </a:ext>
              </a:extLst>
            </p:cNvPr>
            <p:cNvSpPr txBox="1"/>
            <p:nvPr/>
          </p:nvSpPr>
          <p:spPr>
            <a:xfrm>
              <a:off x="943394" y="3688973"/>
              <a:ext cx="1651414" cy="523220"/>
            </a:xfrm>
            <a:prstGeom prst="rect">
              <a:avLst/>
            </a:prstGeom>
            <a:noFill/>
          </p:spPr>
          <p:txBody>
            <a:bodyPr wrap="none" rtlCol="0">
              <a:spAutoFit/>
            </a:bodyPr>
            <a:lstStyle/>
            <a:p>
              <a:r>
                <a:rPr lang="ko-KR" altLang="en-US" sz="2800" spc="-150" dirty="0">
                  <a:solidFill>
                    <a:srgbClr val="393939"/>
                  </a:solidFill>
                </a:rPr>
                <a:t>층과 모델</a:t>
              </a:r>
            </a:p>
          </p:txBody>
        </p:sp>
      </p:grpSp>
    </p:spTree>
    <p:extLst>
      <p:ext uri="{BB962C8B-B14F-4D97-AF65-F5344CB8AC3E}">
        <p14:creationId xmlns:p14="http://schemas.microsoft.com/office/powerpoint/2010/main" val="2263928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271193"/>
            <a:ext cx="9504525" cy="538609"/>
          </a:xfrm>
          <a:prstGeom prst="rect">
            <a:avLst/>
          </a:prstGeom>
          <a:noFill/>
        </p:spPr>
        <p:txBody>
          <a:bodyPr wrap="none" rtlCol="0">
            <a:spAutoFit/>
          </a:bodyPr>
          <a:lstStyle/>
          <a:p>
            <a:r>
              <a:rPr lang="ko-KR" altLang="en-US" sz="2900" spc="-300" dirty="0" err="1">
                <a:solidFill>
                  <a:schemeClr val="bg1"/>
                </a:solidFill>
              </a:rPr>
              <a:t>케라스</a:t>
            </a:r>
            <a:r>
              <a:rPr lang="ko-KR" altLang="en-US" sz="2900" spc="-300" dirty="0">
                <a:solidFill>
                  <a:schemeClr val="bg1"/>
                </a:solidFill>
              </a:rPr>
              <a:t> </a:t>
            </a:r>
            <a:r>
              <a:rPr lang="ko-KR" altLang="en-US" sz="2900" spc="-300" dirty="0" err="1">
                <a:solidFill>
                  <a:schemeClr val="bg1"/>
                </a:solidFill>
              </a:rPr>
              <a:t>콜백과</a:t>
            </a:r>
            <a:r>
              <a:rPr lang="ko-KR" altLang="en-US" sz="2900" spc="-300" dirty="0">
                <a:solidFill>
                  <a:schemeClr val="bg1"/>
                </a:solidFill>
              </a:rPr>
              <a:t> </a:t>
            </a:r>
            <a:r>
              <a:rPr lang="ko-KR" altLang="en-US" sz="2900" spc="-300" dirty="0" err="1">
                <a:solidFill>
                  <a:schemeClr val="bg1"/>
                </a:solidFill>
              </a:rPr>
              <a:t>텐서보드를</a:t>
            </a:r>
            <a:r>
              <a:rPr lang="ko-KR" altLang="en-US" sz="2900" spc="-300" dirty="0">
                <a:solidFill>
                  <a:schemeClr val="bg1"/>
                </a:solidFill>
              </a:rPr>
              <a:t> 사용한 </a:t>
            </a:r>
            <a:r>
              <a:rPr lang="ko-KR" altLang="en-US" sz="2900" spc="-300" dirty="0" err="1">
                <a:solidFill>
                  <a:schemeClr val="bg1"/>
                </a:solidFill>
              </a:rPr>
              <a:t>딥러닝</a:t>
            </a:r>
            <a:r>
              <a:rPr lang="ko-KR" altLang="en-US" sz="2900" spc="-300" dirty="0">
                <a:solidFill>
                  <a:schemeClr val="bg1"/>
                </a:solidFill>
              </a:rPr>
              <a:t> 모델 검사와 모니터링</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dirty="0">
                <a:solidFill>
                  <a:schemeClr val="bg1"/>
                </a:solidFill>
              </a:rPr>
              <a:t>Part 1, </a:t>
            </a:r>
            <a:endParaRPr lang="ko-KR" altLang="en-US" sz="1400" dirty="0">
              <a:solidFill>
                <a:schemeClr val="bg1"/>
              </a:solidFill>
            </a:endParaRPr>
          </a:p>
        </p:txBody>
      </p:sp>
      <p:sp>
        <p:nvSpPr>
          <p:cNvPr id="30" name="TextBox 29">
            <a:extLst>
              <a:ext uri="{FF2B5EF4-FFF2-40B4-BE49-F238E27FC236}">
                <a16:creationId xmlns:a16="http://schemas.microsoft.com/office/drawing/2014/main" id="{65D7E64E-7203-8049-B550-6A3D85A12BE0}"/>
              </a:ext>
            </a:extLst>
          </p:cNvPr>
          <p:cNvSpPr txBox="1"/>
          <p:nvPr/>
        </p:nvSpPr>
        <p:spPr>
          <a:xfrm>
            <a:off x="339536" y="1264666"/>
            <a:ext cx="3018775" cy="461665"/>
          </a:xfrm>
          <a:prstGeom prst="rect">
            <a:avLst/>
          </a:prstGeom>
          <a:noFill/>
        </p:spPr>
        <p:txBody>
          <a:bodyPr wrap="none" rtlCol="0">
            <a:spAutoFit/>
          </a:bodyPr>
          <a:lstStyle/>
          <a:p>
            <a:r>
              <a:rPr lang="ko-KR" altLang="en-US" sz="2400" b="1" spc="-300" dirty="0">
                <a:solidFill>
                  <a:srgbClr val="393939"/>
                </a:solidFill>
                <a:latin typeface="+mn-ea"/>
              </a:rPr>
              <a:t>이전까지의 </a:t>
            </a:r>
            <a:r>
              <a:rPr lang="ko-KR" altLang="en-US" sz="2400" b="1" spc="-300" dirty="0" err="1">
                <a:solidFill>
                  <a:srgbClr val="393939"/>
                </a:solidFill>
                <a:latin typeface="+mn-ea"/>
              </a:rPr>
              <a:t>에포크</a:t>
            </a:r>
            <a:r>
              <a:rPr lang="ko-KR" altLang="en-US" sz="2400" b="1" spc="-300" dirty="0">
                <a:solidFill>
                  <a:srgbClr val="393939"/>
                </a:solidFill>
                <a:latin typeface="+mn-ea"/>
              </a:rPr>
              <a:t> 결정</a:t>
            </a:r>
          </a:p>
        </p:txBody>
      </p:sp>
      <p:sp>
        <p:nvSpPr>
          <p:cNvPr id="32" name="직사각형 31">
            <a:extLst>
              <a:ext uri="{FF2B5EF4-FFF2-40B4-BE49-F238E27FC236}">
                <a16:creationId xmlns:a16="http://schemas.microsoft.com/office/drawing/2014/main" id="{8FFC3BDD-2824-3A4A-B469-92E1FBE56064}"/>
              </a:ext>
            </a:extLst>
          </p:cNvPr>
          <p:cNvSpPr/>
          <p:nvPr/>
        </p:nvSpPr>
        <p:spPr>
          <a:xfrm>
            <a:off x="132080"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54018203-2061-9345-AC7E-3A4838797366}"/>
              </a:ext>
            </a:extLst>
          </p:cNvPr>
          <p:cNvSpPr/>
          <p:nvPr/>
        </p:nvSpPr>
        <p:spPr>
          <a:xfrm>
            <a:off x="4658517" y="2605065"/>
            <a:ext cx="3043088" cy="2599982"/>
          </a:xfrm>
          <a:prstGeom prst="rect">
            <a:avLst/>
          </a:prstGeom>
          <a:blipFill dpi="0" rotWithShape="1">
            <a:blip r:embed="rId2"/>
            <a:srcRect/>
            <a:stretch>
              <a:fillRect l="2000" t="-25000" r="2000" b="2000"/>
            </a:stretch>
          </a:blipFill>
          <a:ln w="25400">
            <a:solidFill>
              <a:srgbClr val="005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a:extLst>
              <a:ext uri="{FF2B5EF4-FFF2-40B4-BE49-F238E27FC236}">
                <a16:creationId xmlns:a16="http://schemas.microsoft.com/office/drawing/2014/main" id="{959E790B-7699-F94E-BA57-A17E30C54DD3}"/>
              </a:ext>
            </a:extLst>
          </p:cNvPr>
          <p:cNvSpPr/>
          <p:nvPr/>
        </p:nvSpPr>
        <p:spPr>
          <a:xfrm>
            <a:off x="4658517" y="2605064"/>
            <a:ext cx="3043088" cy="6193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92D2C849-546A-7440-8D03-0412BF85E909}"/>
              </a:ext>
            </a:extLst>
          </p:cNvPr>
          <p:cNvSpPr txBox="1"/>
          <p:nvPr/>
        </p:nvSpPr>
        <p:spPr>
          <a:xfrm>
            <a:off x="5269899" y="2727432"/>
            <a:ext cx="1820324" cy="369332"/>
          </a:xfrm>
          <a:prstGeom prst="rect">
            <a:avLst/>
          </a:prstGeom>
          <a:solidFill>
            <a:schemeClr val="accent2"/>
          </a:solidFill>
        </p:spPr>
        <p:txBody>
          <a:bodyPr wrap="square" rtlCol="0">
            <a:spAutoFit/>
          </a:bodyPr>
          <a:lstStyle/>
          <a:p>
            <a:pPr algn="ctr"/>
            <a:r>
              <a:rPr lang="ko-KR" altLang="en-US" dirty="0">
                <a:solidFill>
                  <a:schemeClr val="bg1">
                    <a:lumMod val="95000"/>
                  </a:schemeClr>
                </a:solidFill>
              </a:rPr>
              <a:t>검증 손실 확인</a:t>
            </a:r>
          </a:p>
        </p:txBody>
      </p:sp>
      <p:sp>
        <p:nvSpPr>
          <p:cNvPr id="61" name="직사각형 60">
            <a:extLst>
              <a:ext uri="{FF2B5EF4-FFF2-40B4-BE49-F238E27FC236}">
                <a16:creationId xmlns:a16="http://schemas.microsoft.com/office/drawing/2014/main" id="{CC216F0D-AF08-434A-B33C-57D9D69837E5}"/>
              </a:ext>
            </a:extLst>
          </p:cNvPr>
          <p:cNvSpPr/>
          <p:nvPr/>
        </p:nvSpPr>
        <p:spPr>
          <a:xfrm>
            <a:off x="875104" y="2605065"/>
            <a:ext cx="3043088" cy="2599982"/>
          </a:xfrm>
          <a:prstGeom prst="rect">
            <a:avLst/>
          </a:prstGeom>
          <a:blipFill dpi="0" rotWithShape="1">
            <a:blip r:embed="rId3"/>
            <a:srcRect/>
            <a:stretch>
              <a:fillRect l="-36000" t="-11000" r="-40000" b="-45000"/>
            </a:stretch>
          </a:blipFill>
          <a:ln w="25400">
            <a:solidFill>
              <a:srgbClr val="005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직사각형 61">
            <a:extLst>
              <a:ext uri="{FF2B5EF4-FFF2-40B4-BE49-F238E27FC236}">
                <a16:creationId xmlns:a16="http://schemas.microsoft.com/office/drawing/2014/main" id="{6DF6C97C-A271-5B42-9667-7A59941511A9}"/>
              </a:ext>
            </a:extLst>
          </p:cNvPr>
          <p:cNvSpPr/>
          <p:nvPr/>
        </p:nvSpPr>
        <p:spPr>
          <a:xfrm>
            <a:off x="875104" y="2605064"/>
            <a:ext cx="3043088" cy="6193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TextBox 62">
            <a:extLst>
              <a:ext uri="{FF2B5EF4-FFF2-40B4-BE49-F238E27FC236}">
                <a16:creationId xmlns:a16="http://schemas.microsoft.com/office/drawing/2014/main" id="{EB58D1C2-EF05-EC41-8ABD-C1F5AE4F1321}"/>
              </a:ext>
            </a:extLst>
          </p:cNvPr>
          <p:cNvSpPr txBox="1"/>
          <p:nvPr/>
        </p:nvSpPr>
        <p:spPr>
          <a:xfrm>
            <a:off x="1272570" y="2727432"/>
            <a:ext cx="2148628" cy="369332"/>
          </a:xfrm>
          <a:prstGeom prst="rect">
            <a:avLst/>
          </a:prstGeom>
          <a:solidFill>
            <a:schemeClr val="accent2"/>
          </a:solidFill>
        </p:spPr>
        <p:txBody>
          <a:bodyPr wrap="square" rtlCol="0">
            <a:spAutoFit/>
          </a:bodyPr>
          <a:lstStyle/>
          <a:p>
            <a:pPr algn="ctr"/>
            <a:r>
              <a:rPr lang="ko-KR" altLang="en-US" dirty="0">
                <a:solidFill>
                  <a:schemeClr val="bg1">
                    <a:lumMod val="95000"/>
                  </a:schemeClr>
                </a:solidFill>
              </a:rPr>
              <a:t>모델 </a:t>
            </a:r>
            <a:r>
              <a:rPr lang="ko-KR" altLang="en-US" b="1" dirty="0">
                <a:solidFill>
                  <a:schemeClr val="bg1">
                    <a:lumMod val="95000"/>
                  </a:schemeClr>
                </a:solidFill>
              </a:rPr>
              <a:t>설계</a:t>
            </a:r>
            <a:r>
              <a:rPr lang="ko-KR" altLang="en-US" dirty="0">
                <a:solidFill>
                  <a:schemeClr val="bg1">
                    <a:lumMod val="95000"/>
                  </a:schemeClr>
                </a:solidFill>
              </a:rPr>
              <a:t> 후 훈련</a:t>
            </a:r>
          </a:p>
        </p:txBody>
      </p:sp>
      <p:sp>
        <p:nvSpPr>
          <p:cNvPr id="64" name="직사각형 63">
            <a:extLst>
              <a:ext uri="{FF2B5EF4-FFF2-40B4-BE49-F238E27FC236}">
                <a16:creationId xmlns:a16="http://schemas.microsoft.com/office/drawing/2014/main" id="{FB9C4AAF-A038-AE4E-85CB-1DA6519905E7}"/>
              </a:ext>
            </a:extLst>
          </p:cNvPr>
          <p:cNvSpPr/>
          <p:nvPr/>
        </p:nvSpPr>
        <p:spPr>
          <a:xfrm>
            <a:off x="8441930" y="2605065"/>
            <a:ext cx="3043088" cy="2599982"/>
          </a:xfrm>
          <a:prstGeom prst="rect">
            <a:avLst/>
          </a:prstGeom>
          <a:blipFill dpi="0" rotWithShape="1">
            <a:blip r:embed="rId4"/>
            <a:srcRect/>
            <a:stretch>
              <a:fillRect l="-42000" t="-7000" r="-50000" b="-69000"/>
            </a:stretch>
          </a:blipFill>
          <a:ln w="25400">
            <a:solidFill>
              <a:srgbClr val="005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직사각형 64">
            <a:extLst>
              <a:ext uri="{FF2B5EF4-FFF2-40B4-BE49-F238E27FC236}">
                <a16:creationId xmlns:a16="http://schemas.microsoft.com/office/drawing/2014/main" id="{A7D0B518-8EA4-F344-A7F5-99F41FC67189}"/>
              </a:ext>
            </a:extLst>
          </p:cNvPr>
          <p:cNvSpPr/>
          <p:nvPr/>
        </p:nvSpPr>
        <p:spPr>
          <a:xfrm>
            <a:off x="8441930" y="2605064"/>
            <a:ext cx="3043088" cy="6193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F709B2B6-3646-4D45-B720-15672B5176A6}"/>
              </a:ext>
            </a:extLst>
          </p:cNvPr>
          <p:cNvSpPr txBox="1"/>
          <p:nvPr/>
        </p:nvSpPr>
        <p:spPr>
          <a:xfrm>
            <a:off x="8767940" y="2727432"/>
            <a:ext cx="2391068" cy="369332"/>
          </a:xfrm>
          <a:prstGeom prst="rect">
            <a:avLst/>
          </a:prstGeom>
          <a:solidFill>
            <a:schemeClr val="accent2"/>
          </a:solidFill>
        </p:spPr>
        <p:txBody>
          <a:bodyPr wrap="square" rtlCol="0">
            <a:spAutoFit/>
          </a:bodyPr>
          <a:lstStyle/>
          <a:p>
            <a:pPr algn="ctr"/>
            <a:r>
              <a:rPr lang="ko-KR" altLang="en-US" dirty="0">
                <a:solidFill>
                  <a:schemeClr val="bg1">
                    <a:lumMod val="95000"/>
                  </a:schemeClr>
                </a:solidFill>
              </a:rPr>
              <a:t>모델 </a:t>
            </a:r>
            <a:r>
              <a:rPr lang="ko-KR" altLang="en-US" b="1" dirty="0">
                <a:solidFill>
                  <a:schemeClr val="bg1">
                    <a:lumMod val="95000"/>
                  </a:schemeClr>
                </a:solidFill>
              </a:rPr>
              <a:t>재설계</a:t>
            </a:r>
            <a:r>
              <a:rPr lang="ko-KR" altLang="en-US" dirty="0">
                <a:solidFill>
                  <a:schemeClr val="bg1">
                    <a:lumMod val="95000"/>
                  </a:schemeClr>
                </a:solidFill>
              </a:rPr>
              <a:t> 후 훈련</a:t>
            </a:r>
          </a:p>
        </p:txBody>
      </p:sp>
      <p:sp>
        <p:nvSpPr>
          <p:cNvPr id="11" name="TextBox 10">
            <a:extLst>
              <a:ext uri="{FF2B5EF4-FFF2-40B4-BE49-F238E27FC236}">
                <a16:creationId xmlns:a16="http://schemas.microsoft.com/office/drawing/2014/main" id="{20002CCD-D827-7B45-998E-4B3E0ACBE57E}"/>
              </a:ext>
            </a:extLst>
          </p:cNvPr>
          <p:cNvSpPr txBox="1"/>
          <p:nvPr/>
        </p:nvSpPr>
        <p:spPr>
          <a:xfrm>
            <a:off x="4085414" y="3674223"/>
            <a:ext cx="405880" cy="461665"/>
          </a:xfrm>
          <a:prstGeom prst="rect">
            <a:avLst/>
          </a:prstGeom>
          <a:noFill/>
        </p:spPr>
        <p:txBody>
          <a:bodyPr wrap="none" rtlCol="0">
            <a:spAutoFit/>
          </a:bodyPr>
          <a:lstStyle/>
          <a:p>
            <a:r>
              <a:rPr kumimoji="1" lang="en-US" altLang="ko-Kore-KR" sz="2400" dirty="0"/>
              <a:t>&gt;</a:t>
            </a:r>
            <a:endParaRPr kumimoji="1" lang="ko-Kore-KR" altLang="en-US" sz="2400" dirty="0"/>
          </a:p>
        </p:txBody>
      </p:sp>
      <p:sp>
        <p:nvSpPr>
          <p:cNvPr id="95" name="TextBox 94">
            <a:extLst>
              <a:ext uri="{FF2B5EF4-FFF2-40B4-BE49-F238E27FC236}">
                <a16:creationId xmlns:a16="http://schemas.microsoft.com/office/drawing/2014/main" id="{5FA51E8B-ECD1-F64B-99DD-C85908A43517}"/>
              </a:ext>
            </a:extLst>
          </p:cNvPr>
          <p:cNvSpPr txBox="1"/>
          <p:nvPr/>
        </p:nvSpPr>
        <p:spPr>
          <a:xfrm>
            <a:off x="7868827" y="3674222"/>
            <a:ext cx="405880" cy="461665"/>
          </a:xfrm>
          <a:prstGeom prst="rect">
            <a:avLst/>
          </a:prstGeom>
          <a:noFill/>
        </p:spPr>
        <p:txBody>
          <a:bodyPr wrap="none" rtlCol="0">
            <a:spAutoFit/>
          </a:bodyPr>
          <a:lstStyle/>
          <a:p>
            <a:r>
              <a:rPr kumimoji="1" lang="en-US" altLang="ko-Kore-KR" sz="2400" dirty="0"/>
              <a:t>&gt;</a:t>
            </a:r>
            <a:endParaRPr kumimoji="1" lang="ko-Kore-KR" altLang="en-US" sz="2400" dirty="0"/>
          </a:p>
        </p:txBody>
      </p:sp>
    </p:spTree>
    <p:extLst>
      <p:ext uri="{BB962C8B-B14F-4D97-AF65-F5344CB8AC3E}">
        <p14:creationId xmlns:p14="http://schemas.microsoft.com/office/powerpoint/2010/main" val="2944511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271193"/>
            <a:ext cx="9504525" cy="538609"/>
          </a:xfrm>
          <a:prstGeom prst="rect">
            <a:avLst/>
          </a:prstGeom>
          <a:noFill/>
        </p:spPr>
        <p:txBody>
          <a:bodyPr wrap="none" rtlCol="0">
            <a:spAutoFit/>
          </a:bodyPr>
          <a:lstStyle/>
          <a:p>
            <a:r>
              <a:rPr lang="ko-KR" altLang="en-US" sz="2900" spc="-300" dirty="0" err="1">
                <a:solidFill>
                  <a:schemeClr val="bg1"/>
                </a:solidFill>
              </a:rPr>
              <a:t>케라스</a:t>
            </a:r>
            <a:r>
              <a:rPr lang="ko-KR" altLang="en-US" sz="2900" spc="-300" dirty="0">
                <a:solidFill>
                  <a:schemeClr val="bg1"/>
                </a:solidFill>
              </a:rPr>
              <a:t> </a:t>
            </a:r>
            <a:r>
              <a:rPr lang="ko-KR" altLang="en-US" sz="2900" spc="-300" dirty="0" err="1">
                <a:solidFill>
                  <a:schemeClr val="bg1"/>
                </a:solidFill>
              </a:rPr>
              <a:t>콜백과</a:t>
            </a:r>
            <a:r>
              <a:rPr lang="ko-KR" altLang="en-US" sz="2900" spc="-300" dirty="0">
                <a:solidFill>
                  <a:schemeClr val="bg1"/>
                </a:solidFill>
              </a:rPr>
              <a:t> </a:t>
            </a:r>
            <a:r>
              <a:rPr lang="ko-KR" altLang="en-US" sz="2900" spc="-300" dirty="0" err="1">
                <a:solidFill>
                  <a:schemeClr val="bg1"/>
                </a:solidFill>
              </a:rPr>
              <a:t>텐서보드를</a:t>
            </a:r>
            <a:r>
              <a:rPr lang="ko-KR" altLang="en-US" sz="2900" spc="-300" dirty="0">
                <a:solidFill>
                  <a:schemeClr val="bg1"/>
                </a:solidFill>
              </a:rPr>
              <a:t> 사용한 </a:t>
            </a:r>
            <a:r>
              <a:rPr lang="ko-KR" altLang="en-US" sz="2900" spc="-300" dirty="0" err="1">
                <a:solidFill>
                  <a:schemeClr val="bg1"/>
                </a:solidFill>
              </a:rPr>
              <a:t>딥러닝</a:t>
            </a:r>
            <a:r>
              <a:rPr lang="ko-KR" altLang="en-US" sz="2900" spc="-300" dirty="0">
                <a:solidFill>
                  <a:schemeClr val="bg1"/>
                </a:solidFill>
              </a:rPr>
              <a:t> 모델 검사와 모니터링</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dirty="0">
                <a:solidFill>
                  <a:schemeClr val="bg1"/>
                </a:solidFill>
              </a:rPr>
              <a:t>Part 1, </a:t>
            </a:r>
            <a:endParaRPr lang="ko-KR" altLang="en-US" sz="1400" dirty="0">
              <a:solidFill>
                <a:schemeClr val="bg1"/>
              </a:solidFill>
            </a:endParaRPr>
          </a:p>
        </p:txBody>
      </p:sp>
      <p:sp>
        <p:nvSpPr>
          <p:cNvPr id="30" name="TextBox 29">
            <a:extLst>
              <a:ext uri="{FF2B5EF4-FFF2-40B4-BE49-F238E27FC236}">
                <a16:creationId xmlns:a16="http://schemas.microsoft.com/office/drawing/2014/main" id="{65D7E64E-7203-8049-B550-6A3D85A12BE0}"/>
              </a:ext>
            </a:extLst>
          </p:cNvPr>
          <p:cNvSpPr txBox="1"/>
          <p:nvPr/>
        </p:nvSpPr>
        <p:spPr>
          <a:xfrm>
            <a:off x="339536" y="1264666"/>
            <a:ext cx="723275" cy="461665"/>
          </a:xfrm>
          <a:prstGeom prst="rect">
            <a:avLst/>
          </a:prstGeom>
          <a:noFill/>
        </p:spPr>
        <p:txBody>
          <a:bodyPr wrap="none" rtlCol="0">
            <a:spAutoFit/>
          </a:bodyPr>
          <a:lstStyle/>
          <a:p>
            <a:r>
              <a:rPr lang="ko-KR" altLang="en-US" sz="2400" b="1" spc="-300" dirty="0" err="1">
                <a:solidFill>
                  <a:srgbClr val="393939"/>
                </a:solidFill>
                <a:latin typeface="+mn-ea"/>
              </a:rPr>
              <a:t>콜백</a:t>
            </a:r>
            <a:endParaRPr lang="ko-KR" altLang="en-US" sz="2400" b="1" spc="-300" dirty="0">
              <a:solidFill>
                <a:srgbClr val="393939"/>
              </a:solidFill>
              <a:latin typeface="+mn-ea"/>
            </a:endParaRPr>
          </a:p>
        </p:txBody>
      </p:sp>
      <p:sp>
        <p:nvSpPr>
          <p:cNvPr id="32" name="직사각형 31">
            <a:extLst>
              <a:ext uri="{FF2B5EF4-FFF2-40B4-BE49-F238E27FC236}">
                <a16:creationId xmlns:a16="http://schemas.microsoft.com/office/drawing/2014/main" id="{8FFC3BDD-2824-3A4A-B469-92E1FBE56064}"/>
              </a:ext>
            </a:extLst>
          </p:cNvPr>
          <p:cNvSpPr/>
          <p:nvPr/>
        </p:nvSpPr>
        <p:spPr>
          <a:xfrm>
            <a:off x="132080"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0FE2FBD-CB99-BB4C-9887-C4B45679A19C}"/>
              </a:ext>
            </a:extLst>
          </p:cNvPr>
          <p:cNvSpPr txBox="1"/>
          <p:nvPr/>
        </p:nvSpPr>
        <p:spPr>
          <a:xfrm>
            <a:off x="339536" y="1914037"/>
            <a:ext cx="7476727" cy="1666162"/>
          </a:xfrm>
          <a:prstGeom prst="rect">
            <a:avLst/>
          </a:prstGeom>
          <a:noFill/>
        </p:spPr>
        <p:txBody>
          <a:bodyPr wrap="none" rtlCol="0">
            <a:spAutoFit/>
          </a:bodyPr>
          <a:lstStyle/>
          <a:p>
            <a:pPr marL="285750" indent="-285750">
              <a:lnSpc>
                <a:spcPct val="200000"/>
              </a:lnSpc>
              <a:buFontTx/>
              <a:buChar char="-"/>
            </a:pPr>
            <a:r>
              <a:rPr kumimoji="1" lang="ko-KR" altLang="en-US" dirty="0"/>
              <a:t>모델의 </a:t>
            </a:r>
            <a:r>
              <a:rPr kumimoji="1" lang="en-US" altLang="ko-KR" dirty="0"/>
              <a:t>fit( ) </a:t>
            </a:r>
            <a:r>
              <a:rPr kumimoji="1" lang="ko-KR" altLang="en-US" dirty="0"/>
              <a:t>메서드가 호출될 때 전달되는 객체</a:t>
            </a:r>
            <a:endParaRPr kumimoji="1" lang="en-US" altLang="ko-KR" dirty="0"/>
          </a:p>
          <a:p>
            <a:pPr marL="285750" indent="-285750">
              <a:lnSpc>
                <a:spcPct val="200000"/>
              </a:lnSpc>
              <a:buFontTx/>
              <a:buChar char="-"/>
            </a:pPr>
            <a:r>
              <a:rPr kumimoji="1" lang="ko-KR" altLang="en-US" dirty="0"/>
              <a:t>모델의 상태와 성능에 대한 모든 정보에 접근 </a:t>
            </a:r>
            <a:r>
              <a:rPr kumimoji="1" lang="ko-Kore-KR" altLang="en-US" dirty="0"/>
              <a:t>가능</a:t>
            </a:r>
            <a:endParaRPr kumimoji="1" lang="en-US" altLang="ko-Kore-KR" dirty="0"/>
          </a:p>
          <a:p>
            <a:pPr marL="285750" indent="-285750">
              <a:lnSpc>
                <a:spcPct val="200000"/>
              </a:lnSpc>
              <a:buFontTx/>
              <a:buChar char="-"/>
            </a:pPr>
            <a:r>
              <a:rPr kumimoji="1" lang="ko-Kore-KR" altLang="en-US" dirty="0"/>
              <a:t>모델의</a:t>
            </a:r>
            <a:r>
              <a:rPr kumimoji="1" lang="ko-KR" altLang="en-US" dirty="0"/>
              <a:t> 훈련 중지</a:t>
            </a:r>
            <a:r>
              <a:rPr kumimoji="1" lang="en-US" altLang="ko-KR" dirty="0"/>
              <a:t>,</a:t>
            </a:r>
            <a:r>
              <a:rPr kumimoji="1" lang="ko-KR" altLang="en-US" dirty="0"/>
              <a:t> 모델 저장</a:t>
            </a:r>
            <a:r>
              <a:rPr kumimoji="1" lang="en-US" altLang="ko-KR" dirty="0"/>
              <a:t>,</a:t>
            </a:r>
            <a:r>
              <a:rPr kumimoji="1" lang="ko-KR" altLang="en-US" dirty="0"/>
              <a:t> 가중치 적재 또는 상태 변경 등을 처리</a:t>
            </a:r>
            <a:endParaRPr kumimoji="1" lang="en-US" altLang="ko-KR" dirty="0"/>
          </a:p>
        </p:txBody>
      </p:sp>
    </p:spTree>
    <p:extLst>
      <p:ext uri="{BB962C8B-B14F-4D97-AF65-F5344CB8AC3E}">
        <p14:creationId xmlns:p14="http://schemas.microsoft.com/office/powerpoint/2010/main" val="4135664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271193"/>
            <a:ext cx="9504525" cy="538609"/>
          </a:xfrm>
          <a:prstGeom prst="rect">
            <a:avLst/>
          </a:prstGeom>
          <a:noFill/>
        </p:spPr>
        <p:txBody>
          <a:bodyPr wrap="none" rtlCol="0">
            <a:spAutoFit/>
          </a:bodyPr>
          <a:lstStyle/>
          <a:p>
            <a:r>
              <a:rPr lang="ko-KR" altLang="en-US" sz="2900" spc="-300" dirty="0" err="1">
                <a:solidFill>
                  <a:schemeClr val="bg1"/>
                </a:solidFill>
              </a:rPr>
              <a:t>케라스</a:t>
            </a:r>
            <a:r>
              <a:rPr lang="ko-KR" altLang="en-US" sz="2900" spc="-300" dirty="0">
                <a:solidFill>
                  <a:schemeClr val="bg1"/>
                </a:solidFill>
              </a:rPr>
              <a:t> </a:t>
            </a:r>
            <a:r>
              <a:rPr lang="ko-KR" altLang="en-US" sz="2900" spc="-300" dirty="0" err="1">
                <a:solidFill>
                  <a:schemeClr val="bg1"/>
                </a:solidFill>
              </a:rPr>
              <a:t>콜백과</a:t>
            </a:r>
            <a:r>
              <a:rPr lang="ko-KR" altLang="en-US" sz="2900" spc="-300" dirty="0">
                <a:solidFill>
                  <a:schemeClr val="bg1"/>
                </a:solidFill>
              </a:rPr>
              <a:t> </a:t>
            </a:r>
            <a:r>
              <a:rPr lang="ko-KR" altLang="en-US" sz="2900" spc="-300" dirty="0" err="1">
                <a:solidFill>
                  <a:schemeClr val="bg1"/>
                </a:solidFill>
              </a:rPr>
              <a:t>텐서보드를</a:t>
            </a:r>
            <a:r>
              <a:rPr lang="ko-KR" altLang="en-US" sz="2900" spc="-300" dirty="0">
                <a:solidFill>
                  <a:schemeClr val="bg1"/>
                </a:solidFill>
              </a:rPr>
              <a:t> 사용한 </a:t>
            </a:r>
            <a:r>
              <a:rPr lang="ko-KR" altLang="en-US" sz="2900" spc="-300" dirty="0" err="1">
                <a:solidFill>
                  <a:schemeClr val="bg1"/>
                </a:solidFill>
              </a:rPr>
              <a:t>딥러닝</a:t>
            </a:r>
            <a:r>
              <a:rPr lang="ko-KR" altLang="en-US" sz="2900" spc="-300" dirty="0">
                <a:solidFill>
                  <a:schemeClr val="bg1"/>
                </a:solidFill>
              </a:rPr>
              <a:t> 모델 검사와 모니터링</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dirty="0">
                <a:solidFill>
                  <a:schemeClr val="bg1"/>
                </a:solidFill>
              </a:rPr>
              <a:t>Part 1, </a:t>
            </a:r>
            <a:endParaRPr lang="ko-KR" altLang="en-US" sz="1400" dirty="0">
              <a:solidFill>
                <a:schemeClr val="bg1"/>
              </a:solidFill>
            </a:endParaRPr>
          </a:p>
        </p:txBody>
      </p:sp>
      <p:sp>
        <p:nvSpPr>
          <p:cNvPr id="30" name="TextBox 29">
            <a:extLst>
              <a:ext uri="{FF2B5EF4-FFF2-40B4-BE49-F238E27FC236}">
                <a16:creationId xmlns:a16="http://schemas.microsoft.com/office/drawing/2014/main" id="{65D7E64E-7203-8049-B550-6A3D85A12BE0}"/>
              </a:ext>
            </a:extLst>
          </p:cNvPr>
          <p:cNvSpPr txBox="1"/>
          <p:nvPr/>
        </p:nvSpPr>
        <p:spPr>
          <a:xfrm>
            <a:off x="339536" y="1264666"/>
            <a:ext cx="2749471" cy="461665"/>
          </a:xfrm>
          <a:prstGeom prst="rect">
            <a:avLst/>
          </a:prstGeom>
          <a:noFill/>
        </p:spPr>
        <p:txBody>
          <a:bodyPr wrap="none" rtlCol="0">
            <a:spAutoFit/>
          </a:bodyPr>
          <a:lstStyle/>
          <a:p>
            <a:r>
              <a:rPr lang="ko-KR" altLang="en-US" sz="2400" b="1" spc="-300" dirty="0" err="1">
                <a:solidFill>
                  <a:srgbClr val="393939"/>
                </a:solidFill>
                <a:latin typeface="+mn-ea"/>
              </a:rPr>
              <a:t>콜백을</a:t>
            </a:r>
            <a:r>
              <a:rPr lang="ko-KR" altLang="en-US" sz="2400" b="1" spc="-300" dirty="0">
                <a:solidFill>
                  <a:srgbClr val="393939"/>
                </a:solidFill>
                <a:latin typeface="+mn-ea"/>
              </a:rPr>
              <a:t> 사용하는 사례</a:t>
            </a:r>
          </a:p>
        </p:txBody>
      </p:sp>
      <p:sp>
        <p:nvSpPr>
          <p:cNvPr id="32" name="직사각형 31">
            <a:extLst>
              <a:ext uri="{FF2B5EF4-FFF2-40B4-BE49-F238E27FC236}">
                <a16:creationId xmlns:a16="http://schemas.microsoft.com/office/drawing/2014/main" id="{8FFC3BDD-2824-3A4A-B469-92E1FBE56064}"/>
              </a:ext>
            </a:extLst>
          </p:cNvPr>
          <p:cNvSpPr/>
          <p:nvPr/>
        </p:nvSpPr>
        <p:spPr>
          <a:xfrm>
            <a:off x="132080"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0FE2FBD-CB99-BB4C-9887-C4B45679A19C}"/>
              </a:ext>
            </a:extLst>
          </p:cNvPr>
          <p:cNvSpPr txBox="1"/>
          <p:nvPr/>
        </p:nvSpPr>
        <p:spPr>
          <a:xfrm>
            <a:off x="339536" y="1914037"/>
            <a:ext cx="9007594" cy="3432030"/>
          </a:xfrm>
          <a:prstGeom prst="rect">
            <a:avLst/>
          </a:prstGeom>
          <a:noFill/>
        </p:spPr>
        <p:txBody>
          <a:bodyPr wrap="none" rtlCol="0">
            <a:spAutoFit/>
          </a:bodyPr>
          <a:lstStyle/>
          <a:p>
            <a:pPr>
              <a:lnSpc>
                <a:spcPct val="250000"/>
              </a:lnSpc>
            </a:pPr>
            <a:r>
              <a:rPr kumimoji="1" lang="en-US" altLang="ko-KR" b="1" dirty="0"/>
              <a:t>•</a:t>
            </a:r>
            <a:r>
              <a:rPr kumimoji="1" lang="ko-KR" altLang="en-US" b="1" dirty="0"/>
              <a:t> 모델 체크포인트 저장 </a:t>
            </a:r>
            <a:r>
              <a:rPr kumimoji="1" lang="en-US" altLang="ko-KR" b="1" dirty="0"/>
              <a:t>:</a:t>
            </a:r>
            <a:r>
              <a:rPr kumimoji="1" lang="ko-KR" altLang="en-US" b="1" dirty="0"/>
              <a:t> </a:t>
            </a:r>
            <a:r>
              <a:rPr kumimoji="1" lang="ko-KR" altLang="en-US" dirty="0"/>
              <a:t>훈련하는 동안 어떤 지점에서 모델의 현재 가중치 저장</a:t>
            </a:r>
            <a:endParaRPr kumimoji="1" lang="en-US" altLang="ko-KR" dirty="0"/>
          </a:p>
          <a:p>
            <a:pPr>
              <a:lnSpc>
                <a:spcPct val="250000"/>
              </a:lnSpc>
            </a:pPr>
            <a:r>
              <a:rPr kumimoji="1" lang="en-US" altLang="ko-KR" b="1" dirty="0"/>
              <a:t>•</a:t>
            </a:r>
            <a:r>
              <a:rPr kumimoji="1" lang="ko-KR" altLang="en-US" b="1" dirty="0"/>
              <a:t> 조기 종료</a:t>
            </a:r>
            <a:r>
              <a:rPr kumimoji="1" lang="en-US" altLang="ko-KR" dirty="0"/>
              <a:t>(early stopping) </a:t>
            </a:r>
            <a:r>
              <a:rPr kumimoji="1" lang="en-US" altLang="ko-KR" b="1" dirty="0"/>
              <a:t>: </a:t>
            </a:r>
            <a:r>
              <a:rPr kumimoji="1" lang="ko-KR" altLang="en-US" dirty="0"/>
              <a:t>검증 손실이 더 이상 향상되지 않을 때 훈련을 중지</a:t>
            </a:r>
            <a:endParaRPr kumimoji="1" lang="en-US" altLang="ko-KR" dirty="0"/>
          </a:p>
          <a:p>
            <a:pPr>
              <a:lnSpc>
                <a:spcPct val="250000"/>
              </a:lnSpc>
            </a:pPr>
            <a:r>
              <a:rPr kumimoji="1" lang="en-US" altLang="ko-KR" b="1" dirty="0"/>
              <a:t>•</a:t>
            </a:r>
            <a:r>
              <a:rPr kumimoji="1" lang="ko-KR" altLang="en-US" b="1" dirty="0"/>
              <a:t> 훈련하는 동안 </a:t>
            </a:r>
            <a:r>
              <a:rPr kumimoji="1" lang="ko-KR" altLang="en-US" b="1" dirty="0" err="1"/>
              <a:t>하이퍼파라미터</a:t>
            </a:r>
            <a:r>
              <a:rPr kumimoji="1" lang="ko-KR" altLang="en-US" b="1" dirty="0"/>
              <a:t> 값을 동적으로 조절</a:t>
            </a:r>
            <a:r>
              <a:rPr kumimoji="1" lang="en-US" altLang="ko-KR" b="1" dirty="0"/>
              <a:t>:</a:t>
            </a:r>
            <a:r>
              <a:rPr kumimoji="1" lang="ko-KR" altLang="en-US" b="1" dirty="0"/>
              <a:t> </a:t>
            </a:r>
            <a:r>
              <a:rPr kumimoji="1" lang="ko-KR" altLang="en-US" dirty="0" err="1"/>
              <a:t>옵티마이저의</a:t>
            </a:r>
            <a:r>
              <a:rPr kumimoji="1" lang="ko-KR" altLang="en-US" dirty="0"/>
              <a:t> </a:t>
            </a:r>
            <a:r>
              <a:rPr kumimoji="1" lang="ko-KR" altLang="en-US" dirty="0" err="1"/>
              <a:t>학습률</a:t>
            </a:r>
            <a:r>
              <a:rPr kumimoji="1" lang="ko-KR" altLang="en-US" dirty="0"/>
              <a:t> 같은 경우</a:t>
            </a:r>
            <a:endParaRPr kumimoji="1" lang="en-US" altLang="ko-KR" dirty="0"/>
          </a:p>
          <a:p>
            <a:pPr>
              <a:lnSpc>
                <a:spcPct val="250000"/>
              </a:lnSpc>
            </a:pPr>
            <a:r>
              <a:rPr kumimoji="1" lang="en-US" altLang="ko-KR" b="1" dirty="0"/>
              <a:t>•</a:t>
            </a:r>
            <a:r>
              <a:rPr kumimoji="1" lang="ko-KR" altLang="en-US" b="1" dirty="0"/>
              <a:t> 훈련과 검증 지표를 로그에 기록</a:t>
            </a:r>
            <a:endParaRPr kumimoji="1" lang="en-US" altLang="ko-KR" b="1" dirty="0"/>
          </a:p>
          <a:p>
            <a:pPr>
              <a:lnSpc>
                <a:spcPct val="250000"/>
              </a:lnSpc>
            </a:pPr>
            <a:r>
              <a:rPr kumimoji="1" lang="en-US" altLang="ko-KR" b="1" dirty="0"/>
              <a:t>•</a:t>
            </a:r>
            <a:r>
              <a:rPr kumimoji="1" lang="ko-KR" altLang="en-US" b="1" dirty="0"/>
              <a:t> 모델이 학습한 표현이 업데이트될 때마다 시각화</a:t>
            </a:r>
            <a:endParaRPr kumimoji="1" lang="en-US" altLang="ko-Kore-KR" b="1" dirty="0"/>
          </a:p>
        </p:txBody>
      </p:sp>
    </p:spTree>
    <p:extLst>
      <p:ext uri="{BB962C8B-B14F-4D97-AF65-F5344CB8AC3E}">
        <p14:creationId xmlns:p14="http://schemas.microsoft.com/office/powerpoint/2010/main" val="3255853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271193"/>
            <a:ext cx="9504525" cy="538609"/>
          </a:xfrm>
          <a:prstGeom prst="rect">
            <a:avLst/>
          </a:prstGeom>
          <a:noFill/>
        </p:spPr>
        <p:txBody>
          <a:bodyPr wrap="none" rtlCol="0">
            <a:spAutoFit/>
          </a:bodyPr>
          <a:lstStyle/>
          <a:p>
            <a:r>
              <a:rPr lang="ko-KR" altLang="en-US" sz="2900" spc="-300" dirty="0" err="1">
                <a:solidFill>
                  <a:schemeClr val="bg1"/>
                </a:solidFill>
              </a:rPr>
              <a:t>케라스</a:t>
            </a:r>
            <a:r>
              <a:rPr lang="ko-KR" altLang="en-US" sz="2900" spc="-300" dirty="0">
                <a:solidFill>
                  <a:schemeClr val="bg1"/>
                </a:solidFill>
              </a:rPr>
              <a:t> </a:t>
            </a:r>
            <a:r>
              <a:rPr lang="ko-KR" altLang="en-US" sz="2900" spc="-300" dirty="0" err="1">
                <a:solidFill>
                  <a:schemeClr val="bg1"/>
                </a:solidFill>
              </a:rPr>
              <a:t>콜백과</a:t>
            </a:r>
            <a:r>
              <a:rPr lang="ko-KR" altLang="en-US" sz="2900" spc="-300" dirty="0">
                <a:solidFill>
                  <a:schemeClr val="bg1"/>
                </a:solidFill>
              </a:rPr>
              <a:t> </a:t>
            </a:r>
            <a:r>
              <a:rPr lang="ko-KR" altLang="en-US" sz="2900" spc="-300" dirty="0" err="1">
                <a:solidFill>
                  <a:schemeClr val="bg1"/>
                </a:solidFill>
              </a:rPr>
              <a:t>텐서보드를</a:t>
            </a:r>
            <a:r>
              <a:rPr lang="ko-KR" altLang="en-US" sz="2900" spc="-300" dirty="0">
                <a:solidFill>
                  <a:schemeClr val="bg1"/>
                </a:solidFill>
              </a:rPr>
              <a:t> 사용한 </a:t>
            </a:r>
            <a:r>
              <a:rPr lang="ko-KR" altLang="en-US" sz="2900" spc="-300" dirty="0" err="1">
                <a:solidFill>
                  <a:schemeClr val="bg1"/>
                </a:solidFill>
              </a:rPr>
              <a:t>딥러닝</a:t>
            </a:r>
            <a:r>
              <a:rPr lang="ko-KR" altLang="en-US" sz="2900" spc="-300" dirty="0">
                <a:solidFill>
                  <a:schemeClr val="bg1"/>
                </a:solidFill>
              </a:rPr>
              <a:t> 모델 검사와 모니터링</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dirty="0">
                <a:solidFill>
                  <a:schemeClr val="bg1"/>
                </a:solidFill>
              </a:rPr>
              <a:t>Part 1, </a:t>
            </a:r>
            <a:endParaRPr lang="ko-KR" altLang="en-US" sz="1400" dirty="0">
              <a:solidFill>
                <a:schemeClr val="bg1"/>
              </a:solidFill>
            </a:endParaRPr>
          </a:p>
        </p:txBody>
      </p:sp>
      <p:sp>
        <p:nvSpPr>
          <p:cNvPr id="30" name="TextBox 29">
            <a:extLst>
              <a:ext uri="{FF2B5EF4-FFF2-40B4-BE49-F238E27FC236}">
                <a16:creationId xmlns:a16="http://schemas.microsoft.com/office/drawing/2014/main" id="{65D7E64E-7203-8049-B550-6A3D85A12BE0}"/>
              </a:ext>
            </a:extLst>
          </p:cNvPr>
          <p:cNvSpPr txBox="1"/>
          <p:nvPr/>
        </p:nvSpPr>
        <p:spPr>
          <a:xfrm>
            <a:off x="339536" y="1264666"/>
            <a:ext cx="5208157" cy="461665"/>
          </a:xfrm>
          <a:prstGeom prst="rect">
            <a:avLst/>
          </a:prstGeom>
          <a:noFill/>
        </p:spPr>
        <p:txBody>
          <a:bodyPr wrap="none" rtlCol="0">
            <a:spAutoFit/>
          </a:bodyPr>
          <a:lstStyle/>
          <a:p>
            <a:r>
              <a:rPr lang="en-US" altLang="ko-KR" sz="2400" b="1" spc="-150" dirty="0" err="1">
                <a:solidFill>
                  <a:srgbClr val="393939"/>
                </a:solidFill>
                <a:latin typeface="+mn-ea"/>
              </a:rPr>
              <a:t>ModelCheckpoint</a:t>
            </a:r>
            <a:r>
              <a:rPr lang="ko-KR" altLang="en-US" sz="2400" b="1" spc="-300" dirty="0">
                <a:solidFill>
                  <a:srgbClr val="393939"/>
                </a:solidFill>
                <a:latin typeface="+mn-ea"/>
              </a:rPr>
              <a:t>와 </a:t>
            </a:r>
            <a:r>
              <a:rPr lang="en-US" altLang="ko-KR" sz="2400" b="1" spc="-150" dirty="0" err="1">
                <a:solidFill>
                  <a:srgbClr val="393939"/>
                </a:solidFill>
                <a:latin typeface="+mn-ea"/>
              </a:rPr>
              <a:t>EarlyStopping</a:t>
            </a:r>
            <a:r>
              <a:rPr lang="ko-KR" altLang="en-US" sz="2400" b="1" spc="-300" dirty="0">
                <a:solidFill>
                  <a:srgbClr val="393939"/>
                </a:solidFill>
                <a:latin typeface="+mn-ea"/>
              </a:rPr>
              <a:t> </a:t>
            </a:r>
            <a:r>
              <a:rPr lang="ko-KR" altLang="en-US" sz="2400" b="1" spc="-300" dirty="0" err="1">
                <a:solidFill>
                  <a:srgbClr val="393939"/>
                </a:solidFill>
                <a:latin typeface="+mn-ea"/>
              </a:rPr>
              <a:t>콜백</a:t>
            </a:r>
            <a:endParaRPr lang="ko-KR" altLang="en-US" sz="2400" b="1" spc="-300" dirty="0">
              <a:solidFill>
                <a:srgbClr val="393939"/>
              </a:solidFill>
              <a:latin typeface="+mn-ea"/>
            </a:endParaRPr>
          </a:p>
        </p:txBody>
      </p:sp>
      <p:sp>
        <p:nvSpPr>
          <p:cNvPr id="32" name="직사각형 31">
            <a:extLst>
              <a:ext uri="{FF2B5EF4-FFF2-40B4-BE49-F238E27FC236}">
                <a16:creationId xmlns:a16="http://schemas.microsoft.com/office/drawing/2014/main" id="{8FFC3BDD-2824-3A4A-B469-92E1FBE56064}"/>
              </a:ext>
            </a:extLst>
          </p:cNvPr>
          <p:cNvSpPr/>
          <p:nvPr/>
        </p:nvSpPr>
        <p:spPr>
          <a:xfrm>
            <a:off x="132080"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그림 18" descr="텍스트이(가) 표시된 사진&#10;&#10;자동 생성된 설명">
            <a:extLst>
              <a:ext uri="{FF2B5EF4-FFF2-40B4-BE49-F238E27FC236}">
                <a16:creationId xmlns:a16="http://schemas.microsoft.com/office/drawing/2014/main" id="{A2BE4459-7539-5442-891B-E78192045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592" y="1914037"/>
            <a:ext cx="10528300" cy="4191000"/>
          </a:xfrm>
          <a:prstGeom prst="rect">
            <a:avLst/>
          </a:prstGeom>
          <a:ln w="6350">
            <a:solidFill>
              <a:schemeClr val="accent1">
                <a:shade val="50000"/>
              </a:schemeClr>
            </a:solidFill>
          </a:ln>
        </p:spPr>
      </p:pic>
    </p:spTree>
    <p:extLst>
      <p:ext uri="{BB962C8B-B14F-4D97-AF65-F5344CB8AC3E}">
        <p14:creationId xmlns:p14="http://schemas.microsoft.com/office/powerpoint/2010/main" val="3724849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271193"/>
            <a:ext cx="9504525" cy="538609"/>
          </a:xfrm>
          <a:prstGeom prst="rect">
            <a:avLst/>
          </a:prstGeom>
          <a:noFill/>
        </p:spPr>
        <p:txBody>
          <a:bodyPr wrap="none" rtlCol="0">
            <a:spAutoFit/>
          </a:bodyPr>
          <a:lstStyle/>
          <a:p>
            <a:r>
              <a:rPr lang="ko-KR" altLang="en-US" sz="2900" spc="-300" dirty="0" err="1">
                <a:solidFill>
                  <a:schemeClr val="bg1"/>
                </a:solidFill>
              </a:rPr>
              <a:t>케라스</a:t>
            </a:r>
            <a:r>
              <a:rPr lang="ko-KR" altLang="en-US" sz="2900" spc="-300" dirty="0">
                <a:solidFill>
                  <a:schemeClr val="bg1"/>
                </a:solidFill>
              </a:rPr>
              <a:t> </a:t>
            </a:r>
            <a:r>
              <a:rPr lang="ko-KR" altLang="en-US" sz="2900" spc="-300" dirty="0" err="1">
                <a:solidFill>
                  <a:schemeClr val="bg1"/>
                </a:solidFill>
              </a:rPr>
              <a:t>콜백과</a:t>
            </a:r>
            <a:r>
              <a:rPr lang="ko-KR" altLang="en-US" sz="2900" spc="-300" dirty="0">
                <a:solidFill>
                  <a:schemeClr val="bg1"/>
                </a:solidFill>
              </a:rPr>
              <a:t> </a:t>
            </a:r>
            <a:r>
              <a:rPr lang="ko-KR" altLang="en-US" sz="2900" spc="-300" dirty="0" err="1">
                <a:solidFill>
                  <a:schemeClr val="bg1"/>
                </a:solidFill>
              </a:rPr>
              <a:t>텐서보드를</a:t>
            </a:r>
            <a:r>
              <a:rPr lang="ko-KR" altLang="en-US" sz="2900" spc="-300" dirty="0">
                <a:solidFill>
                  <a:schemeClr val="bg1"/>
                </a:solidFill>
              </a:rPr>
              <a:t> 사용한 </a:t>
            </a:r>
            <a:r>
              <a:rPr lang="ko-KR" altLang="en-US" sz="2900" spc="-300" dirty="0" err="1">
                <a:solidFill>
                  <a:schemeClr val="bg1"/>
                </a:solidFill>
              </a:rPr>
              <a:t>딥러닝</a:t>
            </a:r>
            <a:r>
              <a:rPr lang="ko-KR" altLang="en-US" sz="2900" spc="-300" dirty="0">
                <a:solidFill>
                  <a:schemeClr val="bg1"/>
                </a:solidFill>
              </a:rPr>
              <a:t> 모델 검사와 모니터링</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dirty="0">
                <a:solidFill>
                  <a:schemeClr val="bg1"/>
                </a:solidFill>
              </a:rPr>
              <a:t>Part 1, </a:t>
            </a:r>
            <a:endParaRPr lang="ko-KR" altLang="en-US" sz="1400" dirty="0">
              <a:solidFill>
                <a:schemeClr val="bg1"/>
              </a:solidFill>
            </a:endParaRPr>
          </a:p>
        </p:txBody>
      </p:sp>
      <p:sp>
        <p:nvSpPr>
          <p:cNvPr id="30" name="TextBox 29">
            <a:extLst>
              <a:ext uri="{FF2B5EF4-FFF2-40B4-BE49-F238E27FC236}">
                <a16:creationId xmlns:a16="http://schemas.microsoft.com/office/drawing/2014/main" id="{65D7E64E-7203-8049-B550-6A3D85A12BE0}"/>
              </a:ext>
            </a:extLst>
          </p:cNvPr>
          <p:cNvSpPr txBox="1"/>
          <p:nvPr/>
        </p:nvSpPr>
        <p:spPr>
          <a:xfrm>
            <a:off x="339536" y="1264666"/>
            <a:ext cx="3452805" cy="461665"/>
          </a:xfrm>
          <a:prstGeom prst="rect">
            <a:avLst/>
          </a:prstGeom>
          <a:noFill/>
        </p:spPr>
        <p:txBody>
          <a:bodyPr wrap="none" rtlCol="0">
            <a:spAutoFit/>
          </a:bodyPr>
          <a:lstStyle/>
          <a:p>
            <a:r>
              <a:rPr lang="en-US" altLang="ko-KR" sz="2400" b="1" spc="-150" dirty="0" err="1">
                <a:solidFill>
                  <a:srgbClr val="393939"/>
                </a:solidFill>
                <a:latin typeface="+mn-ea"/>
              </a:rPr>
              <a:t>ReduceLROnPlateau</a:t>
            </a:r>
            <a:r>
              <a:rPr lang="en-US" altLang="ko-KR" sz="2400" b="1" spc="-150" dirty="0">
                <a:solidFill>
                  <a:srgbClr val="393939"/>
                </a:solidFill>
                <a:latin typeface="+mn-ea"/>
              </a:rPr>
              <a:t> </a:t>
            </a:r>
            <a:r>
              <a:rPr lang="ko-KR" altLang="en-US" sz="2400" b="1" spc="-150" dirty="0" err="1">
                <a:solidFill>
                  <a:srgbClr val="393939"/>
                </a:solidFill>
                <a:latin typeface="+mn-ea"/>
              </a:rPr>
              <a:t>콜백</a:t>
            </a:r>
            <a:endParaRPr lang="ko-KR" altLang="en-US" sz="2400" b="1" spc="-300" dirty="0">
              <a:solidFill>
                <a:srgbClr val="393939"/>
              </a:solidFill>
              <a:latin typeface="+mn-ea"/>
            </a:endParaRPr>
          </a:p>
        </p:txBody>
      </p:sp>
      <p:sp>
        <p:nvSpPr>
          <p:cNvPr id="32" name="직사각형 31">
            <a:extLst>
              <a:ext uri="{FF2B5EF4-FFF2-40B4-BE49-F238E27FC236}">
                <a16:creationId xmlns:a16="http://schemas.microsoft.com/office/drawing/2014/main" id="{8FFC3BDD-2824-3A4A-B469-92E1FBE56064}"/>
              </a:ext>
            </a:extLst>
          </p:cNvPr>
          <p:cNvSpPr/>
          <p:nvPr/>
        </p:nvSpPr>
        <p:spPr>
          <a:xfrm>
            <a:off x="132080"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descr="텍스트이(가) 표시된 사진&#10;&#10;자동 생성된 설명">
            <a:extLst>
              <a:ext uri="{FF2B5EF4-FFF2-40B4-BE49-F238E27FC236}">
                <a16:creationId xmlns:a16="http://schemas.microsoft.com/office/drawing/2014/main" id="{B2ECCFD3-85FB-294A-8F58-2D46A461A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536" y="1914037"/>
            <a:ext cx="10528300" cy="2705100"/>
          </a:xfrm>
          <a:prstGeom prst="rect">
            <a:avLst/>
          </a:prstGeom>
          <a:ln w="6350">
            <a:solidFill>
              <a:schemeClr val="accent1">
                <a:shade val="50000"/>
              </a:schemeClr>
            </a:solidFill>
          </a:ln>
        </p:spPr>
      </p:pic>
    </p:spTree>
    <p:extLst>
      <p:ext uri="{BB962C8B-B14F-4D97-AF65-F5344CB8AC3E}">
        <p14:creationId xmlns:p14="http://schemas.microsoft.com/office/powerpoint/2010/main" val="1070923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271193"/>
            <a:ext cx="9504525" cy="538609"/>
          </a:xfrm>
          <a:prstGeom prst="rect">
            <a:avLst/>
          </a:prstGeom>
          <a:noFill/>
        </p:spPr>
        <p:txBody>
          <a:bodyPr wrap="none" rtlCol="0">
            <a:spAutoFit/>
          </a:bodyPr>
          <a:lstStyle/>
          <a:p>
            <a:r>
              <a:rPr lang="ko-KR" altLang="en-US" sz="2900" spc="-300" dirty="0" err="1">
                <a:solidFill>
                  <a:schemeClr val="bg1"/>
                </a:solidFill>
              </a:rPr>
              <a:t>케라스</a:t>
            </a:r>
            <a:r>
              <a:rPr lang="ko-KR" altLang="en-US" sz="2900" spc="-300" dirty="0">
                <a:solidFill>
                  <a:schemeClr val="bg1"/>
                </a:solidFill>
              </a:rPr>
              <a:t> </a:t>
            </a:r>
            <a:r>
              <a:rPr lang="ko-KR" altLang="en-US" sz="2900" spc="-300" dirty="0" err="1">
                <a:solidFill>
                  <a:schemeClr val="bg1"/>
                </a:solidFill>
              </a:rPr>
              <a:t>콜백과</a:t>
            </a:r>
            <a:r>
              <a:rPr lang="ko-KR" altLang="en-US" sz="2900" spc="-300" dirty="0">
                <a:solidFill>
                  <a:schemeClr val="bg1"/>
                </a:solidFill>
              </a:rPr>
              <a:t> </a:t>
            </a:r>
            <a:r>
              <a:rPr lang="ko-KR" altLang="en-US" sz="2900" spc="-300" dirty="0" err="1">
                <a:solidFill>
                  <a:schemeClr val="bg1"/>
                </a:solidFill>
              </a:rPr>
              <a:t>텐서보드를</a:t>
            </a:r>
            <a:r>
              <a:rPr lang="ko-KR" altLang="en-US" sz="2900" spc="-300" dirty="0">
                <a:solidFill>
                  <a:schemeClr val="bg1"/>
                </a:solidFill>
              </a:rPr>
              <a:t> 사용한 </a:t>
            </a:r>
            <a:r>
              <a:rPr lang="ko-KR" altLang="en-US" sz="2900" spc="-300" dirty="0" err="1">
                <a:solidFill>
                  <a:schemeClr val="bg1"/>
                </a:solidFill>
              </a:rPr>
              <a:t>딥러닝</a:t>
            </a:r>
            <a:r>
              <a:rPr lang="ko-KR" altLang="en-US" sz="2900" spc="-300" dirty="0">
                <a:solidFill>
                  <a:schemeClr val="bg1"/>
                </a:solidFill>
              </a:rPr>
              <a:t> 모델 검사와 모니터링</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dirty="0">
                <a:solidFill>
                  <a:schemeClr val="bg1"/>
                </a:solidFill>
              </a:rPr>
              <a:t>Part 1, </a:t>
            </a:r>
            <a:endParaRPr lang="ko-KR" altLang="en-US" sz="1400" dirty="0">
              <a:solidFill>
                <a:schemeClr val="bg1"/>
              </a:solidFill>
            </a:endParaRPr>
          </a:p>
        </p:txBody>
      </p:sp>
      <p:sp>
        <p:nvSpPr>
          <p:cNvPr id="30" name="TextBox 29">
            <a:extLst>
              <a:ext uri="{FF2B5EF4-FFF2-40B4-BE49-F238E27FC236}">
                <a16:creationId xmlns:a16="http://schemas.microsoft.com/office/drawing/2014/main" id="{65D7E64E-7203-8049-B550-6A3D85A12BE0}"/>
              </a:ext>
            </a:extLst>
          </p:cNvPr>
          <p:cNvSpPr txBox="1"/>
          <p:nvPr/>
        </p:nvSpPr>
        <p:spPr>
          <a:xfrm>
            <a:off x="339536" y="1264666"/>
            <a:ext cx="2961067" cy="461665"/>
          </a:xfrm>
          <a:prstGeom prst="rect">
            <a:avLst/>
          </a:prstGeom>
          <a:noFill/>
        </p:spPr>
        <p:txBody>
          <a:bodyPr wrap="none" rtlCol="0">
            <a:spAutoFit/>
          </a:bodyPr>
          <a:lstStyle/>
          <a:p>
            <a:r>
              <a:rPr lang="ko-KR" altLang="en-US" sz="2400" b="1" spc="-150" dirty="0">
                <a:solidFill>
                  <a:srgbClr val="393939"/>
                </a:solidFill>
                <a:latin typeface="+mn-ea"/>
              </a:rPr>
              <a:t>자신만의 </a:t>
            </a:r>
            <a:r>
              <a:rPr lang="ko-KR" altLang="en-US" sz="2400" b="1" spc="-150" dirty="0" err="1">
                <a:solidFill>
                  <a:srgbClr val="393939"/>
                </a:solidFill>
                <a:latin typeface="+mn-ea"/>
              </a:rPr>
              <a:t>콜백</a:t>
            </a:r>
            <a:r>
              <a:rPr lang="ko-KR" altLang="en-US" sz="2400" b="1" spc="-150" dirty="0">
                <a:solidFill>
                  <a:srgbClr val="393939"/>
                </a:solidFill>
                <a:latin typeface="+mn-ea"/>
              </a:rPr>
              <a:t> 만들기</a:t>
            </a:r>
            <a:endParaRPr lang="ko-KR" altLang="en-US" sz="2400" b="1" spc="-300" dirty="0">
              <a:solidFill>
                <a:srgbClr val="393939"/>
              </a:solidFill>
              <a:latin typeface="+mn-ea"/>
            </a:endParaRPr>
          </a:p>
        </p:txBody>
      </p:sp>
      <p:sp>
        <p:nvSpPr>
          <p:cNvPr id="32" name="직사각형 31">
            <a:extLst>
              <a:ext uri="{FF2B5EF4-FFF2-40B4-BE49-F238E27FC236}">
                <a16:creationId xmlns:a16="http://schemas.microsoft.com/office/drawing/2014/main" id="{8FFC3BDD-2824-3A4A-B469-92E1FBE56064}"/>
              </a:ext>
            </a:extLst>
          </p:cNvPr>
          <p:cNvSpPr/>
          <p:nvPr/>
        </p:nvSpPr>
        <p:spPr>
          <a:xfrm>
            <a:off x="132080"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D52D0CD7-62A1-7441-83A4-CE33F1ABDE4A}"/>
              </a:ext>
            </a:extLst>
          </p:cNvPr>
          <p:cNvGrpSpPr/>
          <p:nvPr/>
        </p:nvGrpSpPr>
        <p:grpSpPr>
          <a:xfrm>
            <a:off x="339536" y="1944716"/>
            <a:ext cx="5436104" cy="3039999"/>
            <a:chOff x="339536" y="1944715"/>
            <a:chExt cx="6102722" cy="3327000"/>
          </a:xfrm>
        </p:grpSpPr>
        <p:sp>
          <p:nvSpPr>
            <p:cNvPr id="8" name="TextBox 7">
              <a:extLst>
                <a:ext uri="{FF2B5EF4-FFF2-40B4-BE49-F238E27FC236}">
                  <a16:creationId xmlns:a16="http://schemas.microsoft.com/office/drawing/2014/main" id="{D303260D-3CF9-A84D-997D-228DC61700F3}"/>
                </a:ext>
              </a:extLst>
            </p:cNvPr>
            <p:cNvSpPr txBox="1"/>
            <p:nvPr/>
          </p:nvSpPr>
          <p:spPr>
            <a:xfrm>
              <a:off x="339536" y="1944715"/>
              <a:ext cx="6102722" cy="3327000"/>
            </a:xfrm>
            <a:prstGeom prst="rect">
              <a:avLst/>
            </a:prstGeom>
            <a:noFill/>
          </p:spPr>
          <p:txBody>
            <a:bodyPr wrap="none" rtlCol="0">
              <a:spAutoFit/>
            </a:bodyPr>
            <a:lstStyle/>
            <a:p>
              <a:pPr>
                <a:lnSpc>
                  <a:spcPct val="200000"/>
                </a:lnSpc>
              </a:pPr>
              <a:r>
                <a:rPr lang="ko-KR" altLang="en-US" sz="1400" b="1" dirty="0"/>
                <a:t>메서드</a:t>
              </a:r>
              <a:r>
                <a:rPr lang="en-US" altLang="ko-KR" sz="1400" b="1" dirty="0"/>
                <a:t>		</a:t>
              </a:r>
              <a:r>
                <a:rPr lang="ko-KR" altLang="en-US" sz="1400" b="1" dirty="0"/>
                <a:t>설명</a:t>
              </a:r>
              <a:endParaRPr lang="en" altLang="ko-Kore-KR" sz="1400" b="1" dirty="0"/>
            </a:p>
            <a:p>
              <a:pPr>
                <a:lnSpc>
                  <a:spcPct val="200000"/>
                </a:lnSpc>
              </a:pPr>
              <a:r>
                <a:rPr lang="en" altLang="ko-Kore-KR" sz="1400" dirty="0" err="1"/>
                <a:t>on_epoch_begin</a:t>
              </a:r>
              <a:r>
                <a:rPr lang="en" altLang="ko-Kore-KR" sz="1400" dirty="0"/>
                <a:t>	</a:t>
              </a:r>
              <a:r>
                <a:rPr lang="ko-KR" altLang="en-US" sz="1400" dirty="0"/>
                <a:t>각 </a:t>
              </a:r>
              <a:r>
                <a:rPr lang="ko-KR" altLang="en-US" sz="1400" dirty="0" err="1"/>
                <a:t>에포크가</a:t>
              </a:r>
              <a:r>
                <a:rPr lang="ko-KR" altLang="en-US" sz="1400" dirty="0"/>
                <a:t> 시작할 때 호출합니다</a:t>
              </a:r>
              <a:r>
                <a:rPr lang="en-US" altLang="ko-KR" sz="1400" dirty="0"/>
                <a:t>.</a:t>
              </a:r>
              <a:endParaRPr lang="en" altLang="ko-Kore-KR" sz="1400" dirty="0"/>
            </a:p>
            <a:p>
              <a:pPr>
                <a:lnSpc>
                  <a:spcPct val="200000"/>
                </a:lnSpc>
              </a:pPr>
              <a:r>
                <a:rPr lang="en" altLang="ko-Kore-KR" sz="1400" dirty="0" err="1"/>
                <a:t>on_epoch_end</a:t>
              </a:r>
              <a:r>
                <a:rPr lang="en" altLang="ko-Kore-KR" sz="1400" dirty="0"/>
                <a:t>	</a:t>
              </a:r>
              <a:r>
                <a:rPr lang="ko-KR" altLang="en-US" sz="1400" dirty="0"/>
                <a:t>각 </a:t>
              </a:r>
              <a:r>
                <a:rPr lang="ko-KR" altLang="en-US" sz="1400" dirty="0" err="1"/>
                <a:t>에포크가</a:t>
              </a:r>
              <a:r>
                <a:rPr lang="ko-KR" altLang="en-US" sz="1400" dirty="0"/>
                <a:t> 끝날 때 호출합니다</a:t>
              </a:r>
              <a:r>
                <a:rPr lang="en-US" altLang="ko-KR" sz="1400" dirty="0"/>
                <a:t>.</a:t>
              </a:r>
              <a:endParaRPr lang="en" altLang="ko-Kore-KR" sz="1400" dirty="0"/>
            </a:p>
            <a:p>
              <a:pPr>
                <a:lnSpc>
                  <a:spcPct val="200000"/>
                </a:lnSpc>
              </a:pPr>
              <a:r>
                <a:rPr lang="en" altLang="ko-Kore-KR" sz="1400" dirty="0" err="1"/>
                <a:t>on_batch_begin</a:t>
              </a:r>
              <a:r>
                <a:rPr lang="en" altLang="ko-Kore-KR" sz="1400" dirty="0"/>
                <a:t>	</a:t>
              </a:r>
              <a:r>
                <a:rPr lang="ko-KR" altLang="en-US" sz="1400" dirty="0"/>
                <a:t>각 배치 처리가 시작되기 전에 호출합니다</a:t>
              </a:r>
              <a:r>
                <a:rPr lang="en-US" altLang="ko-KR" sz="1400" dirty="0"/>
                <a:t>.</a:t>
              </a:r>
              <a:endParaRPr lang="en" altLang="ko-Kore-KR" sz="1400" dirty="0"/>
            </a:p>
            <a:p>
              <a:pPr>
                <a:lnSpc>
                  <a:spcPct val="200000"/>
                </a:lnSpc>
              </a:pPr>
              <a:r>
                <a:rPr lang="en" altLang="ko-Kore-KR" sz="1400" dirty="0" err="1"/>
                <a:t>on_batch_end</a:t>
              </a:r>
              <a:r>
                <a:rPr lang="en" altLang="ko-Kore-KR" sz="1400" dirty="0"/>
                <a:t>	</a:t>
              </a:r>
              <a:r>
                <a:rPr lang="ko-KR" altLang="en-US" sz="1400" dirty="0"/>
                <a:t>각 배치 처리가 끝난 후에 호출합니다</a:t>
              </a:r>
              <a:r>
                <a:rPr lang="en-US" altLang="ko-KR" sz="1400" dirty="0"/>
                <a:t>.</a:t>
              </a:r>
              <a:endParaRPr lang="en" altLang="ko-Kore-KR" sz="1400" dirty="0"/>
            </a:p>
            <a:p>
              <a:pPr>
                <a:lnSpc>
                  <a:spcPct val="200000"/>
                </a:lnSpc>
              </a:pPr>
              <a:r>
                <a:rPr lang="en" altLang="ko-Kore-KR" sz="1400" dirty="0" err="1"/>
                <a:t>on_train_begin</a:t>
              </a:r>
              <a:r>
                <a:rPr lang="en" altLang="ko-Kore-KR" sz="1400" dirty="0"/>
                <a:t>	</a:t>
              </a:r>
              <a:r>
                <a:rPr lang="ko-KR" altLang="en-US" sz="1400" dirty="0"/>
                <a:t>훈련이 시작될 때 호출합니다</a:t>
              </a:r>
              <a:endParaRPr lang="en" altLang="ko-Kore-KR" sz="1400" dirty="0"/>
            </a:p>
            <a:p>
              <a:pPr>
                <a:lnSpc>
                  <a:spcPct val="200000"/>
                </a:lnSpc>
              </a:pPr>
              <a:r>
                <a:rPr lang="en" altLang="ko-Kore-KR" sz="1400" dirty="0" err="1"/>
                <a:t>on_train_end</a:t>
              </a:r>
              <a:r>
                <a:rPr lang="en" altLang="ko-Kore-KR" sz="1400" dirty="0"/>
                <a:t>	</a:t>
              </a:r>
              <a:r>
                <a:rPr lang="ko-KR" altLang="en-US" sz="1400" dirty="0"/>
                <a:t>훈련이 끝날 때 호출합니다</a:t>
              </a:r>
              <a:r>
                <a:rPr lang="en-US" altLang="ko-KR" sz="1400" dirty="0"/>
                <a:t>.</a:t>
              </a:r>
              <a:endParaRPr kumimoji="1" lang="ko-Kore-KR" altLang="en-US" sz="1400" dirty="0"/>
            </a:p>
          </p:txBody>
        </p:sp>
        <p:cxnSp>
          <p:nvCxnSpPr>
            <p:cNvPr id="10" name="직선 연결선[R] 9">
              <a:extLst>
                <a:ext uri="{FF2B5EF4-FFF2-40B4-BE49-F238E27FC236}">
                  <a16:creationId xmlns:a16="http://schemas.microsoft.com/office/drawing/2014/main" id="{3D4DFAAA-DED7-3445-B60B-2BC102D6B833}"/>
                </a:ext>
              </a:extLst>
            </p:cNvPr>
            <p:cNvCxnSpPr/>
            <p:nvPr/>
          </p:nvCxnSpPr>
          <p:spPr>
            <a:xfrm>
              <a:off x="339536" y="2500132"/>
              <a:ext cx="5933942" cy="0"/>
            </a:xfrm>
            <a:prstGeom prst="line">
              <a:avLst/>
            </a:prstGeom>
          </p:spPr>
          <p:style>
            <a:lnRef idx="2">
              <a:schemeClr val="dk1"/>
            </a:lnRef>
            <a:fillRef idx="0">
              <a:schemeClr val="dk1"/>
            </a:fillRef>
            <a:effectRef idx="1">
              <a:schemeClr val="dk1"/>
            </a:effectRef>
            <a:fontRef idx="minor">
              <a:schemeClr val="tx1"/>
            </a:fontRef>
          </p:style>
        </p:cxnSp>
      </p:grpSp>
      <p:sp>
        <p:nvSpPr>
          <p:cNvPr id="12" name="TextBox 11">
            <a:extLst>
              <a:ext uri="{FF2B5EF4-FFF2-40B4-BE49-F238E27FC236}">
                <a16:creationId xmlns:a16="http://schemas.microsoft.com/office/drawing/2014/main" id="{71AF1737-25D1-8C48-9ACA-CD015FB0DC01}"/>
              </a:ext>
            </a:extLst>
          </p:cNvPr>
          <p:cNvSpPr txBox="1"/>
          <p:nvPr/>
        </p:nvSpPr>
        <p:spPr>
          <a:xfrm>
            <a:off x="6096000" y="2145372"/>
            <a:ext cx="5234125" cy="869790"/>
          </a:xfrm>
          <a:prstGeom prst="rect">
            <a:avLst/>
          </a:prstGeom>
          <a:noFill/>
        </p:spPr>
        <p:txBody>
          <a:bodyPr wrap="none" rtlCol="0">
            <a:spAutoFit/>
          </a:bodyPr>
          <a:lstStyle/>
          <a:p>
            <a:pPr>
              <a:lnSpc>
                <a:spcPct val="150000"/>
              </a:lnSpc>
            </a:pPr>
            <a:r>
              <a:rPr kumimoji="1" lang="en-US" altLang="ko-Kore-KR" dirty="0"/>
              <a:t>-</a:t>
            </a:r>
            <a:r>
              <a:rPr kumimoji="1" lang="ko-KR" altLang="en-US" dirty="0"/>
              <a:t> </a:t>
            </a:r>
            <a:r>
              <a:rPr kumimoji="1" lang="ko-Kore-KR" altLang="en-US" dirty="0"/>
              <a:t>이</a:t>
            </a:r>
            <a:r>
              <a:rPr kumimoji="1" lang="ko-KR" altLang="en-US" dirty="0"/>
              <a:t> 메서드들은 모두 </a:t>
            </a:r>
            <a:r>
              <a:rPr kumimoji="1" lang="en-US" altLang="ko-KR" b="1" dirty="0"/>
              <a:t>logs </a:t>
            </a:r>
            <a:r>
              <a:rPr kumimoji="1" lang="ko-KR" altLang="en-US" b="1" dirty="0"/>
              <a:t>매개변수</a:t>
            </a:r>
            <a:r>
              <a:rPr kumimoji="1" lang="ko-KR" altLang="en-US" dirty="0"/>
              <a:t>와 함께 호출</a:t>
            </a:r>
            <a:endParaRPr kumimoji="1" lang="en-US" altLang="ko-KR" dirty="0"/>
          </a:p>
          <a:p>
            <a:pPr>
              <a:lnSpc>
                <a:spcPct val="150000"/>
              </a:lnSpc>
            </a:pPr>
            <a:r>
              <a:rPr kumimoji="1" lang="en-US" altLang="ko-KR" dirty="0"/>
              <a:t>-</a:t>
            </a:r>
            <a:r>
              <a:rPr kumimoji="1" lang="ko-KR" altLang="en-US" dirty="0"/>
              <a:t> </a:t>
            </a:r>
            <a:r>
              <a:rPr kumimoji="1" lang="ko-KR" altLang="en-US" dirty="0" err="1"/>
              <a:t>콜백은</a:t>
            </a:r>
            <a:r>
              <a:rPr kumimoji="1" lang="ko-KR" altLang="en-US" dirty="0"/>
              <a:t> 다음 속성을 참조할 수 있습니다</a:t>
            </a:r>
            <a:r>
              <a:rPr kumimoji="1" lang="en-US" altLang="ko-KR" dirty="0"/>
              <a:t>.</a:t>
            </a:r>
          </a:p>
        </p:txBody>
      </p:sp>
      <p:sp>
        <p:nvSpPr>
          <p:cNvPr id="13" name="TextBox 12">
            <a:extLst>
              <a:ext uri="{FF2B5EF4-FFF2-40B4-BE49-F238E27FC236}">
                <a16:creationId xmlns:a16="http://schemas.microsoft.com/office/drawing/2014/main" id="{35DA70C1-57E9-4244-A894-ED1E0D1D857B}"/>
              </a:ext>
            </a:extLst>
          </p:cNvPr>
          <p:cNvSpPr txBox="1"/>
          <p:nvPr/>
        </p:nvSpPr>
        <p:spPr>
          <a:xfrm>
            <a:off x="6416362" y="3154060"/>
            <a:ext cx="5265865" cy="783356"/>
          </a:xfrm>
          <a:prstGeom prst="rect">
            <a:avLst/>
          </a:prstGeom>
          <a:noFill/>
        </p:spPr>
        <p:txBody>
          <a:bodyPr wrap="none" rtlCol="0">
            <a:spAutoFit/>
          </a:bodyPr>
          <a:lstStyle/>
          <a:p>
            <a:pPr>
              <a:lnSpc>
                <a:spcPct val="150000"/>
              </a:lnSpc>
            </a:pPr>
            <a:r>
              <a:rPr kumimoji="1" lang="en-US" altLang="ko-Kore-KR" sz="1600" dirty="0"/>
              <a:t>•</a:t>
            </a:r>
            <a:r>
              <a:rPr kumimoji="1" lang="ko-KR" altLang="en-US" sz="1600" dirty="0"/>
              <a:t> </a:t>
            </a:r>
            <a:r>
              <a:rPr kumimoji="1" lang="en-US" altLang="ko-KR" sz="1600" dirty="0" err="1"/>
              <a:t>self.model</a:t>
            </a:r>
            <a:r>
              <a:rPr kumimoji="1" lang="en-US" altLang="ko-KR" sz="1600" dirty="0"/>
              <a:t>:</a:t>
            </a:r>
            <a:r>
              <a:rPr kumimoji="1" lang="ko-KR" altLang="en-US" sz="1600" dirty="0"/>
              <a:t> </a:t>
            </a:r>
            <a:r>
              <a:rPr kumimoji="1" lang="ko-KR" altLang="en-US" sz="1600" dirty="0" err="1"/>
              <a:t>콜백을</a:t>
            </a:r>
            <a:r>
              <a:rPr kumimoji="1" lang="ko-KR" altLang="en-US" sz="1600" dirty="0"/>
              <a:t> 호출하는 모델 객체</a:t>
            </a:r>
            <a:endParaRPr kumimoji="1" lang="en-US" altLang="ko-KR" sz="1600" dirty="0"/>
          </a:p>
          <a:p>
            <a:pPr>
              <a:lnSpc>
                <a:spcPct val="150000"/>
              </a:lnSpc>
            </a:pPr>
            <a:r>
              <a:rPr kumimoji="1" lang="en-US" altLang="ko-KR" sz="1600" dirty="0"/>
              <a:t>•</a:t>
            </a:r>
            <a:r>
              <a:rPr kumimoji="1" lang="ko-KR" altLang="en-US" sz="1600" dirty="0"/>
              <a:t> </a:t>
            </a:r>
            <a:r>
              <a:rPr kumimoji="1" lang="en-US" altLang="ko-KR" sz="1600" dirty="0" err="1"/>
              <a:t>self.validation_data</a:t>
            </a:r>
            <a:r>
              <a:rPr kumimoji="1" lang="en-US" altLang="ko-KR" sz="1600" dirty="0"/>
              <a:t>: fit() </a:t>
            </a:r>
            <a:r>
              <a:rPr kumimoji="1" lang="ko-KR" altLang="en-US" sz="1600" dirty="0"/>
              <a:t>메서드에 전달된 검증 데이터</a:t>
            </a:r>
            <a:endParaRPr kumimoji="1" lang="ko-Kore-KR" altLang="en-US" sz="1600" dirty="0"/>
          </a:p>
        </p:txBody>
      </p:sp>
    </p:spTree>
    <p:extLst>
      <p:ext uri="{BB962C8B-B14F-4D97-AF65-F5344CB8AC3E}">
        <p14:creationId xmlns:p14="http://schemas.microsoft.com/office/powerpoint/2010/main" val="651083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271193"/>
            <a:ext cx="9504525" cy="538609"/>
          </a:xfrm>
          <a:prstGeom prst="rect">
            <a:avLst/>
          </a:prstGeom>
          <a:noFill/>
        </p:spPr>
        <p:txBody>
          <a:bodyPr wrap="none" rtlCol="0">
            <a:spAutoFit/>
          </a:bodyPr>
          <a:lstStyle/>
          <a:p>
            <a:r>
              <a:rPr lang="ko-KR" altLang="en-US" sz="2900" spc="-300" dirty="0" err="1">
                <a:solidFill>
                  <a:schemeClr val="bg1"/>
                </a:solidFill>
              </a:rPr>
              <a:t>케라스</a:t>
            </a:r>
            <a:r>
              <a:rPr lang="ko-KR" altLang="en-US" sz="2900" spc="-300" dirty="0">
                <a:solidFill>
                  <a:schemeClr val="bg1"/>
                </a:solidFill>
              </a:rPr>
              <a:t> </a:t>
            </a:r>
            <a:r>
              <a:rPr lang="ko-KR" altLang="en-US" sz="2900" spc="-300" dirty="0" err="1">
                <a:solidFill>
                  <a:schemeClr val="bg1"/>
                </a:solidFill>
              </a:rPr>
              <a:t>콜백과</a:t>
            </a:r>
            <a:r>
              <a:rPr lang="ko-KR" altLang="en-US" sz="2900" spc="-300" dirty="0">
                <a:solidFill>
                  <a:schemeClr val="bg1"/>
                </a:solidFill>
              </a:rPr>
              <a:t> </a:t>
            </a:r>
            <a:r>
              <a:rPr lang="ko-KR" altLang="en-US" sz="2900" spc="-300" dirty="0" err="1">
                <a:solidFill>
                  <a:schemeClr val="bg1"/>
                </a:solidFill>
              </a:rPr>
              <a:t>텐서보드를</a:t>
            </a:r>
            <a:r>
              <a:rPr lang="ko-KR" altLang="en-US" sz="2900" spc="-300" dirty="0">
                <a:solidFill>
                  <a:schemeClr val="bg1"/>
                </a:solidFill>
              </a:rPr>
              <a:t> 사용한 </a:t>
            </a:r>
            <a:r>
              <a:rPr lang="ko-KR" altLang="en-US" sz="2900" spc="-300" dirty="0" err="1">
                <a:solidFill>
                  <a:schemeClr val="bg1"/>
                </a:solidFill>
              </a:rPr>
              <a:t>딥러닝</a:t>
            </a:r>
            <a:r>
              <a:rPr lang="ko-KR" altLang="en-US" sz="2900" spc="-300" dirty="0">
                <a:solidFill>
                  <a:schemeClr val="bg1"/>
                </a:solidFill>
              </a:rPr>
              <a:t> 모델 검사와 모니터링</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dirty="0">
                <a:solidFill>
                  <a:schemeClr val="bg1"/>
                </a:solidFill>
              </a:rPr>
              <a:t>Part 1, </a:t>
            </a:r>
            <a:endParaRPr lang="ko-KR" altLang="en-US" sz="1400" dirty="0">
              <a:solidFill>
                <a:schemeClr val="bg1"/>
              </a:solidFill>
            </a:endParaRPr>
          </a:p>
        </p:txBody>
      </p:sp>
      <p:sp>
        <p:nvSpPr>
          <p:cNvPr id="30" name="TextBox 29">
            <a:extLst>
              <a:ext uri="{FF2B5EF4-FFF2-40B4-BE49-F238E27FC236}">
                <a16:creationId xmlns:a16="http://schemas.microsoft.com/office/drawing/2014/main" id="{65D7E64E-7203-8049-B550-6A3D85A12BE0}"/>
              </a:ext>
            </a:extLst>
          </p:cNvPr>
          <p:cNvSpPr txBox="1"/>
          <p:nvPr/>
        </p:nvSpPr>
        <p:spPr>
          <a:xfrm>
            <a:off x="339536" y="1264666"/>
            <a:ext cx="1261884" cy="461665"/>
          </a:xfrm>
          <a:prstGeom prst="rect">
            <a:avLst/>
          </a:prstGeom>
          <a:noFill/>
        </p:spPr>
        <p:txBody>
          <a:bodyPr wrap="none" rtlCol="0">
            <a:spAutoFit/>
          </a:bodyPr>
          <a:lstStyle/>
          <a:p>
            <a:r>
              <a:rPr lang="ko-KR" altLang="en-US" sz="2400" b="1" spc="-300" dirty="0" err="1">
                <a:solidFill>
                  <a:srgbClr val="393939"/>
                </a:solidFill>
                <a:latin typeface="+mn-ea"/>
              </a:rPr>
              <a:t>텐서보드</a:t>
            </a:r>
            <a:endParaRPr lang="ko-KR" altLang="en-US" sz="2400" b="1" spc="-300" dirty="0">
              <a:solidFill>
                <a:srgbClr val="393939"/>
              </a:solidFill>
              <a:latin typeface="+mn-ea"/>
            </a:endParaRPr>
          </a:p>
        </p:txBody>
      </p:sp>
      <p:sp>
        <p:nvSpPr>
          <p:cNvPr id="32" name="직사각형 31">
            <a:extLst>
              <a:ext uri="{FF2B5EF4-FFF2-40B4-BE49-F238E27FC236}">
                <a16:creationId xmlns:a16="http://schemas.microsoft.com/office/drawing/2014/main" id="{8FFC3BDD-2824-3A4A-B469-92E1FBE56064}"/>
              </a:ext>
            </a:extLst>
          </p:cNvPr>
          <p:cNvSpPr/>
          <p:nvPr/>
        </p:nvSpPr>
        <p:spPr>
          <a:xfrm>
            <a:off x="132080"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0FE2FBD-CB99-BB4C-9887-C4B45679A19C}"/>
              </a:ext>
            </a:extLst>
          </p:cNvPr>
          <p:cNvSpPr txBox="1"/>
          <p:nvPr/>
        </p:nvSpPr>
        <p:spPr>
          <a:xfrm>
            <a:off x="339536" y="1914037"/>
            <a:ext cx="5498621" cy="2774157"/>
          </a:xfrm>
          <a:prstGeom prst="rect">
            <a:avLst/>
          </a:prstGeom>
          <a:noFill/>
        </p:spPr>
        <p:txBody>
          <a:bodyPr wrap="none" rtlCol="0">
            <a:spAutoFit/>
          </a:bodyPr>
          <a:lstStyle/>
          <a:p>
            <a:pPr marL="285750" indent="-285750">
              <a:lnSpc>
                <a:spcPct val="200000"/>
              </a:lnSpc>
              <a:buFontTx/>
              <a:buChar char="-"/>
            </a:pPr>
            <a:r>
              <a:rPr kumimoji="1" lang="ko-KR" altLang="en-US" dirty="0" err="1"/>
              <a:t>텐서플로의</a:t>
            </a:r>
            <a:r>
              <a:rPr kumimoji="1" lang="ko-KR" altLang="en-US" dirty="0"/>
              <a:t> 시각화 프레임워크</a:t>
            </a:r>
            <a:endParaRPr kumimoji="1" lang="en-US" altLang="ko-KR" dirty="0"/>
          </a:p>
          <a:p>
            <a:pPr marL="285750" indent="-285750">
              <a:lnSpc>
                <a:spcPct val="200000"/>
              </a:lnSpc>
              <a:buFontTx/>
              <a:buChar char="-"/>
            </a:pPr>
            <a:r>
              <a:rPr kumimoji="1" lang="ko-KR" altLang="en-US" dirty="0"/>
              <a:t>훈련하는 동안 측정 지표를 시각적으로 모니터링</a:t>
            </a:r>
            <a:endParaRPr kumimoji="1" lang="en-US" altLang="ko-Kore-KR" dirty="0"/>
          </a:p>
          <a:p>
            <a:pPr marL="285750" indent="-285750">
              <a:lnSpc>
                <a:spcPct val="200000"/>
              </a:lnSpc>
              <a:buFontTx/>
              <a:buChar char="-"/>
            </a:pPr>
            <a:r>
              <a:rPr kumimoji="1" lang="ko-KR" altLang="en-US" dirty="0"/>
              <a:t>모델 구조를 시각화</a:t>
            </a:r>
            <a:endParaRPr kumimoji="1" lang="en-US" altLang="ko-KR" dirty="0"/>
          </a:p>
          <a:p>
            <a:pPr marL="285750" indent="-285750">
              <a:lnSpc>
                <a:spcPct val="200000"/>
              </a:lnSpc>
              <a:buFontTx/>
              <a:buChar char="-"/>
            </a:pPr>
            <a:r>
              <a:rPr kumimoji="1" lang="ko-KR" altLang="en-US" dirty="0"/>
              <a:t>활성화 출력과 </a:t>
            </a:r>
            <a:r>
              <a:rPr kumimoji="1" lang="ko-KR" altLang="en-US" dirty="0" err="1"/>
              <a:t>그래디언트의</a:t>
            </a:r>
            <a:r>
              <a:rPr kumimoji="1" lang="ko-KR" altLang="en-US" dirty="0"/>
              <a:t> 히스토그램을 그림</a:t>
            </a:r>
            <a:endParaRPr kumimoji="1" lang="en-US" altLang="ko-KR" dirty="0"/>
          </a:p>
          <a:p>
            <a:pPr marL="285750" indent="-285750">
              <a:lnSpc>
                <a:spcPct val="200000"/>
              </a:lnSpc>
              <a:buFontTx/>
              <a:buChar char="-"/>
            </a:pPr>
            <a:r>
              <a:rPr kumimoji="1" lang="en-US" altLang="ko-KR" dirty="0"/>
              <a:t>3D</a:t>
            </a:r>
            <a:r>
              <a:rPr kumimoji="1" lang="ko-KR" altLang="en-US" dirty="0"/>
              <a:t>로 </a:t>
            </a:r>
            <a:r>
              <a:rPr kumimoji="1" lang="ko-KR" altLang="en-US" dirty="0" err="1"/>
              <a:t>임베딩</a:t>
            </a:r>
            <a:r>
              <a:rPr kumimoji="1" lang="ko-KR" altLang="en-US" dirty="0"/>
              <a:t> 표현</a:t>
            </a:r>
            <a:endParaRPr kumimoji="1" lang="en-US" altLang="ko-KR" dirty="0"/>
          </a:p>
        </p:txBody>
      </p:sp>
    </p:spTree>
    <p:extLst>
      <p:ext uri="{BB962C8B-B14F-4D97-AF65-F5344CB8AC3E}">
        <p14:creationId xmlns:p14="http://schemas.microsoft.com/office/powerpoint/2010/main" val="2818747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271193"/>
            <a:ext cx="9504525" cy="538609"/>
          </a:xfrm>
          <a:prstGeom prst="rect">
            <a:avLst/>
          </a:prstGeom>
          <a:noFill/>
        </p:spPr>
        <p:txBody>
          <a:bodyPr wrap="none" rtlCol="0">
            <a:spAutoFit/>
          </a:bodyPr>
          <a:lstStyle/>
          <a:p>
            <a:r>
              <a:rPr lang="ko-KR" altLang="en-US" sz="2900" spc="-300" dirty="0" err="1">
                <a:solidFill>
                  <a:schemeClr val="bg1"/>
                </a:solidFill>
              </a:rPr>
              <a:t>케라스</a:t>
            </a:r>
            <a:r>
              <a:rPr lang="ko-KR" altLang="en-US" sz="2900" spc="-300" dirty="0">
                <a:solidFill>
                  <a:schemeClr val="bg1"/>
                </a:solidFill>
              </a:rPr>
              <a:t> </a:t>
            </a:r>
            <a:r>
              <a:rPr lang="ko-KR" altLang="en-US" sz="2900" spc="-300" dirty="0" err="1">
                <a:solidFill>
                  <a:schemeClr val="bg1"/>
                </a:solidFill>
              </a:rPr>
              <a:t>콜백과</a:t>
            </a:r>
            <a:r>
              <a:rPr lang="ko-KR" altLang="en-US" sz="2900" spc="-300" dirty="0">
                <a:solidFill>
                  <a:schemeClr val="bg1"/>
                </a:solidFill>
              </a:rPr>
              <a:t> </a:t>
            </a:r>
            <a:r>
              <a:rPr lang="ko-KR" altLang="en-US" sz="2900" spc="-300" dirty="0" err="1">
                <a:solidFill>
                  <a:schemeClr val="bg1"/>
                </a:solidFill>
              </a:rPr>
              <a:t>텐서보드를</a:t>
            </a:r>
            <a:r>
              <a:rPr lang="ko-KR" altLang="en-US" sz="2900" spc="-300" dirty="0">
                <a:solidFill>
                  <a:schemeClr val="bg1"/>
                </a:solidFill>
              </a:rPr>
              <a:t> 사용한 </a:t>
            </a:r>
            <a:r>
              <a:rPr lang="ko-KR" altLang="en-US" sz="2900" spc="-300" dirty="0" err="1">
                <a:solidFill>
                  <a:schemeClr val="bg1"/>
                </a:solidFill>
              </a:rPr>
              <a:t>딥러닝</a:t>
            </a:r>
            <a:r>
              <a:rPr lang="ko-KR" altLang="en-US" sz="2900" spc="-300" dirty="0">
                <a:solidFill>
                  <a:schemeClr val="bg1"/>
                </a:solidFill>
              </a:rPr>
              <a:t> 모델 검사와 모니터링</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dirty="0">
                <a:solidFill>
                  <a:schemeClr val="bg1"/>
                </a:solidFill>
              </a:rPr>
              <a:t>Part 1, </a:t>
            </a:r>
            <a:endParaRPr lang="ko-KR" altLang="en-US" sz="1400" dirty="0">
              <a:solidFill>
                <a:schemeClr val="bg1"/>
              </a:solidFill>
            </a:endParaRPr>
          </a:p>
        </p:txBody>
      </p:sp>
      <p:sp>
        <p:nvSpPr>
          <p:cNvPr id="30" name="TextBox 29">
            <a:extLst>
              <a:ext uri="{FF2B5EF4-FFF2-40B4-BE49-F238E27FC236}">
                <a16:creationId xmlns:a16="http://schemas.microsoft.com/office/drawing/2014/main" id="{65D7E64E-7203-8049-B550-6A3D85A12BE0}"/>
              </a:ext>
            </a:extLst>
          </p:cNvPr>
          <p:cNvSpPr txBox="1"/>
          <p:nvPr/>
        </p:nvSpPr>
        <p:spPr>
          <a:xfrm>
            <a:off x="339536" y="1264666"/>
            <a:ext cx="4506362" cy="461665"/>
          </a:xfrm>
          <a:prstGeom prst="rect">
            <a:avLst/>
          </a:prstGeom>
          <a:noFill/>
        </p:spPr>
        <p:txBody>
          <a:bodyPr wrap="none" rtlCol="0">
            <a:spAutoFit/>
          </a:bodyPr>
          <a:lstStyle/>
          <a:p>
            <a:r>
              <a:rPr lang="ko-KR" altLang="en-US" sz="2400" b="1" spc="-300" dirty="0" err="1">
                <a:solidFill>
                  <a:srgbClr val="393939"/>
                </a:solidFill>
                <a:latin typeface="+mn-ea"/>
              </a:rPr>
              <a:t>텐서보드를</a:t>
            </a:r>
            <a:r>
              <a:rPr lang="ko-KR" altLang="en-US" sz="2400" b="1" spc="-300" dirty="0">
                <a:solidFill>
                  <a:srgbClr val="393939"/>
                </a:solidFill>
                <a:latin typeface="+mn-ea"/>
              </a:rPr>
              <a:t> 사용한 텍스트 분류 모델</a:t>
            </a:r>
          </a:p>
        </p:txBody>
      </p:sp>
      <p:sp>
        <p:nvSpPr>
          <p:cNvPr id="32" name="직사각형 31">
            <a:extLst>
              <a:ext uri="{FF2B5EF4-FFF2-40B4-BE49-F238E27FC236}">
                <a16:creationId xmlns:a16="http://schemas.microsoft.com/office/drawing/2014/main" id="{8FFC3BDD-2824-3A4A-B469-92E1FBE56064}"/>
              </a:ext>
            </a:extLst>
          </p:cNvPr>
          <p:cNvSpPr/>
          <p:nvPr/>
        </p:nvSpPr>
        <p:spPr>
          <a:xfrm>
            <a:off x="132080"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6CDB55BA-2EA5-914E-92FF-F622AA754653}"/>
              </a:ext>
            </a:extLst>
          </p:cNvPr>
          <p:cNvSpPr txBox="1"/>
          <p:nvPr/>
        </p:nvSpPr>
        <p:spPr>
          <a:xfrm>
            <a:off x="339536" y="1833466"/>
            <a:ext cx="1366080" cy="369332"/>
          </a:xfrm>
          <a:prstGeom prst="rect">
            <a:avLst/>
          </a:prstGeom>
          <a:noFill/>
        </p:spPr>
        <p:txBody>
          <a:bodyPr wrap="none" rtlCol="0">
            <a:spAutoFit/>
          </a:bodyPr>
          <a:lstStyle/>
          <a:p>
            <a:r>
              <a:rPr kumimoji="1" lang="en-US" altLang="ko-KR" dirty="0"/>
              <a:t>-</a:t>
            </a:r>
            <a:r>
              <a:rPr kumimoji="1" lang="ko-KR" altLang="en-US" dirty="0"/>
              <a:t> </a:t>
            </a:r>
            <a:r>
              <a:rPr kumimoji="1" lang="ko-Kore-KR" altLang="en-US" dirty="0"/>
              <a:t>모델</a:t>
            </a:r>
            <a:r>
              <a:rPr kumimoji="1" lang="ko-KR" altLang="en-US" dirty="0"/>
              <a:t> 설계</a:t>
            </a:r>
            <a:endParaRPr kumimoji="1" lang="ko-Kore-KR" altLang="en-US" dirty="0"/>
          </a:p>
        </p:txBody>
      </p:sp>
      <p:pic>
        <p:nvPicPr>
          <p:cNvPr id="12" name="그림 11" descr="텍스트이(가) 표시된 사진&#10;&#10;자동 생성된 설명">
            <a:extLst>
              <a:ext uri="{FF2B5EF4-FFF2-40B4-BE49-F238E27FC236}">
                <a16:creationId xmlns:a16="http://schemas.microsoft.com/office/drawing/2014/main" id="{CC2D2528-68FE-5F43-8E12-77F5367D9E4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10856" y="2202798"/>
            <a:ext cx="6967626" cy="4395884"/>
          </a:xfrm>
          <a:prstGeom prst="rect">
            <a:avLst/>
          </a:prstGeom>
          <a:ln w="6350">
            <a:solidFill>
              <a:schemeClr val="accent1">
                <a:shade val="50000"/>
              </a:schemeClr>
            </a:solidFill>
          </a:ln>
        </p:spPr>
      </p:pic>
    </p:spTree>
    <p:extLst>
      <p:ext uri="{BB962C8B-B14F-4D97-AF65-F5344CB8AC3E}">
        <p14:creationId xmlns:p14="http://schemas.microsoft.com/office/powerpoint/2010/main" val="987136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271193"/>
            <a:ext cx="9504525" cy="538609"/>
          </a:xfrm>
          <a:prstGeom prst="rect">
            <a:avLst/>
          </a:prstGeom>
          <a:noFill/>
        </p:spPr>
        <p:txBody>
          <a:bodyPr wrap="none" rtlCol="0">
            <a:spAutoFit/>
          </a:bodyPr>
          <a:lstStyle/>
          <a:p>
            <a:r>
              <a:rPr lang="ko-KR" altLang="en-US" sz="2900" spc="-300" dirty="0" err="1">
                <a:solidFill>
                  <a:schemeClr val="bg1"/>
                </a:solidFill>
              </a:rPr>
              <a:t>케라스</a:t>
            </a:r>
            <a:r>
              <a:rPr lang="ko-KR" altLang="en-US" sz="2900" spc="-300" dirty="0">
                <a:solidFill>
                  <a:schemeClr val="bg1"/>
                </a:solidFill>
              </a:rPr>
              <a:t> </a:t>
            </a:r>
            <a:r>
              <a:rPr lang="ko-KR" altLang="en-US" sz="2900" spc="-300" dirty="0" err="1">
                <a:solidFill>
                  <a:schemeClr val="bg1"/>
                </a:solidFill>
              </a:rPr>
              <a:t>콜백과</a:t>
            </a:r>
            <a:r>
              <a:rPr lang="ko-KR" altLang="en-US" sz="2900" spc="-300" dirty="0">
                <a:solidFill>
                  <a:schemeClr val="bg1"/>
                </a:solidFill>
              </a:rPr>
              <a:t> </a:t>
            </a:r>
            <a:r>
              <a:rPr lang="ko-KR" altLang="en-US" sz="2900" spc="-300" dirty="0" err="1">
                <a:solidFill>
                  <a:schemeClr val="bg1"/>
                </a:solidFill>
              </a:rPr>
              <a:t>텐서보드를</a:t>
            </a:r>
            <a:r>
              <a:rPr lang="ko-KR" altLang="en-US" sz="2900" spc="-300" dirty="0">
                <a:solidFill>
                  <a:schemeClr val="bg1"/>
                </a:solidFill>
              </a:rPr>
              <a:t> 사용한 </a:t>
            </a:r>
            <a:r>
              <a:rPr lang="ko-KR" altLang="en-US" sz="2900" spc="-300" dirty="0" err="1">
                <a:solidFill>
                  <a:schemeClr val="bg1"/>
                </a:solidFill>
              </a:rPr>
              <a:t>딥러닝</a:t>
            </a:r>
            <a:r>
              <a:rPr lang="ko-KR" altLang="en-US" sz="2900" spc="-300" dirty="0">
                <a:solidFill>
                  <a:schemeClr val="bg1"/>
                </a:solidFill>
              </a:rPr>
              <a:t> 모델 검사와 모니터링</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dirty="0">
                <a:solidFill>
                  <a:schemeClr val="bg1"/>
                </a:solidFill>
              </a:rPr>
              <a:t>Part 1, </a:t>
            </a:r>
            <a:endParaRPr lang="ko-KR" altLang="en-US" sz="1400" dirty="0">
              <a:solidFill>
                <a:schemeClr val="bg1"/>
              </a:solidFill>
            </a:endParaRPr>
          </a:p>
        </p:txBody>
      </p:sp>
      <p:sp>
        <p:nvSpPr>
          <p:cNvPr id="30" name="TextBox 29">
            <a:extLst>
              <a:ext uri="{FF2B5EF4-FFF2-40B4-BE49-F238E27FC236}">
                <a16:creationId xmlns:a16="http://schemas.microsoft.com/office/drawing/2014/main" id="{65D7E64E-7203-8049-B550-6A3D85A12BE0}"/>
              </a:ext>
            </a:extLst>
          </p:cNvPr>
          <p:cNvSpPr txBox="1"/>
          <p:nvPr/>
        </p:nvSpPr>
        <p:spPr>
          <a:xfrm>
            <a:off x="339536" y="1264666"/>
            <a:ext cx="4506362" cy="461665"/>
          </a:xfrm>
          <a:prstGeom prst="rect">
            <a:avLst/>
          </a:prstGeom>
          <a:noFill/>
        </p:spPr>
        <p:txBody>
          <a:bodyPr wrap="none" rtlCol="0">
            <a:spAutoFit/>
          </a:bodyPr>
          <a:lstStyle/>
          <a:p>
            <a:r>
              <a:rPr lang="ko-KR" altLang="en-US" sz="2400" b="1" spc="-300" dirty="0" err="1">
                <a:solidFill>
                  <a:srgbClr val="393939"/>
                </a:solidFill>
                <a:latin typeface="+mn-ea"/>
              </a:rPr>
              <a:t>텐서보드를</a:t>
            </a:r>
            <a:r>
              <a:rPr lang="ko-KR" altLang="en-US" sz="2400" b="1" spc="-300" dirty="0">
                <a:solidFill>
                  <a:srgbClr val="393939"/>
                </a:solidFill>
                <a:latin typeface="+mn-ea"/>
              </a:rPr>
              <a:t> 사용한 텍스트 분류 모델</a:t>
            </a:r>
          </a:p>
        </p:txBody>
      </p:sp>
      <p:sp>
        <p:nvSpPr>
          <p:cNvPr id="32" name="직사각형 31">
            <a:extLst>
              <a:ext uri="{FF2B5EF4-FFF2-40B4-BE49-F238E27FC236}">
                <a16:creationId xmlns:a16="http://schemas.microsoft.com/office/drawing/2014/main" id="{8FFC3BDD-2824-3A4A-B469-92E1FBE56064}"/>
              </a:ext>
            </a:extLst>
          </p:cNvPr>
          <p:cNvSpPr/>
          <p:nvPr/>
        </p:nvSpPr>
        <p:spPr>
          <a:xfrm>
            <a:off x="132080"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6CDB55BA-2EA5-914E-92FF-F622AA754653}"/>
              </a:ext>
            </a:extLst>
          </p:cNvPr>
          <p:cNvSpPr txBox="1"/>
          <p:nvPr/>
        </p:nvSpPr>
        <p:spPr>
          <a:xfrm>
            <a:off x="339536" y="2884793"/>
            <a:ext cx="3688830" cy="369332"/>
          </a:xfrm>
          <a:prstGeom prst="rect">
            <a:avLst/>
          </a:prstGeom>
          <a:noFill/>
        </p:spPr>
        <p:txBody>
          <a:bodyPr wrap="none" rtlCol="0">
            <a:spAutoFit/>
          </a:bodyPr>
          <a:lstStyle/>
          <a:p>
            <a:r>
              <a:rPr kumimoji="1" lang="en-US" altLang="ko-KR" dirty="0"/>
              <a:t>-</a:t>
            </a:r>
            <a:r>
              <a:rPr kumimoji="1" lang="ko-KR" altLang="en-US" dirty="0"/>
              <a:t> </a:t>
            </a:r>
            <a:r>
              <a:rPr kumimoji="1" lang="ko-KR" altLang="en-US" dirty="0" err="1"/>
              <a:t>텐서보드</a:t>
            </a:r>
            <a:r>
              <a:rPr kumimoji="1" lang="ko-KR" altLang="en-US" dirty="0"/>
              <a:t> </a:t>
            </a:r>
            <a:r>
              <a:rPr kumimoji="1" lang="ko-KR" altLang="en-US" dirty="0" err="1"/>
              <a:t>콜백과</a:t>
            </a:r>
            <a:r>
              <a:rPr kumimoji="1" lang="ko-KR" altLang="en-US" dirty="0"/>
              <a:t> 함께 모델 훈련</a:t>
            </a:r>
            <a:endParaRPr kumimoji="1" lang="ko-Kore-KR" altLang="en-US" dirty="0"/>
          </a:p>
        </p:txBody>
      </p:sp>
      <p:sp>
        <p:nvSpPr>
          <p:cNvPr id="9" name="TextBox 8">
            <a:extLst>
              <a:ext uri="{FF2B5EF4-FFF2-40B4-BE49-F238E27FC236}">
                <a16:creationId xmlns:a16="http://schemas.microsoft.com/office/drawing/2014/main" id="{CB8E267D-845C-F148-9749-A0F4D79316E9}"/>
              </a:ext>
            </a:extLst>
          </p:cNvPr>
          <p:cNvSpPr txBox="1"/>
          <p:nvPr/>
        </p:nvSpPr>
        <p:spPr>
          <a:xfrm>
            <a:off x="339536" y="1877270"/>
            <a:ext cx="4693914" cy="369332"/>
          </a:xfrm>
          <a:prstGeom prst="rect">
            <a:avLst/>
          </a:prstGeom>
          <a:noFill/>
        </p:spPr>
        <p:txBody>
          <a:bodyPr wrap="none" rtlCol="0">
            <a:spAutoFit/>
          </a:bodyPr>
          <a:lstStyle/>
          <a:p>
            <a:r>
              <a:rPr kumimoji="1" lang="en-US" altLang="ko-KR" dirty="0"/>
              <a:t>-</a:t>
            </a:r>
            <a:r>
              <a:rPr kumimoji="1" lang="ko-KR" altLang="en-US" dirty="0"/>
              <a:t> </a:t>
            </a:r>
            <a:r>
              <a:rPr kumimoji="1" lang="ko-KR" altLang="en-US" dirty="0" err="1"/>
              <a:t>텐서보드</a:t>
            </a:r>
            <a:r>
              <a:rPr kumimoji="1" lang="ko-KR" altLang="en-US" dirty="0"/>
              <a:t> 로그 파일을 위한 디렉터리 생성</a:t>
            </a:r>
            <a:endParaRPr kumimoji="1" lang="ko-Kore-KR" altLang="en-US" dirty="0"/>
          </a:p>
        </p:txBody>
      </p:sp>
      <p:pic>
        <p:nvPicPr>
          <p:cNvPr id="11" name="그림 10">
            <a:extLst>
              <a:ext uri="{FF2B5EF4-FFF2-40B4-BE49-F238E27FC236}">
                <a16:creationId xmlns:a16="http://schemas.microsoft.com/office/drawing/2014/main" id="{F7E7915A-9966-B84B-A15D-F3568CEF1C33}"/>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84008" y="2362867"/>
            <a:ext cx="2312760" cy="297506"/>
          </a:xfrm>
          <a:prstGeom prst="rect">
            <a:avLst/>
          </a:prstGeom>
        </p:spPr>
      </p:pic>
      <p:pic>
        <p:nvPicPr>
          <p:cNvPr id="13" name="그림 12" descr="텍스트이(가) 표시된 사진&#10;&#10;자동 생성된 설명">
            <a:extLst>
              <a:ext uri="{FF2B5EF4-FFF2-40B4-BE49-F238E27FC236}">
                <a16:creationId xmlns:a16="http://schemas.microsoft.com/office/drawing/2014/main" id="{94EC7471-DC15-9D42-861F-B4605715484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84008" y="3386833"/>
            <a:ext cx="10167956" cy="1982080"/>
          </a:xfrm>
          <a:prstGeom prst="rect">
            <a:avLst/>
          </a:prstGeom>
          <a:ln w="6350">
            <a:solidFill>
              <a:schemeClr val="accent1">
                <a:shade val="50000"/>
              </a:schemeClr>
            </a:solidFill>
          </a:ln>
        </p:spPr>
      </p:pic>
      <p:sp>
        <p:nvSpPr>
          <p:cNvPr id="16" name="TextBox 15">
            <a:extLst>
              <a:ext uri="{FF2B5EF4-FFF2-40B4-BE49-F238E27FC236}">
                <a16:creationId xmlns:a16="http://schemas.microsoft.com/office/drawing/2014/main" id="{85D98190-E38C-734A-84A3-9E712086D721}"/>
              </a:ext>
            </a:extLst>
          </p:cNvPr>
          <p:cNvSpPr txBox="1"/>
          <p:nvPr/>
        </p:nvSpPr>
        <p:spPr>
          <a:xfrm>
            <a:off x="339536" y="5593334"/>
            <a:ext cx="1366080" cy="369332"/>
          </a:xfrm>
          <a:prstGeom prst="rect">
            <a:avLst/>
          </a:prstGeom>
          <a:noFill/>
        </p:spPr>
        <p:txBody>
          <a:bodyPr wrap="none" rtlCol="0">
            <a:spAutoFit/>
          </a:bodyPr>
          <a:lstStyle/>
          <a:p>
            <a:r>
              <a:rPr kumimoji="1" lang="en-US" altLang="ko-KR" dirty="0"/>
              <a:t>-</a:t>
            </a:r>
            <a:r>
              <a:rPr kumimoji="1" lang="ko-KR" altLang="en-US" dirty="0"/>
              <a:t> 주소 접속</a:t>
            </a:r>
            <a:endParaRPr kumimoji="1" lang="ko-Kore-KR" altLang="en-US" dirty="0"/>
          </a:p>
        </p:txBody>
      </p:sp>
      <p:pic>
        <p:nvPicPr>
          <p:cNvPr id="15" name="그림 14">
            <a:extLst>
              <a:ext uri="{FF2B5EF4-FFF2-40B4-BE49-F238E27FC236}">
                <a16:creationId xmlns:a16="http://schemas.microsoft.com/office/drawing/2014/main" id="{B6775342-4680-E745-A8DC-4025F8707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008" y="6110576"/>
            <a:ext cx="2362200" cy="304800"/>
          </a:xfrm>
          <a:prstGeom prst="rect">
            <a:avLst/>
          </a:prstGeom>
          <a:ln w="6350">
            <a:solidFill>
              <a:schemeClr val="accent1">
                <a:shade val="50000"/>
              </a:schemeClr>
            </a:solidFill>
          </a:ln>
        </p:spPr>
      </p:pic>
    </p:spTree>
    <p:extLst>
      <p:ext uri="{BB962C8B-B14F-4D97-AF65-F5344CB8AC3E}">
        <p14:creationId xmlns:p14="http://schemas.microsoft.com/office/powerpoint/2010/main" val="245135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271193"/>
            <a:ext cx="9504525" cy="538609"/>
          </a:xfrm>
          <a:prstGeom prst="rect">
            <a:avLst/>
          </a:prstGeom>
          <a:noFill/>
        </p:spPr>
        <p:txBody>
          <a:bodyPr wrap="none" rtlCol="0">
            <a:spAutoFit/>
          </a:bodyPr>
          <a:lstStyle/>
          <a:p>
            <a:r>
              <a:rPr lang="ko-KR" altLang="en-US" sz="2900" spc="-300" dirty="0" err="1">
                <a:solidFill>
                  <a:schemeClr val="bg1"/>
                </a:solidFill>
              </a:rPr>
              <a:t>케라스</a:t>
            </a:r>
            <a:r>
              <a:rPr lang="ko-KR" altLang="en-US" sz="2900" spc="-300" dirty="0">
                <a:solidFill>
                  <a:schemeClr val="bg1"/>
                </a:solidFill>
              </a:rPr>
              <a:t> </a:t>
            </a:r>
            <a:r>
              <a:rPr lang="ko-KR" altLang="en-US" sz="2900" spc="-300" dirty="0" err="1">
                <a:solidFill>
                  <a:schemeClr val="bg1"/>
                </a:solidFill>
              </a:rPr>
              <a:t>콜백과</a:t>
            </a:r>
            <a:r>
              <a:rPr lang="ko-KR" altLang="en-US" sz="2900" spc="-300" dirty="0">
                <a:solidFill>
                  <a:schemeClr val="bg1"/>
                </a:solidFill>
              </a:rPr>
              <a:t> </a:t>
            </a:r>
            <a:r>
              <a:rPr lang="ko-KR" altLang="en-US" sz="2900" spc="-300" dirty="0" err="1">
                <a:solidFill>
                  <a:schemeClr val="bg1"/>
                </a:solidFill>
              </a:rPr>
              <a:t>텐서보드를</a:t>
            </a:r>
            <a:r>
              <a:rPr lang="ko-KR" altLang="en-US" sz="2900" spc="-300" dirty="0">
                <a:solidFill>
                  <a:schemeClr val="bg1"/>
                </a:solidFill>
              </a:rPr>
              <a:t> 사용한 </a:t>
            </a:r>
            <a:r>
              <a:rPr lang="ko-KR" altLang="en-US" sz="2900" spc="-300" dirty="0" err="1">
                <a:solidFill>
                  <a:schemeClr val="bg1"/>
                </a:solidFill>
              </a:rPr>
              <a:t>딥러닝</a:t>
            </a:r>
            <a:r>
              <a:rPr lang="ko-KR" altLang="en-US" sz="2900" spc="-300" dirty="0">
                <a:solidFill>
                  <a:schemeClr val="bg1"/>
                </a:solidFill>
              </a:rPr>
              <a:t> 모델 검사와 모니터링</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dirty="0">
                <a:solidFill>
                  <a:schemeClr val="bg1"/>
                </a:solidFill>
              </a:rPr>
              <a:t>Part 1, </a:t>
            </a:r>
            <a:endParaRPr lang="ko-KR" altLang="en-US" sz="1400" dirty="0">
              <a:solidFill>
                <a:schemeClr val="bg1"/>
              </a:solidFill>
            </a:endParaRPr>
          </a:p>
        </p:txBody>
      </p:sp>
      <p:sp>
        <p:nvSpPr>
          <p:cNvPr id="9" name="TextBox 8">
            <a:extLst>
              <a:ext uri="{FF2B5EF4-FFF2-40B4-BE49-F238E27FC236}">
                <a16:creationId xmlns:a16="http://schemas.microsoft.com/office/drawing/2014/main" id="{CB8E267D-845C-F148-9749-A0F4D79316E9}"/>
              </a:ext>
            </a:extLst>
          </p:cNvPr>
          <p:cNvSpPr txBox="1"/>
          <p:nvPr/>
        </p:nvSpPr>
        <p:spPr>
          <a:xfrm>
            <a:off x="4897516" y="1231509"/>
            <a:ext cx="400110" cy="2496837"/>
          </a:xfrm>
          <a:prstGeom prst="rect">
            <a:avLst/>
          </a:prstGeom>
          <a:noFill/>
        </p:spPr>
        <p:txBody>
          <a:bodyPr vert="eaVert" wrap="none" rtlCol="0">
            <a:spAutoFit/>
          </a:bodyPr>
          <a:lstStyle/>
          <a:p>
            <a:r>
              <a:rPr kumimoji="1" lang="en-US" altLang="ko-KR" sz="1400" dirty="0"/>
              <a:t>◁</a:t>
            </a:r>
            <a:r>
              <a:rPr kumimoji="1" lang="ko-KR" altLang="en-US" sz="1200" dirty="0" err="1"/>
              <a:t>텐서보드</a:t>
            </a:r>
            <a:r>
              <a:rPr kumimoji="1" lang="en-US" altLang="ko-KR" sz="1200" dirty="0"/>
              <a:t>: </a:t>
            </a:r>
            <a:r>
              <a:rPr kumimoji="1" lang="ko-KR" altLang="en-US" sz="1200" dirty="0"/>
              <a:t>측정 지표 모니터링</a:t>
            </a:r>
            <a:endParaRPr kumimoji="1" lang="ko-Kore-KR" altLang="en-US" sz="1200" dirty="0"/>
          </a:p>
        </p:txBody>
      </p:sp>
      <p:pic>
        <p:nvPicPr>
          <p:cNvPr id="7" name="그림 6">
            <a:extLst>
              <a:ext uri="{FF2B5EF4-FFF2-40B4-BE49-F238E27FC236}">
                <a16:creationId xmlns:a16="http://schemas.microsoft.com/office/drawing/2014/main" id="{62455993-ADD3-F849-8344-6533D1AA377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3395" t="-2497" r="-2797" b="-5455"/>
          <a:stretch/>
        </p:blipFill>
        <p:spPr>
          <a:xfrm>
            <a:off x="898620" y="1174883"/>
            <a:ext cx="4148353" cy="2610091"/>
          </a:xfrm>
          <a:prstGeom prst="rect">
            <a:avLst/>
          </a:prstGeom>
        </p:spPr>
      </p:pic>
      <p:pic>
        <p:nvPicPr>
          <p:cNvPr id="10" name="그림 9">
            <a:extLst>
              <a:ext uri="{FF2B5EF4-FFF2-40B4-BE49-F238E27FC236}">
                <a16:creationId xmlns:a16="http://schemas.microsoft.com/office/drawing/2014/main" id="{BBF55B32-B350-9A4D-B25F-E6B1D74AB5E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81611" y="3976716"/>
            <a:ext cx="3525067" cy="2610091"/>
          </a:xfrm>
          <a:prstGeom prst="rect">
            <a:avLst/>
          </a:prstGeom>
        </p:spPr>
      </p:pic>
      <p:pic>
        <p:nvPicPr>
          <p:cNvPr id="19" name="그림 18">
            <a:extLst>
              <a:ext uri="{FF2B5EF4-FFF2-40B4-BE49-F238E27FC236}">
                <a16:creationId xmlns:a16="http://schemas.microsoft.com/office/drawing/2014/main" id="{4C6EC01C-B4D6-374C-AB0F-83A524653A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385323" y="1203726"/>
            <a:ext cx="3254553" cy="2649492"/>
          </a:xfrm>
          <a:prstGeom prst="rect">
            <a:avLst/>
          </a:prstGeom>
        </p:spPr>
      </p:pic>
      <p:pic>
        <p:nvPicPr>
          <p:cNvPr id="21" name="그림 20">
            <a:extLst>
              <a:ext uri="{FF2B5EF4-FFF2-40B4-BE49-F238E27FC236}">
                <a16:creationId xmlns:a16="http://schemas.microsoft.com/office/drawing/2014/main" id="{B640C8C3-E8B6-0C44-93B5-A996D8F9842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385323" y="4090396"/>
            <a:ext cx="3414717" cy="2649491"/>
          </a:xfrm>
          <a:prstGeom prst="rect">
            <a:avLst/>
          </a:prstGeom>
        </p:spPr>
      </p:pic>
      <p:sp>
        <p:nvSpPr>
          <p:cNvPr id="24" name="TextBox 23">
            <a:extLst>
              <a:ext uri="{FF2B5EF4-FFF2-40B4-BE49-F238E27FC236}">
                <a16:creationId xmlns:a16="http://schemas.microsoft.com/office/drawing/2014/main" id="{77ED152E-E769-B540-B9A3-AD0F8CF3AE5E}"/>
              </a:ext>
            </a:extLst>
          </p:cNvPr>
          <p:cNvSpPr txBox="1"/>
          <p:nvPr/>
        </p:nvSpPr>
        <p:spPr>
          <a:xfrm>
            <a:off x="4806678" y="3939523"/>
            <a:ext cx="400110" cy="2769348"/>
          </a:xfrm>
          <a:prstGeom prst="rect">
            <a:avLst/>
          </a:prstGeom>
          <a:noFill/>
        </p:spPr>
        <p:txBody>
          <a:bodyPr vert="eaVert" wrap="none" rtlCol="0">
            <a:spAutoFit/>
          </a:bodyPr>
          <a:lstStyle/>
          <a:p>
            <a:r>
              <a:rPr kumimoji="1" lang="en-US" altLang="ko-KR" sz="1400" dirty="0"/>
              <a:t>◁</a:t>
            </a:r>
            <a:r>
              <a:rPr kumimoji="1" lang="ko-KR" altLang="en-US" sz="1200" dirty="0" err="1"/>
              <a:t>텐서보드</a:t>
            </a:r>
            <a:r>
              <a:rPr kumimoji="1" lang="en-US" altLang="ko-KR" sz="1200" dirty="0"/>
              <a:t>: </a:t>
            </a:r>
            <a:r>
              <a:rPr kumimoji="1" lang="ko-KR" altLang="en-US" sz="1200" dirty="0"/>
              <a:t>활성화 출력 히스토그램</a:t>
            </a:r>
            <a:endParaRPr kumimoji="1" lang="ko-Kore-KR" altLang="en-US" sz="1200" dirty="0"/>
          </a:p>
        </p:txBody>
      </p:sp>
      <p:sp>
        <p:nvSpPr>
          <p:cNvPr id="25" name="TextBox 24">
            <a:extLst>
              <a:ext uri="{FF2B5EF4-FFF2-40B4-BE49-F238E27FC236}">
                <a16:creationId xmlns:a16="http://schemas.microsoft.com/office/drawing/2014/main" id="{28235CCB-7085-E14C-A1C2-39155FA6768F}"/>
              </a:ext>
            </a:extLst>
          </p:cNvPr>
          <p:cNvSpPr txBox="1"/>
          <p:nvPr/>
        </p:nvSpPr>
        <p:spPr>
          <a:xfrm>
            <a:off x="10639876" y="1203726"/>
            <a:ext cx="400110" cy="2408673"/>
          </a:xfrm>
          <a:prstGeom prst="rect">
            <a:avLst/>
          </a:prstGeom>
          <a:noFill/>
        </p:spPr>
        <p:txBody>
          <a:bodyPr vert="eaVert" wrap="none" rtlCol="0">
            <a:spAutoFit/>
          </a:bodyPr>
          <a:lstStyle/>
          <a:p>
            <a:r>
              <a:rPr kumimoji="1" lang="en-US" altLang="ko-KR" sz="1400" dirty="0"/>
              <a:t>◁</a:t>
            </a:r>
            <a:r>
              <a:rPr kumimoji="1" lang="ko-KR" altLang="en-US" sz="1200" dirty="0" err="1"/>
              <a:t>반응형</a:t>
            </a:r>
            <a:r>
              <a:rPr kumimoji="1" lang="ko-KR" altLang="en-US" sz="1200" dirty="0"/>
              <a:t> 단어 </a:t>
            </a:r>
            <a:r>
              <a:rPr kumimoji="1" lang="ko-KR" altLang="en-US" sz="1200" dirty="0" err="1"/>
              <a:t>임베딩의</a:t>
            </a:r>
            <a:r>
              <a:rPr kumimoji="1" lang="ko-KR" altLang="en-US" sz="1200" dirty="0"/>
              <a:t> 시각화</a:t>
            </a:r>
            <a:endParaRPr kumimoji="1" lang="ko-Kore-KR" altLang="en-US" sz="1200" dirty="0"/>
          </a:p>
        </p:txBody>
      </p:sp>
      <p:sp>
        <p:nvSpPr>
          <p:cNvPr id="26" name="TextBox 25">
            <a:extLst>
              <a:ext uri="{FF2B5EF4-FFF2-40B4-BE49-F238E27FC236}">
                <a16:creationId xmlns:a16="http://schemas.microsoft.com/office/drawing/2014/main" id="{7468FB18-33DD-D34A-916D-2E0869A94A3B}"/>
              </a:ext>
            </a:extLst>
          </p:cNvPr>
          <p:cNvSpPr txBox="1"/>
          <p:nvPr/>
        </p:nvSpPr>
        <p:spPr>
          <a:xfrm>
            <a:off x="10800040" y="4027688"/>
            <a:ext cx="400110" cy="2681183"/>
          </a:xfrm>
          <a:prstGeom prst="rect">
            <a:avLst/>
          </a:prstGeom>
          <a:noFill/>
        </p:spPr>
        <p:txBody>
          <a:bodyPr vert="eaVert" wrap="none" rtlCol="0">
            <a:spAutoFit/>
          </a:bodyPr>
          <a:lstStyle/>
          <a:p>
            <a:r>
              <a:rPr kumimoji="1" lang="en-US" altLang="ko-KR" sz="1400" dirty="0"/>
              <a:t>◁</a:t>
            </a:r>
            <a:r>
              <a:rPr kumimoji="1" lang="ko-KR" altLang="en-US" sz="1200" dirty="0" err="1"/>
              <a:t>텐서보드</a:t>
            </a:r>
            <a:r>
              <a:rPr kumimoji="1" lang="ko-KR" altLang="en-US" sz="1200" dirty="0"/>
              <a:t> </a:t>
            </a:r>
            <a:r>
              <a:rPr kumimoji="1" lang="ko-KR" altLang="en-US" sz="1200" dirty="0" err="1"/>
              <a:t>텐서플로그래프</a:t>
            </a:r>
            <a:r>
              <a:rPr kumimoji="1" lang="ko-KR" altLang="en-US" sz="1200" dirty="0"/>
              <a:t> 시각화</a:t>
            </a:r>
            <a:endParaRPr kumimoji="1" lang="ko-Kore-KR" altLang="en-US" sz="1200" dirty="0"/>
          </a:p>
        </p:txBody>
      </p:sp>
    </p:spTree>
    <p:extLst>
      <p:ext uri="{BB962C8B-B14F-4D97-AF65-F5344CB8AC3E}">
        <p14:creationId xmlns:p14="http://schemas.microsoft.com/office/powerpoint/2010/main" val="1666551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3970959" cy="646331"/>
          </a:xfrm>
          <a:prstGeom prst="rect">
            <a:avLst/>
          </a:prstGeom>
          <a:noFill/>
        </p:spPr>
        <p:txBody>
          <a:bodyPr wrap="none" rtlCol="0">
            <a:spAutoFit/>
          </a:bodyPr>
          <a:lstStyle/>
          <a:p>
            <a:r>
              <a:rPr lang="ko-KR" altLang="en-US" sz="3600" spc="-300" dirty="0" err="1">
                <a:solidFill>
                  <a:schemeClr val="bg1"/>
                </a:solidFill>
              </a:rPr>
              <a:t>케라스의</a:t>
            </a:r>
            <a:r>
              <a:rPr lang="ko-KR" altLang="en-US" sz="3600" spc="-300" dirty="0">
                <a:solidFill>
                  <a:schemeClr val="bg1"/>
                </a:solidFill>
              </a:rPr>
              <a:t> 함수형 </a:t>
            </a:r>
            <a:r>
              <a:rPr lang="en-US" altLang="ko-KR" sz="3600" spc="-300" dirty="0">
                <a:solidFill>
                  <a:schemeClr val="bg1"/>
                </a:solidFill>
              </a:rPr>
              <a:t>API</a:t>
            </a:r>
            <a:endParaRPr lang="ko-KR" altLang="en-US" sz="3600" spc="-300" dirty="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dirty="0">
                <a:solidFill>
                  <a:schemeClr val="bg1"/>
                </a:solidFill>
              </a:rPr>
              <a:t>Part 1, </a:t>
            </a:r>
            <a:endParaRPr lang="ko-KR" altLang="en-US" sz="1400" dirty="0">
              <a:solidFill>
                <a:schemeClr val="bg1"/>
              </a:solidFill>
            </a:endParaRPr>
          </a:p>
        </p:txBody>
      </p:sp>
      <p:sp>
        <p:nvSpPr>
          <p:cNvPr id="22" name="TextBox 21">
            <a:extLst>
              <a:ext uri="{FF2B5EF4-FFF2-40B4-BE49-F238E27FC236}">
                <a16:creationId xmlns:a16="http://schemas.microsoft.com/office/drawing/2014/main" id="{3B9CF82B-660D-445C-B197-52C7392194DF}"/>
              </a:ext>
            </a:extLst>
          </p:cNvPr>
          <p:cNvSpPr txBox="1"/>
          <p:nvPr/>
        </p:nvSpPr>
        <p:spPr>
          <a:xfrm>
            <a:off x="339536" y="1264666"/>
            <a:ext cx="1864613" cy="461665"/>
          </a:xfrm>
          <a:prstGeom prst="rect">
            <a:avLst/>
          </a:prstGeom>
          <a:noFill/>
        </p:spPr>
        <p:txBody>
          <a:bodyPr wrap="none" rtlCol="0">
            <a:spAutoFit/>
          </a:bodyPr>
          <a:lstStyle/>
          <a:p>
            <a:r>
              <a:rPr lang="en-US" altLang="ko-KR" sz="2400" spc="-300" dirty="0">
                <a:solidFill>
                  <a:srgbClr val="393939"/>
                </a:solidFill>
                <a:latin typeface="+mn-ea"/>
              </a:rPr>
              <a:t>Sequential </a:t>
            </a:r>
            <a:r>
              <a:rPr lang="ko-KR" altLang="en-US" sz="2400" spc="-300" dirty="0">
                <a:solidFill>
                  <a:srgbClr val="393939"/>
                </a:solidFill>
                <a:latin typeface="+mn-ea"/>
              </a:rPr>
              <a:t>모델</a:t>
            </a:r>
          </a:p>
        </p:txBody>
      </p:sp>
      <p:sp>
        <p:nvSpPr>
          <p:cNvPr id="30" name="직사각형 29">
            <a:extLst>
              <a:ext uri="{FF2B5EF4-FFF2-40B4-BE49-F238E27FC236}">
                <a16:creationId xmlns:a16="http://schemas.microsoft.com/office/drawing/2014/main" id="{9E7D0D56-76CC-4CF0-B62B-24430AA62AB5}"/>
              </a:ext>
            </a:extLst>
          </p:cNvPr>
          <p:cNvSpPr/>
          <p:nvPr/>
        </p:nvSpPr>
        <p:spPr>
          <a:xfrm>
            <a:off x="132080"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7D4B1BEF-BE74-4775-A114-C3A1D24D2629}"/>
              </a:ext>
            </a:extLst>
          </p:cNvPr>
          <p:cNvPicPr>
            <a:picLocks noChangeAspect="1"/>
          </p:cNvPicPr>
          <p:nvPr/>
        </p:nvPicPr>
        <p:blipFill>
          <a:blip r:embed="rId2"/>
          <a:stretch>
            <a:fillRect/>
          </a:stretch>
        </p:blipFill>
        <p:spPr>
          <a:xfrm>
            <a:off x="7304568" y="1675215"/>
            <a:ext cx="4193467" cy="4380577"/>
          </a:xfrm>
          <a:prstGeom prst="rect">
            <a:avLst/>
          </a:prstGeom>
        </p:spPr>
      </p:pic>
      <p:sp>
        <p:nvSpPr>
          <p:cNvPr id="32" name="직사각형 31">
            <a:extLst>
              <a:ext uri="{FF2B5EF4-FFF2-40B4-BE49-F238E27FC236}">
                <a16:creationId xmlns:a16="http://schemas.microsoft.com/office/drawing/2014/main" id="{43A78C16-57E7-46D6-9645-7DB726BD0977}"/>
              </a:ext>
            </a:extLst>
          </p:cNvPr>
          <p:cNvSpPr/>
          <p:nvPr/>
        </p:nvSpPr>
        <p:spPr>
          <a:xfrm>
            <a:off x="294080" y="3933323"/>
            <a:ext cx="3873876" cy="47113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Sequential </a:t>
            </a:r>
            <a:r>
              <a:rPr lang="ko-KR" altLang="en-US" dirty="0">
                <a:solidFill>
                  <a:schemeClr val="tx1"/>
                </a:solidFill>
              </a:rPr>
              <a:t>모델이 맞지 않는 경우</a:t>
            </a:r>
          </a:p>
        </p:txBody>
      </p:sp>
      <p:sp>
        <p:nvSpPr>
          <p:cNvPr id="36" name="TextBox 35">
            <a:extLst>
              <a:ext uri="{FF2B5EF4-FFF2-40B4-BE49-F238E27FC236}">
                <a16:creationId xmlns:a16="http://schemas.microsoft.com/office/drawing/2014/main" id="{BB082080-779E-4759-A3EC-FE4FD0C0D393}"/>
              </a:ext>
            </a:extLst>
          </p:cNvPr>
          <p:cNvSpPr txBox="1"/>
          <p:nvPr/>
        </p:nvSpPr>
        <p:spPr>
          <a:xfrm>
            <a:off x="870947" y="2077630"/>
            <a:ext cx="6211759" cy="609911"/>
          </a:xfrm>
          <a:prstGeom prst="rect">
            <a:avLst/>
          </a:prstGeom>
          <a:noFill/>
        </p:spPr>
        <p:txBody>
          <a:bodyPr wrap="square" rtlCol="0">
            <a:spAutoFit/>
          </a:bodyPr>
          <a:lstStyle/>
          <a:p>
            <a:pPr algn="just">
              <a:lnSpc>
                <a:spcPct val="200000"/>
              </a:lnSpc>
            </a:pPr>
            <a:r>
              <a:rPr lang="ko-KR" altLang="en-US" sz="2000" spc="-150" dirty="0">
                <a:solidFill>
                  <a:srgbClr val="393939"/>
                </a:solidFill>
              </a:rPr>
              <a:t>입력과 출력이 하나로</a:t>
            </a:r>
            <a:r>
              <a:rPr lang="en-US" altLang="ko-KR" sz="2000" spc="-150" dirty="0">
                <a:solidFill>
                  <a:srgbClr val="393939"/>
                </a:solidFill>
              </a:rPr>
              <a:t>, </a:t>
            </a:r>
            <a:r>
              <a:rPr lang="ko-KR" altLang="en-US" sz="2000" spc="-150" dirty="0">
                <a:solidFill>
                  <a:srgbClr val="393939"/>
                </a:solidFill>
              </a:rPr>
              <a:t>층을 차례대로 쌓아 구성</a:t>
            </a:r>
          </a:p>
        </p:txBody>
      </p:sp>
      <p:sp>
        <p:nvSpPr>
          <p:cNvPr id="37" name="TextBox 36">
            <a:extLst>
              <a:ext uri="{FF2B5EF4-FFF2-40B4-BE49-F238E27FC236}">
                <a16:creationId xmlns:a16="http://schemas.microsoft.com/office/drawing/2014/main" id="{A1D9B7E4-9557-4E8D-9D6B-651A7D30E112}"/>
              </a:ext>
            </a:extLst>
          </p:cNvPr>
          <p:cNvSpPr txBox="1"/>
          <p:nvPr/>
        </p:nvSpPr>
        <p:spPr>
          <a:xfrm>
            <a:off x="693965" y="4637175"/>
            <a:ext cx="6211759" cy="956159"/>
          </a:xfrm>
          <a:prstGeom prst="rect">
            <a:avLst/>
          </a:prstGeom>
          <a:noFill/>
        </p:spPr>
        <p:txBody>
          <a:bodyPr wrap="square" rtlCol="0">
            <a:spAutoFit/>
          </a:bodyPr>
          <a:lstStyle/>
          <a:p>
            <a:pPr algn="just">
              <a:lnSpc>
                <a:spcPct val="150000"/>
              </a:lnSpc>
            </a:pPr>
            <a:r>
              <a:rPr lang="ko-KR" altLang="en-US" sz="2000" spc="-150">
                <a:solidFill>
                  <a:srgbClr val="393939"/>
                </a:solidFill>
              </a:rPr>
              <a:t>일부 네트워크는 </a:t>
            </a:r>
            <a:r>
              <a:rPr lang="ko-KR" altLang="en-US" sz="2000" spc="-150" dirty="0">
                <a:solidFill>
                  <a:srgbClr val="393939"/>
                </a:solidFill>
              </a:rPr>
              <a:t>개별 입력이 여러 개 필요하거나 출력이 여러 개 필요하다</a:t>
            </a:r>
            <a:r>
              <a:rPr lang="en-US" altLang="ko-KR" sz="2000" spc="-150" dirty="0">
                <a:solidFill>
                  <a:srgbClr val="393939"/>
                </a:solidFill>
              </a:rPr>
              <a:t>.</a:t>
            </a:r>
            <a:endParaRPr lang="ko-KR" altLang="en-US" sz="2000" spc="-150" dirty="0">
              <a:solidFill>
                <a:srgbClr val="393939"/>
              </a:solidFill>
            </a:endParaRPr>
          </a:p>
        </p:txBody>
      </p:sp>
      <p:sp>
        <p:nvSpPr>
          <p:cNvPr id="38" name="직사각형 37">
            <a:extLst>
              <a:ext uri="{FF2B5EF4-FFF2-40B4-BE49-F238E27FC236}">
                <a16:creationId xmlns:a16="http://schemas.microsoft.com/office/drawing/2014/main" id="{3BDAE73C-F715-457B-9CB0-840E293EF160}"/>
              </a:ext>
            </a:extLst>
          </p:cNvPr>
          <p:cNvSpPr/>
          <p:nvPr/>
        </p:nvSpPr>
        <p:spPr>
          <a:xfrm>
            <a:off x="186080" y="3936459"/>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3888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271193"/>
            <a:ext cx="9504525" cy="538609"/>
          </a:xfrm>
          <a:prstGeom prst="rect">
            <a:avLst/>
          </a:prstGeom>
          <a:noFill/>
        </p:spPr>
        <p:txBody>
          <a:bodyPr wrap="none" rtlCol="0">
            <a:spAutoFit/>
          </a:bodyPr>
          <a:lstStyle/>
          <a:p>
            <a:r>
              <a:rPr lang="ko-KR" altLang="en-US" sz="2900" spc="-300" dirty="0" err="1">
                <a:solidFill>
                  <a:schemeClr val="bg1"/>
                </a:solidFill>
              </a:rPr>
              <a:t>케라스</a:t>
            </a:r>
            <a:r>
              <a:rPr lang="ko-KR" altLang="en-US" sz="2900" spc="-300" dirty="0">
                <a:solidFill>
                  <a:schemeClr val="bg1"/>
                </a:solidFill>
              </a:rPr>
              <a:t> </a:t>
            </a:r>
            <a:r>
              <a:rPr lang="ko-KR" altLang="en-US" sz="2900" spc="-300" dirty="0" err="1">
                <a:solidFill>
                  <a:schemeClr val="bg1"/>
                </a:solidFill>
              </a:rPr>
              <a:t>콜백과</a:t>
            </a:r>
            <a:r>
              <a:rPr lang="ko-KR" altLang="en-US" sz="2900" spc="-300" dirty="0">
                <a:solidFill>
                  <a:schemeClr val="bg1"/>
                </a:solidFill>
              </a:rPr>
              <a:t> </a:t>
            </a:r>
            <a:r>
              <a:rPr lang="ko-KR" altLang="en-US" sz="2900" spc="-300" dirty="0" err="1">
                <a:solidFill>
                  <a:schemeClr val="bg1"/>
                </a:solidFill>
              </a:rPr>
              <a:t>텐서보드를</a:t>
            </a:r>
            <a:r>
              <a:rPr lang="ko-KR" altLang="en-US" sz="2900" spc="-300" dirty="0">
                <a:solidFill>
                  <a:schemeClr val="bg1"/>
                </a:solidFill>
              </a:rPr>
              <a:t> 사용한 </a:t>
            </a:r>
            <a:r>
              <a:rPr lang="ko-KR" altLang="en-US" sz="2900" spc="-300" dirty="0" err="1">
                <a:solidFill>
                  <a:schemeClr val="bg1"/>
                </a:solidFill>
              </a:rPr>
              <a:t>딥러닝</a:t>
            </a:r>
            <a:r>
              <a:rPr lang="ko-KR" altLang="en-US" sz="2900" spc="-300" dirty="0">
                <a:solidFill>
                  <a:schemeClr val="bg1"/>
                </a:solidFill>
              </a:rPr>
              <a:t> 모델 검사와 모니터링</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dirty="0">
                <a:solidFill>
                  <a:schemeClr val="bg1"/>
                </a:solidFill>
              </a:rPr>
              <a:t>Part 1, </a:t>
            </a:r>
            <a:endParaRPr lang="ko-KR" altLang="en-US" sz="1400" dirty="0">
              <a:solidFill>
                <a:schemeClr val="bg1"/>
              </a:solidFill>
            </a:endParaRPr>
          </a:p>
        </p:txBody>
      </p:sp>
      <p:pic>
        <p:nvPicPr>
          <p:cNvPr id="6" name="그림 5">
            <a:extLst>
              <a:ext uri="{FF2B5EF4-FFF2-40B4-BE49-F238E27FC236}">
                <a16:creationId xmlns:a16="http://schemas.microsoft.com/office/drawing/2014/main" id="{7216B94F-D880-0842-B25D-F218690D2E7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03592" y="1547214"/>
            <a:ext cx="3739796" cy="743385"/>
          </a:xfrm>
          <a:prstGeom prst="rect">
            <a:avLst/>
          </a:prstGeom>
        </p:spPr>
      </p:pic>
      <p:pic>
        <p:nvPicPr>
          <p:cNvPr id="11" name="그림 10" descr="텍스트이(가) 표시된 사진&#10;&#10;자동 생성된 설명">
            <a:extLst>
              <a:ext uri="{FF2B5EF4-FFF2-40B4-BE49-F238E27FC236}">
                <a16:creationId xmlns:a16="http://schemas.microsoft.com/office/drawing/2014/main" id="{AE4803B7-650F-E54B-850F-0711D9F4CC9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435549" y="1547214"/>
            <a:ext cx="5651597" cy="788869"/>
          </a:xfrm>
          <a:prstGeom prst="rect">
            <a:avLst/>
          </a:prstGeom>
        </p:spPr>
      </p:pic>
      <p:sp>
        <p:nvSpPr>
          <p:cNvPr id="17" name="TextBox 16">
            <a:extLst>
              <a:ext uri="{FF2B5EF4-FFF2-40B4-BE49-F238E27FC236}">
                <a16:creationId xmlns:a16="http://schemas.microsoft.com/office/drawing/2014/main" id="{E7C95453-D8FA-2A4E-ADEF-BF37E941C120}"/>
              </a:ext>
            </a:extLst>
          </p:cNvPr>
          <p:cNvSpPr txBox="1"/>
          <p:nvPr/>
        </p:nvSpPr>
        <p:spPr>
          <a:xfrm>
            <a:off x="503592" y="1249010"/>
            <a:ext cx="3329758" cy="307777"/>
          </a:xfrm>
          <a:prstGeom prst="rect">
            <a:avLst/>
          </a:prstGeom>
          <a:noFill/>
        </p:spPr>
        <p:txBody>
          <a:bodyPr vert="horz" wrap="none" rtlCol="0">
            <a:spAutoFit/>
          </a:bodyPr>
          <a:lstStyle/>
          <a:p>
            <a:r>
              <a:rPr kumimoji="1" lang="ko-KR" altLang="en-US" sz="1400" dirty="0"/>
              <a:t>▽</a:t>
            </a:r>
            <a:r>
              <a:rPr kumimoji="1" lang="en-US" altLang="ko-KR" sz="1400" dirty="0"/>
              <a:t> </a:t>
            </a:r>
            <a:r>
              <a:rPr kumimoji="1" lang="en-US" altLang="ko-KR" sz="1200" dirty="0" err="1"/>
              <a:t>plot_model</a:t>
            </a:r>
            <a:r>
              <a:rPr kumimoji="1" lang="ko-KR" altLang="en-US" sz="1200" dirty="0"/>
              <a:t> 함수가 만든 모델의 층 그래프</a:t>
            </a:r>
            <a:endParaRPr kumimoji="1" lang="ko-Kore-KR" altLang="en-US" sz="1200" dirty="0"/>
          </a:p>
        </p:txBody>
      </p:sp>
      <p:sp>
        <p:nvSpPr>
          <p:cNvPr id="18" name="TextBox 17">
            <a:extLst>
              <a:ext uri="{FF2B5EF4-FFF2-40B4-BE49-F238E27FC236}">
                <a16:creationId xmlns:a16="http://schemas.microsoft.com/office/drawing/2014/main" id="{3CB5C13E-497D-FD43-9A54-5283C977AF0D}"/>
              </a:ext>
            </a:extLst>
          </p:cNvPr>
          <p:cNvSpPr txBox="1"/>
          <p:nvPr/>
        </p:nvSpPr>
        <p:spPr>
          <a:xfrm>
            <a:off x="5435549" y="1249009"/>
            <a:ext cx="3329758" cy="307777"/>
          </a:xfrm>
          <a:prstGeom prst="rect">
            <a:avLst/>
          </a:prstGeom>
          <a:noFill/>
        </p:spPr>
        <p:txBody>
          <a:bodyPr vert="horz" wrap="none" rtlCol="0">
            <a:spAutoFit/>
          </a:bodyPr>
          <a:lstStyle/>
          <a:p>
            <a:r>
              <a:rPr kumimoji="1" lang="ko-KR" altLang="en-US" sz="1400" dirty="0"/>
              <a:t>▽</a:t>
            </a:r>
            <a:r>
              <a:rPr kumimoji="1" lang="en-US" altLang="ko-KR" sz="1400" dirty="0"/>
              <a:t> </a:t>
            </a:r>
            <a:r>
              <a:rPr kumimoji="1" lang="en-US" altLang="ko-KR" sz="1200" dirty="0" err="1"/>
              <a:t>plot_model</a:t>
            </a:r>
            <a:r>
              <a:rPr kumimoji="1" lang="ko-KR" altLang="en-US" sz="1200" dirty="0"/>
              <a:t> 함수가 만든 모델의 층 그래프</a:t>
            </a:r>
            <a:endParaRPr kumimoji="1" lang="ko-Kore-KR" altLang="en-US" sz="1200" dirty="0"/>
          </a:p>
        </p:txBody>
      </p:sp>
      <p:pic>
        <p:nvPicPr>
          <p:cNvPr id="13" name="그림 12" descr="테이블이(가) 표시된 사진&#10;&#10;자동 생성된 설명">
            <a:extLst>
              <a:ext uri="{FF2B5EF4-FFF2-40B4-BE49-F238E27FC236}">
                <a16:creationId xmlns:a16="http://schemas.microsoft.com/office/drawing/2014/main" id="{2EB0F505-F25F-3245-BB6E-5044A63F46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81518" y="2421808"/>
            <a:ext cx="3448617" cy="4366317"/>
          </a:xfrm>
          <a:prstGeom prst="rect">
            <a:avLst/>
          </a:prstGeom>
        </p:spPr>
      </p:pic>
      <p:pic>
        <p:nvPicPr>
          <p:cNvPr id="15" name="그림 14">
            <a:extLst>
              <a:ext uri="{FF2B5EF4-FFF2-40B4-BE49-F238E27FC236}">
                <a16:creationId xmlns:a16="http://schemas.microsoft.com/office/drawing/2014/main" id="{973A51F6-551C-3848-8D6A-B721F74354ED}"/>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515458" y="2435408"/>
            <a:ext cx="2170717" cy="4151400"/>
          </a:xfrm>
          <a:prstGeom prst="rect">
            <a:avLst/>
          </a:prstGeom>
        </p:spPr>
      </p:pic>
    </p:spTree>
    <p:extLst>
      <p:ext uri="{BB962C8B-B14F-4D97-AF65-F5344CB8AC3E}">
        <p14:creationId xmlns:p14="http://schemas.microsoft.com/office/powerpoint/2010/main" val="468299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271193"/>
            <a:ext cx="9504525" cy="538609"/>
          </a:xfrm>
          <a:prstGeom prst="rect">
            <a:avLst/>
          </a:prstGeom>
          <a:noFill/>
        </p:spPr>
        <p:txBody>
          <a:bodyPr wrap="none" rtlCol="0">
            <a:spAutoFit/>
          </a:bodyPr>
          <a:lstStyle/>
          <a:p>
            <a:r>
              <a:rPr lang="ko-KR" altLang="en-US" sz="2900" spc="-300" dirty="0" err="1">
                <a:solidFill>
                  <a:schemeClr val="bg1"/>
                </a:solidFill>
              </a:rPr>
              <a:t>케라스</a:t>
            </a:r>
            <a:r>
              <a:rPr lang="ko-KR" altLang="en-US" sz="2900" spc="-300" dirty="0">
                <a:solidFill>
                  <a:schemeClr val="bg1"/>
                </a:solidFill>
              </a:rPr>
              <a:t> </a:t>
            </a:r>
            <a:r>
              <a:rPr lang="ko-KR" altLang="en-US" sz="2900" spc="-300" dirty="0" err="1">
                <a:solidFill>
                  <a:schemeClr val="bg1"/>
                </a:solidFill>
              </a:rPr>
              <a:t>콜백과</a:t>
            </a:r>
            <a:r>
              <a:rPr lang="ko-KR" altLang="en-US" sz="2900" spc="-300" dirty="0">
                <a:solidFill>
                  <a:schemeClr val="bg1"/>
                </a:solidFill>
              </a:rPr>
              <a:t> </a:t>
            </a:r>
            <a:r>
              <a:rPr lang="ko-KR" altLang="en-US" sz="2900" spc="-300" dirty="0" err="1">
                <a:solidFill>
                  <a:schemeClr val="bg1"/>
                </a:solidFill>
              </a:rPr>
              <a:t>텐서보드를</a:t>
            </a:r>
            <a:r>
              <a:rPr lang="ko-KR" altLang="en-US" sz="2900" spc="-300" dirty="0">
                <a:solidFill>
                  <a:schemeClr val="bg1"/>
                </a:solidFill>
              </a:rPr>
              <a:t> 사용한 </a:t>
            </a:r>
            <a:r>
              <a:rPr lang="ko-KR" altLang="en-US" sz="2900" spc="-300" dirty="0" err="1">
                <a:solidFill>
                  <a:schemeClr val="bg1"/>
                </a:solidFill>
              </a:rPr>
              <a:t>딥러닝</a:t>
            </a:r>
            <a:r>
              <a:rPr lang="ko-KR" altLang="en-US" sz="2900" spc="-300" dirty="0">
                <a:solidFill>
                  <a:schemeClr val="bg1"/>
                </a:solidFill>
              </a:rPr>
              <a:t> 모델 검사와 모니터링</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dirty="0">
                <a:solidFill>
                  <a:schemeClr val="bg1"/>
                </a:solidFill>
              </a:rPr>
              <a:t>Part 1, </a:t>
            </a:r>
            <a:endParaRPr lang="ko-KR" altLang="en-US" sz="1400" dirty="0">
              <a:solidFill>
                <a:schemeClr val="bg1"/>
              </a:solidFill>
            </a:endParaRPr>
          </a:p>
        </p:txBody>
      </p:sp>
      <p:sp>
        <p:nvSpPr>
          <p:cNvPr id="30" name="TextBox 29">
            <a:extLst>
              <a:ext uri="{FF2B5EF4-FFF2-40B4-BE49-F238E27FC236}">
                <a16:creationId xmlns:a16="http://schemas.microsoft.com/office/drawing/2014/main" id="{65D7E64E-7203-8049-B550-6A3D85A12BE0}"/>
              </a:ext>
            </a:extLst>
          </p:cNvPr>
          <p:cNvSpPr txBox="1"/>
          <p:nvPr/>
        </p:nvSpPr>
        <p:spPr>
          <a:xfrm>
            <a:off x="339536" y="1264666"/>
            <a:ext cx="723275" cy="461665"/>
          </a:xfrm>
          <a:prstGeom prst="rect">
            <a:avLst/>
          </a:prstGeom>
          <a:noFill/>
        </p:spPr>
        <p:txBody>
          <a:bodyPr wrap="none" rtlCol="0">
            <a:spAutoFit/>
          </a:bodyPr>
          <a:lstStyle/>
          <a:p>
            <a:r>
              <a:rPr lang="ko-KR" altLang="en-US" sz="2400" b="1" spc="-300" dirty="0">
                <a:solidFill>
                  <a:srgbClr val="393939"/>
                </a:solidFill>
                <a:latin typeface="+mn-ea"/>
              </a:rPr>
              <a:t>정리</a:t>
            </a:r>
          </a:p>
        </p:txBody>
      </p:sp>
      <p:sp>
        <p:nvSpPr>
          <p:cNvPr id="32" name="직사각형 31">
            <a:extLst>
              <a:ext uri="{FF2B5EF4-FFF2-40B4-BE49-F238E27FC236}">
                <a16:creationId xmlns:a16="http://schemas.microsoft.com/office/drawing/2014/main" id="{8FFC3BDD-2824-3A4A-B469-92E1FBE56064}"/>
              </a:ext>
            </a:extLst>
          </p:cNvPr>
          <p:cNvSpPr/>
          <p:nvPr/>
        </p:nvSpPr>
        <p:spPr>
          <a:xfrm>
            <a:off x="132080"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a:extLst>
              <a:ext uri="{FF2B5EF4-FFF2-40B4-BE49-F238E27FC236}">
                <a16:creationId xmlns:a16="http://schemas.microsoft.com/office/drawing/2014/main" id="{09CFAFB1-49B2-1142-920C-941D0EE0D982}"/>
              </a:ext>
            </a:extLst>
          </p:cNvPr>
          <p:cNvSpPr/>
          <p:nvPr/>
        </p:nvSpPr>
        <p:spPr>
          <a:xfrm>
            <a:off x="1944287" y="2427296"/>
            <a:ext cx="3254587" cy="3254587"/>
          </a:xfrm>
          <a:prstGeom prst="ellipse">
            <a:avLst/>
          </a:prstGeom>
          <a:solidFill>
            <a:srgbClr val="00528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2800" b="1" dirty="0"/>
              <a:t>callback</a:t>
            </a:r>
            <a:endParaRPr kumimoji="1" lang="ko-Kore-KR" altLang="en-US" sz="2800" b="1" dirty="0"/>
          </a:p>
        </p:txBody>
      </p:sp>
      <p:sp>
        <p:nvSpPr>
          <p:cNvPr id="9" name="타원 8">
            <a:extLst>
              <a:ext uri="{FF2B5EF4-FFF2-40B4-BE49-F238E27FC236}">
                <a16:creationId xmlns:a16="http://schemas.microsoft.com/office/drawing/2014/main" id="{FB1C1A2D-05BB-3849-BA0C-69EF805E613E}"/>
              </a:ext>
            </a:extLst>
          </p:cNvPr>
          <p:cNvSpPr/>
          <p:nvPr/>
        </p:nvSpPr>
        <p:spPr>
          <a:xfrm>
            <a:off x="6993126" y="2427296"/>
            <a:ext cx="3254587" cy="3254587"/>
          </a:xfrm>
          <a:prstGeom prst="ellipse">
            <a:avLst/>
          </a:prstGeom>
          <a:solidFill>
            <a:srgbClr val="00528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2800" b="1" dirty="0" err="1"/>
              <a:t>tensorboard</a:t>
            </a:r>
            <a:endParaRPr kumimoji="1" lang="ko-Kore-KR" altLang="en-US" sz="2800" b="1" dirty="0"/>
          </a:p>
        </p:txBody>
      </p:sp>
    </p:spTree>
    <p:extLst>
      <p:ext uri="{BB962C8B-B14F-4D97-AF65-F5344CB8AC3E}">
        <p14:creationId xmlns:p14="http://schemas.microsoft.com/office/powerpoint/2010/main" val="3728201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31F6F75-B221-4061-B962-758F7C3BEBF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474720" y="0"/>
            <a:ext cx="8717280" cy="6858000"/>
          </a:xfrm>
          <a:prstGeom prst="rect">
            <a:avLst/>
          </a:prstGeom>
        </p:spPr>
      </p:pic>
      <p:sp>
        <p:nvSpPr>
          <p:cNvPr id="7" name="직사각형 6">
            <a:extLst>
              <a:ext uri="{FF2B5EF4-FFF2-40B4-BE49-F238E27FC236}">
                <a16:creationId xmlns:a16="http://schemas.microsoft.com/office/drawing/2014/main" id="{BFB742AF-8DE1-4801-BAAB-FF7C033D40F3}"/>
              </a:ext>
            </a:extLst>
          </p:cNvPr>
          <p:cNvSpPr/>
          <p:nvPr/>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9B29B74-5530-431A-9A1D-6C360E5E40A6}"/>
              </a:ext>
            </a:extLst>
          </p:cNvPr>
          <p:cNvSpPr txBox="1"/>
          <p:nvPr/>
        </p:nvSpPr>
        <p:spPr>
          <a:xfrm>
            <a:off x="1510630" y="3013501"/>
            <a:ext cx="2409634" cy="830997"/>
          </a:xfrm>
          <a:prstGeom prst="rect">
            <a:avLst/>
          </a:prstGeom>
          <a:noFill/>
        </p:spPr>
        <p:txBody>
          <a:bodyPr wrap="none" rtlCol="0">
            <a:spAutoFit/>
          </a:bodyPr>
          <a:lstStyle/>
          <a:p>
            <a:r>
              <a:rPr lang="ko-KR" altLang="en-US" sz="2400" spc="-300" dirty="0">
                <a:solidFill>
                  <a:schemeClr val="bg1"/>
                </a:solidFill>
              </a:rPr>
              <a:t>모델의 성능을</a:t>
            </a:r>
            <a:endParaRPr lang="en-US" altLang="ko-KR" sz="2400" spc="-300" dirty="0">
              <a:solidFill>
                <a:schemeClr val="bg1"/>
              </a:solidFill>
            </a:endParaRPr>
          </a:p>
          <a:p>
            <a:r>
              <a:rPr lang="ko-KR" altLang="en-US" sz="2400" spc="-300" dirty="0">
                <a:solidFill>
                  <a:schemeClr val="bg1"/>
                </a:solidFill>
              </a:rPr>
              <a:t>최대로 끌어올리기</a:t>
            </a:r>
          </a:p>
        </p:txBody>
      </p:sp>
      <p:sp>
        <p:nvSpPr>
          <p:cNvPr id="11" name="TextBox 10">
            <a:extLst>
              <a:ext uri="{FF2B5EF4-FFF2-40B4-BE49-F238E27FC236}">
                <a16:creationId xmlns:a16="http://schemas.microsoft.com/office/drawing/2014/main" id="{DD6DC040-1911-4DE1-B7BA-8D50B20BC5F8}"/>
              </a:ext>
            </a:extLst>
          </p:cNvPr>
          <p:cNvSpPr txBox="1"/>
          <p:nvPr/>
        </p:nvSpPr>
        <p:spPr>
          <a:xfrm>
            <a:off x="904240" y="3121223"/>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cxnSp>
        <p:nvCxnSpPr>
          <p:cNvPr id="12" name="직선 연결선 11">
            <a:extLst>
              <a:ext uri="{FF2B5EF4-FFF2-40B4-BE49-F238E27FC236}">
                <a16:creationId xmlns:a16="http://schemas.microsoft.com/office/drawing/2014/main" id="{E9C7568C-DA98-40CE-9115-1F19853EEDF6}"/>
              </a:ext>
            </a:extLst>
          </p:cNvPr>
          <p:cNvCxnSpPr>
            <a:cxnSpLocks/>
          </p:cNvCxnSpPr>
          <p:nvPr/>
        </p:nvCxnSpPr>
        <p:spPr>
          <a:xfrm>
            <a:off x="904240" y="282313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92A7BF85-EFF0-4169-9F33-5B30AFBB9A2A}"/>
              </a:ext>
            </a:extLst>
          </p:cNvPr>
          <p:cNvCxnSpPr>
            <a:cxnSpLocks/>
          </p:cNvCxnSpPr>
          <p:nvPr/>
        </p:nvCxnSpPr>
        <p:spPr>
          <a:xfrm>
            <a:off x="904240" y="401185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133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902868" y="273889"/>
            <a:ext cx="5131533" cy="538609"/>
          </a:xfrm>
          <a:prstGeom prst="rect">
            <a:avLst/>
          </a:prstGeom>
          <a:noFill/>
        </p:spPr>
        <p:txBody>
          <a:bodyPr wrap="none" rtlCol="0">
            <a:spAutoFit/>
          </a:bodyPr>
          <a:lstStyle/>
          <a:p>
            <a:r>
              <a:rPr lang="ko-KR" altLang="en-US" sz="2900" spc="-300" dirty="0">
                <a:solidFill>
                  <a:schemeClr val="bg1"/>
                </a:solidFill>
              </a:rPr>
              <a:t>모델의 성능을 최대로 끌어올리기</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sp>
        <p:nvSpPr>
          <p:cNvPr id="20" name="TextBox 19">
            <a:extLst>
              <a:ext uri="{FF2B5EF4-FFF2-40B4-BE49-F238E27FC236}">
                <a16:creationId xmlns:a16="http://schemas.microsoft.com/office/drawing/2014/main" id="{0615B3CA-A395-D849-BD9B-C10A61026D8F}"/>
              </a:ext>
            </a:extLst>
          </p:cNvPr>
          <p:cNvSpPr txBox="1"/>
          <p:nvPr/>
        </p:nvSpPr>
        <p:spPr>
          <a:xfrm>
            <a:off x="339536" y="1264666"/>
            <a:ext cx="3587842" cy="461665"/>
          </a:xfrm>
          <a:prstGeom prst="rect">
            <a:avLst/>
          </a:prstGeom>
          <a:noFill/>
        </p:spPr>
        <p:txBody>
          <a:bodyPr wrap="none" rtlCol="0">
            <a:spAutoFit/>
          </a:bodyPr>
          <a:lstStyle/>
          <a:p>
            <a:r>
              <a:rPr lang="ko-KR" altLang="en-US" sz="2400" b="1" spc="-300" dirty="0">
                <a:solidFill>
                  <a:srgbClr val="393939"/>
                </a:solidFill>
                <a:latin typeface="+mn-ea"/>
              </a:rPr>
              <a:t>고급 구조 패턴 </a:t>
            </a:r>
            <a:r>
              <a:rPr lang="en-US" altLang="ko-KR" sz="2400" b="1" spc="-300" dirty="0">
                <a:solidFill>
                  <a:srgbClr val="393939"/>
                </a:solidFill>
                <a:latin typeface="+mn-ea"/>
              </a:rPr>
              <a:t>-</a:t>
            </a:r>
            <a:r>
              <a:rPr lang="ko-KR" altLang="en-US" sz="2400" b="1" spc="-300" dirty="0">
                <a:solidFill>
                  <a:srgbClr val="393939"/>
                </a:solidFill>
                <a:latin typeface="+mn-ea"/>
              </a:rPr>
              <a:t> </a:t>
            </a:r>
            <a:r>
              <a:rPr lang="ko-KR" altLang="en-US" sz="2400" spc="-300" dirty="0">
                <a:solidFill>
                  <a:srgbClr val="393939"/>
                </a:solidFill>
                <a:latin typeface="+mn-ea"/>
              </a:rPr>
              <a:t>배치 정규화</a:t>
            </a:r>
            <a:endParaRPr lang="ko-KR" altLang="en-US" sz="2400" b="1" spc="-300" dirty="0">
              <a:solidFill>
                <a:srgbClr val="393939"/>
              </a:solidFill>
              <a:latin typeface="+mn-ea"/>
            </a:endParaRPr>
          </a:p>
        </p:txBody>
      </p:sp>
      <p:sp>
        <p:nvSpPr>
          <p:cNvPr id="22" name="직사각형 21">
            <a:extLst>
              <a:ext uri="{FF2B5EF4-FFF2-40B4-BE49-F238E27FC236}">
                <a16:creationId xmlns:a16="http://schemas.microsoft.com/office/drawing/2014/main" id="{3B9F69A3-8CAF-F74B-BA30-E524F017C0EE}"/>
              </a:ext>
            </a:extLst>
          </p:cNvPr>
          <p:cNvSpPr/>
          <p:nvPr/>
        </p:nvSpPr>
        <p:spPr>
          <a:xfrm>
            <a:off x="132080"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4BC6D20D-F8D7-6C48-9423-35EBE19F12C8}"/>
              </a:ext>
            </a:extLst>
          </p:cNvPr>
          <p:cNvSpPr txBox="1"/>
          <p:nvPr/>
        </p:nvSpPr>
        <p:spPr>
          <a:xfrm>
            <a:off x="240080" y="2340205"/>
            <a:ext cx="7641836" cy="369332"/>
          </a:xfrm>
          <a:prstGeom prst="rect">
            <a:avLst/>
          </a:prstGeom>
          <a:noFill/>
        </p:spPr>
        <p:txBody>
          <a:bodyPr wrap="none" rtlCol="0">
            <a:spAutoFit/>
          </a:bodyPr>
          <a:lstStyle/>
          <a:p>
            <a:r>
              <a:rPr kumimoji="1" lang="en-US" altLang="ko-KR" dirty="0"/>
              <a:t>-</a:t>
            </a:r>
            <a:r>
              <a:rPr kumimoji="1" lang="ko-KR" altLang="en-US" dirty="0"/>
              <a:t> </a:t>
            </a:r>
            <a:r>
              <a:rPr kumimoji="1" lang="ko-KR" altLang="en-US" dirty="0" err="1"/>
              <a:t>그래디언트의</a:t>
            </a:r>
            <a:r>
              <a:rPr kumimoji="1" lang="ko-KR" altLang="en-US" dirty="0"/>
              <a:t> 전파를 도와주어 </a:t>
            </a:r>
            <a:r>
              <a:rPr kumimoji="1" lang="ko-KR" altLang="en-US" b="1" dirty="0"/>
              <a:t>더 깊은 네트워크를 구성</a:t>
            </a:r>
            <a:r>
              <a:rPr kumimoji="1" lang="ko-KR" altLang="en-US" dirty="0"/>
              <a:t>할 수 있게 함</a:t>
            </a:r>
            <a:endParaRPr kumimoji="1" lang="ko-Kore-KR" altLang="en-US" dirty="0"/>
          </a:p>
        </p:txBody>
      </p:sp>
      <p:pic>
        <p:nvPicPr>
          <p:cNvPr id="10" name="그림 9" descr="텍스트이(가) 표시된 사진&#10;&#10;자동 생성된 설명">
            <a:extLst>
              <a:ext uri="{FF2B5EF4-FFF2-40B4-BE49-F238E27FC236}">
                <a16:creationId xmlns:a16="http://schemas.microsoft.com/office/drawing/2014/main" id="{357EA3BA-E573-4845-AF80-99CAB8227FC6}"/>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39536" y="3356150"/>
            <a:ext cx="5892800" cy="530050"/>
          </a:xfrm>
          <a:prstGeom prst="rect">
            <a:avLst/>
          </a:prstGeom>
        </p:spPr>
      </p:pic>
      <p:pic>
        <p:nvPicPr>
          <p:cNvPr id="32" name="그림 31" descr="텍스트이(가) 표시된 사진&#10;&#10;자동 생성된 설명">
            <a:extLst>
              <a:ext uri="{FF2B5EF4-FFF2-40B4-BE49-F238E27FC236}">
                <a16:creationId xmlns:a16="http://schemas.microsoft.com/office/drawing/2014/main" id="{774A5B56-9085-1A4B-8AEB-D3592197D3E2}"/>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b="-2"/>
          <a:stretch/>
        </p:blipFill>
        <p:spPr>
          <a:xfrm>
            <a:off x="339536" y="4818462"/>
            <a:ext cx="5680076" cy="643489"/>
          </a:xfrm>
          <a:prstGeom prst="rect">
            <a:avLst/>
          </a:prstGeom>
        </p:spPr>
      </p:pic>
      <p:sp>
        <p:nvSpPr>
          <p:cNvPr id="34" name="TextBox 33">
            <a:extLst>
              <a:ext uri="{FF2B5EF4-FFF2-40B4-BE49-F238E27FC236}">
                <a16:creationId xmlns:a16="http://schemas.microsoft.com/office/drawing/2014/main" id="{61080DB2-BEBB-8646-8C86-ACD2D4AE2E98}"/>
              </a:ext>
            </a:extLst>
          </p:cNvPr>
          <p:cNvSpPr txBox="1"/>
          <p:nvPr/>
        </p:nvSpPr>
        <p:spPr>
          <a:xfrm>
            <a:off x="259443" y="3065180"/>
            <a:ext cx="1640193" cy="307777"/>
          </a:xfrm>
          <a:prstGeom prst="rect">
            <a:avLst/>
          </a:prstGeom>
          <a:noFill/>
        </p:spPr>
        <p:txBody>
          <a:bodyPr vert="horz" wrap="none" rtlCol="0">
            <a:spAutoFit/>
          </a:bodyPr>
          <a:lstStyle/>
          <a:p>
            <a:r>
              <a:rPr kumimoji="1" lang="ko-KR" altLang="en-US" sz="1400" dirty="0"/>
              <a:t>▽</a:t>
            </a:r>
            <a:r>
              <a:rPr kumimoji="1" lang="en-US" altLang="ko-KR" sz="1200" dirty="0"/>
              <a:t>Conv2D</a:t>
            </a:r>
            <a:r>
              <a:rPr kumimoji="1" lang="ko-KR" altLang="en-US" sz="1200" dirty="0"/>
              <a:t> 층 다음에</a:t>
            </a:r>
            <a:endParaRPr kumimoji="1" lang="ko-Kore-KR" altLang="en-US" sz="1200" dirty="0"/>
          </a:p>
        </p:txBody>
      </p:sp>
      <p:sp>
        <p:nvSpPr>
          <p:cNvPr id="36" name="TextBox 35">
            <a:extLst>
              <a:ext uri="{FF2B5EF4-FFF2-40B4-BE49-F238E27FC236}">
                <a16:creationId xmlns:a16="http://schemas.microsoft.com/office/drawing/2014/main" id="{635DFFFE-DF19-6945-879C-2301B1FE2FE1}"/>
              </a:ext>
            </a:extLst>
          </p:cNvPr>
          <p:cNvSpPr txBox="1"/>
          <p:nvPr/>
        </p:nvSpPr>
        <p:spPr>
          <a:xfrm>
            <a:off x="259443" y="4532813"/>
            <a:ext cx="1518364" cy="307777"/>
          </a:xfrm>
          <a:prstGeom prst="rect">
            <a:avLst/>
          </a:prstGeom>
          <a:noFill/>
        </p:spPr>
        <p:txBody>
          <a:bodyPr vert="horz" wrap="none" rtlCol="0">
            <a:spAutoFit/>
          </a:bodyPr>
          <a:lstStyle/>
          <a:p>
            <a:r>
              <a:rPr kumimoji="1" lang="ko-KR" altLang="en-US" sz="1400" dirty="0"/>
              <a:t>▽</a:t>
            </a:r>
            <a:r>
              <a:rPr kumimoji="1" lang="en-US" altLang="ko-KR" sz="1200" dirty="0"/>
              <a:t>Dense</a:t>
            </a:r>
            <a:r>
              <a:rPr kumimoji="1" lang="ko-KR" altLang="en-US" sz="1200" dirty="0"/>
              <a:t> 층 다음에</a:t>
            </a:r>
            <a:endParaRPr kumimoji="1" lang="ko-Kore-KR" altLang="en-US" sz="1200" dirty="0"/>
          </a:p>
        </p:txBody>
      </p:sp>
      <p:sp>
        <p:nvSpPr>
          <p:cNvPr id="37" name="TextBox 36">
            <a:extLst>
              <a:ext uri="{FF2B5EF4-FFF2-40B4-BE49-F238E27FC236}">
                <a16:creationId xmlns:a16="http://schemas.microsoft.com/office/drawing/2014/main" id="{51CB019B-B1A3-D841-9C3D-34B2662B5AD6}"/>
              </a:ext>
            </a:extLst>
          </p:cNvPr>
          <p:cNvSpPr txBox="1"/>
          <p:nvPr/>
        </p:nvSpPr>
        <p:spPr>
          <a:xfrm>
            <a:off x="240080" y="1851551"/>
            <a:ext cx="7939994" cy="369332"/>
          </a:xfrm>
          <a:prstGeom prst="rect">
            <a:avLst/>
          </a:prstGeom>
          <a:noFill/>
        </p:spPr>
        <p:txBody>
          <a:bodyPr wrap="none" rtlCol="0">
            <a:spAutoFit/>
          </a:bodyPr>
          <a:lstStyle/>
          <a:p>
            <a:r>
              <a:rPr kumimoji="1" lang="en-US" altLang="ko-KR" dirty="0"/>
              <a:t>- </a:t>
            </a:r>
            <a:r>
              <a:rPr kumimoji="1" lang="ko-KR" altLang="en-US" dirty="0"/>
              <a:t>훈련하는 동안 평균과 분산이 바뀌더라도 이에 적응하여 데이터를 정규화</a:t>
            </a:r>
            <a:endParaRPr kumimoji="1" lang="ko-Kore-KR" altLang="en-US" dirty="0"/>
          </a:p>
        </p:txBody>
      </p:sp>
    </p:spTree>
    <p:extLst>
      <p:ext uri="{BB962C8B-B14F-4D97-AF65-F5344CB8AC3E}">
        <p14:creationId xmlns:p14="http://schemas.microsoft.com/office/powerpoint/2010/main" val="1143582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902868" y="273889"/>
            <a:ext cx="5131533" cy="538609"/>
          </a:xfrm>
          <a:prstGeom prst="rect">
            <a:avLst/>
          </a:prstGeom>
          <a:noFill/>
        </p:spPr>
        <p:txBody>
          <a:bodyPr wrap="none" rtlCol="0">
            <a:spAutoFit/>
          </a:bodyPr>
          <a:lstStyle/>
          <a:p>
            <a:r>
              <a:rPr lang="ko-KR" altLang="en-US" sz="2900" spc="-300" dirty="0">
                <a:solidFill>
                  <a:schemeClr val="bg1"/>
                </a:solidFill>
              </a:rPr>
              <a:t>모델의 성능을 최대로 끌어올리기</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sp>
        <p:nvSpPr>
          <p:cNvPr id="20" name="TextBox 19">
            <a:extLst>
              <a:ext uri="{FF2B5EF4-FFF2-40B4-BE49-F238E27FC236}">
                <a16:creationId xmlns:a16="http://schemas.microsoft.com/office/drawing/2014/main" id="{0615B3CA-A395-D849-BD9B-C10A61026D8F}"/>
              </a:ext>
            </a:extLst>
          </p:cNvPr>
          <p:cNvSpPr txBox="1"/>
          <p:nvPr/>
        </p:nvSpPr>
        <p:spPr>
          <a:xfrm>
            <a:off x="339536" y="1264666"/>
            <a:ext cx="6826356" cy="461665"/>
          </a:xfrm>
          <a:prstGeom prst="rect">
            <a:avLst/>
          </a:prstGeom>
          <a:noFill/>
        </p:spPr>
        <p:txBody>
          <a:bodyPr wrap="none" rtlCol="0">
            <a:spAutoFit/>
          </a:bodyPr>
          <a:lstStyle/>
          <a:p>
            <a:r>
              <a:rPr lang="ko-KR" altLang="en-US" sz="2400" b="1" spc="-300" dirty="0">
                <a:solidFill>
                  <a:srgbClr val="393939"/>
                </a:solidFill>
                <a:latin typeface="+mn-ea"/>
              </a:rPr>
              <a:t>고급 구조 패턴 </a:t>
            </a:r>
            <a:r>
              <a:rPr lang="en-US" altLang="ko-KR" sz="2400" b="1" spc="-300" dirty="0">
                <a:solidFill>
                  <a:srgbClr val="393939"/>
                </a:solidFill>
                <a:latin typeface="+mn-ea"/>
              </a:rPr>
              <a:t>-</a:t>
            </a:r>
            <a:r>
              <a:rPr lang="ko-KR" altLang="en-US" sz="2400" b="1" spc="-300" dirty="0">
                <a:solidFill>
                  <a:srgbClr val="393939"/>
                </a:solidFill>
                <a:latin typeface="+mn-ea"/>
              </a:rPr>
              <a:t> </a:t>
            </a:r>
            <a:r>
              <a:rPr lang="ko-KR" altLang="en-US" sz="2400" spc="-300" dirty="0" err="1">
                <a:solidFill>
                  <a:srgbClr val="393939"/>
                </a:solidFill>
                <a:latin typeface="+mn-ea"/>
              </a:rPr>
              <a:t>깊이별</a:t>
            </a:r>
            <a:r>
              <a:rPr lang="ko-KR" altLang="en-US" sz="2400" spc="-300" dirty="0">
                <a:solidFill>
                  <a:srgbClr val="393939"/>
                </a:solidFill>
                <a:latin typeface="+mn-ea"/>
              </a:rPr>
              <a:t> 분리 </a:t>
            </a:r>
            <a:r>
              <a:rPr lang="ko-KR" altLang="en-US" sz="2400" spc="-300" dirty="0" err="1">
                <a:solidFill>
                  <a:srgbClr val="393939"/>
                </a:solidFill>
                <a:latin typeface="+mn-ea"/>
              </a:rPr>
              <a:t>합성곱</a:t>
            </a:r>
            <a:r>
              <a:rPr lang="en-US" altLang="ko-KR" sz="2400" spc="-300" dirty="0">
                <a:solidFill>
                  <a:srgbClr val="393939"/>
                </a:solidFill>
                <a:latin typeface="+mn-ea"/>
              </a:rPr>
              <a:t> </a:t>
            </a:r>
            <a:r>
              <a:rPr lang="en-US" altLang="ko-KR" sz="2400" spc="-150" dirty="0">
                <a:solidFill>
                  <a:srgbClr val="393939"/>
                </a:solidFill>
                <a:latin typeface="+mn-ea"/>
              </a:rPr>
              <a:t>(SeparableConv2D)</a:t>
            </a:r>
            <a:endParaRPr lang="ko-KR" altLang="en-US" sz="2400" b="1" spc="-150" dirty="0">
              <a:solidFill>
                <a:srgbClr val="393939"/>
              </a:solidFill>
              <a:latin typeface="+mn-ea"/>
            </a:endParaRPr>
          </a:p>
        </p:txBody>
      </p:sp>
      <p:sp>
        <p:nvSpPr>
          <p:cNvPr id="22" name="직사각형 21">
            <a:extLst>
              <a:ext uri="{FF2B5EF4-FFF2-40B4-BE49-F238E27FC236}">
                <a16:creationId xmlns:a16="http://schemas.microsoft.com/office/drawing/2014/main" id="{3B9F69A3-8CAF-F74B-BA30-E524F017C0EE}"/>
              </a:ext>
            </a:extLst>
          </p:cNvPr>
          <p:cNvSpPr/>
          <p:nvPr/>
        </p:nvSpPr>
        <p:spPr>
          <a:xfrm>
            <a:off x="132080"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4BC6D20D-F8D7-6C48-9423-35EBE19F12C8}"/>
              </a:ext>
            </a:extLst>
          </p:cNvPr>
          <p:cNvSpPr txBox="1"/>
          <p:nvPr/>
        </p:nvSpPr>
        <p:spPr>
          <a:xfrm>
            <a:off x="240080" y="1815674"/>
            <a:ext cx="11061041" cy="369332"/>
          </a:xfrm>
          <a:prstGeom prst="rect">
            <a:avLst/>
          </a:prstGeom>
          <a:noFill/>
        </p:spPr>
        <p:txBody>
          <a:bodyPr wrap="none" rtlCol="0">
            <a:spAutoFit/>
          </a:bodyPr>
          <a:lstStyle/>
          <a:p>
            <a:r>
              <a:rPr kumimoji="1" lang="en-US" altLang="ko-KR" dirty="0"/>
              <a:t>- </a:t>
            </a:r>
            <a:r>
              <a:rPr kumimoji="1" lang="ko-KR" altLang="en-US" dirty="0"/>
              <a:t>입력 </a:t>
            </a:r>
            <a:r>
              <a:rPr kumimoji="1" lang="ko-KR" altLang="en-US" dirty="0" err="1"/>
              <a:t>채널별로</a:t>
            </a:r>
            <a:r>
              <a:rPr kumimoji="1" lang="ko-KR" altLang="en-US" dirty="0"/>
              <a:t> 따로따로 공간 방향의 </a:t>
            </a:r>
            <a:r>
              <a:rPr kumimoji="1" lang="ko-KR" altLang="en-US" b="1" dirty="0" err="1"/>
              <a:t>합성곱을</a:t>
            </a:r>
            <a:r>
              <a:rPr kumimoji="1" lang="ko-KR" altLang="en-US" b="1" dirty="0"/>
              <a:t> 수행</a:t>
            </a:r>
            <a:r>
              <a:rPr kumimoji="1" lang="en-US" altLang="ko-KR" dirty="0"/>
              <a:t>,</a:t>
            </a:r>
            <a:r>
              <a:rPr kumimoji="1" lang="ko-KR" altLang="en-US" dirty="0"/>
              <a:t> </a:t>
            </a:r>
            <a:r>
              <a:rPr kumimoji="1" lang="ko-KR" altLang="en-US" dirty="0" err="1"/>
              <a:t>점별</a:t>
            </a:r>
            <a:r>
              <a:rPr kumimoji="1" lang="ko-KR" altLang="en-US" dirty="0"/>
              <a:t> </a:t>
            </a:r>
            <a:r>
              <a:rPr kumimoji="1" lang="ko-KR" altLang="en-US" dirty="0" err="1"/>
              <a:t>합성곱</a:t>
            </a:r>
            <a:r>
              <a:rPr kumimoji="1" lang="en-US" altLang="ko-KR" dirty="0"/>
              <a:t>(1✕1)</a:t>
            </a:r>
            <a:r>
              <a:rPr kumimoji="1" lang="ko-KR" altLang="en-US" dirty="0"/>
              <a:t>을 통해 </a:t>
            </a:r>
            <a:r>
              <a:rPr kumimoji="1" lang="ko-KR" altLang="en-US" b="1" dirty="0"/>
              <a:t>출력 채널을 합쳐주는 층</a:t>
            </a:r>
            <a:endParaRPr kumimoji="1" lang="ko-Kore-KR" altLang="en-US" b="1" dirty="0"/>
          </a:p>
        </p:txBody>
      </p:sp>
      <p:pic>
        <p:nvPicPr>
          <p:cNvPr id="9" name="그림 8" descr="텍스트이(가) 표시된 사진&#10;&#10;자동 생성된 설명">
            <a:extLst>
              <a:ext uri="{FF2B5EF4-FFF2-40B4-BE49-F238E27FC236}">
                <a16:creationId xmlns:a16="http://schemas.microsoft.com/office/drawing/2014/main" id="{BFFF7B94-1840-AB4F-8DA3-EFD097290DC3}"/>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690886" y="2803738"/>
            <a:ext cx="5494328" cy="3885589"/>
          </a:xfrm>
          <a:prstGeom prst="rect">
            <a:avLst/>
          </a:prstGeom>
        </p:spPr>
      </p:pic>
      <p:pic>
        <p:nvPicPr>
          <p:cNvPr id="13" name="그림 12">
            <a:extLst>
              <a:ext uri="{FF2B5EF4-FFF2-40B4-BE49-F238E27FC236}">
                <a16:creationId xmlns:a16="http://schemas.microsoft.com/office/drawing/2014/main" id="{70EE873B-EDA4-9948-83CD-CBE47C3A401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40446" y="3162556"/>
            <a:ext cx="3498907" cy="2916968"/>
          </a:xfrm>
          <a:prstGeom prst="rect">
            <a:avLst/>
          </a:prstGeom>
        </p:spPr>
      </p:pic>
      <p:sp>
        <p:nvSpPr>
          <p:cNvPr id="19" name="TextBox 18">
            <a:extLst>
              <a:ext uri="{FF2B5EF4-FFF2-40B4-BE49-F238E27FC236}">
                <a16:creationId xmlns:a16="http://schemas.microsoft.com/office/drawing/2014/main" id="{5E9DC9C0-4CC1-D740-897A-7863FD1D716C}"/>
              </a:ext>
            </a:extLst>
          </p:cNvPr>
          <p:cNvSpPr txBox="1"/>
          <p:nvPr/>
        </p:nvSpPr>
        <p:spPr>
          <a:xfrm>
            <a:off x="240080" y="2303233"/>
            <a:ext cx="9927718" cy="369332"/>
          </a:xfrm>
          <a:prstGeom prst="rect">
            <a:avLst/>
          </a:prstGeom>
          <a:noFill/>
        </p:spPr>
        <p:txBody>
          <a:bodyPr wrap="none" rtlCol="0">
            <a:spAutoFit/>
          </a:bodyPr>
          <a:lstStyle/>
          <a:p>
            <a:r>
              <a:rPr kumimoji="1" lang="en-US" altLang="ko-KR" dirty="0"/>
              <a:t>- </a:t>
            </a:r>
            <a:r>
              <a:rPr kumimoji="1" lang="ko-KR" altLang="en-US" dirty="0"/>
              <a:t>모델 </a:t>
            </a:r>
            <a:r>
              <a:rPr kumimoji="1" lang="ko-KR" altLang="en-US" dirty="0" err="1"/>
              <a:t>파라미터와</a:t>
            </a:r>
            <a:r>
              <a:rPr kumimoji="1" lang="ko-KR" altLang="en-US" dirty="0"/>
              <a:t> 연산의 수를 크게 줄여 주기 때문에 </a:t>
            </a:r>
            <a:r>
              <a:rPr kumimoji="1" lang="ko-KR" altLang="en-US" b="1" dirty="0"/>
              <a:t>작고 더 빠른 모델</a:t>
            </a:r>
            <a:r>
              <a:rPr kumimoji="1" lang="ko-KR" altLang="en-US" dirty="0"/>
              <a:t>을 만들어 </a:t>
            </a:r>
            <a:r>
              <a:rPr kumimoji="1" lang="ko-KR" altLang="en-US" b="1" dirty="0"/>
              <a:t>성능 향상</a:t>
            </a:r>
            <a:endParaRPr kumimoji="1" lang="en-US" altLang="ko-KR" b="1" dirty="0"/>
          </a:p>
        </p:txBody>
      </p:sp>
    </p:spTree>
    <p:extLst>
      <p:ext uri="{BB962C8B-B14F-4D97-AF65-F5344CB8AC3E}">
        <p14:creationId xmlns:p14="http://schemas.microsoft.com/office/powerpoint/2010/main" val="3862067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902868" y="273889"/>
            <a:ext cx="5131533" cy="538609"/>
          </a:xfrm>
          <a:prstGeom prst="rect">
            <a:avLst/>
          </a:prstGeom>
          <a:noFill/>
        </p:spPr>
        <p:txBody>
          <a:bodyPr wrap="none" rtlCol="0">
            <a:spAutoFit/>
          </a:bodyPr>
          <a:lstStyle/>
          <a:p>
            <a:r>
              <a:rPr lang="ko-KR" altLang="en-US" sz="2900" spc="-300" dirty="0">
                <a:solidFill>
                  <a:schemeClr val="bg1"/>
                </a:solidFill>
              </a:rPr>
              <a:t>모델의 성능을 최대로 끌어올리기</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sp>
        <p:nvSpPr>
          <p:cNvPr id="20" name="TextBox 19">
            <a:extLst>
              <a:ext uri="{FF2B5EF4-FFF2-40B4-BE49-F238E27FC236}">
                <a16:creationId xmlns:a16="http://schemas.microsoft.com/office/drawing/2014/main" id="{0615B3CA-A395-D849-BD9B-C10A61026D8F}"/>
              </a:ext>
            </a:extLst>
          </p:cNvPr>
          <p:cNvSpPr txBox="1"/>
          <p:nvPr/>
        </p:nvSpPr>
        <p:spPr>
          <a:xfrm>
            <a:off x="339536" y="1264666"/>
            <a:ext cx="2948243" cy="461665"/>
          </a:xfrm>
          <a:prstGeom prst="rect">
            <a:avLst/>
          </a:prstGeom>
          <a:noFill/>
        </p:spPr>
        <p:txBody>
          <a:bodyPr wrap="none" rtlCol="0">
            <a:spAutoFit/>
          </a:bodyPr>
          <a:lstStyle/>
          <a:p>
            <a:r>
              <a:rPr lang="ko-KR" altLang="en-US" sz="2400" b="1" spc="-300" dirty="0" err="1">
                <a:solidFill>
                  <a:srgbClr val="393939"/>
                </a:solidFill>
                <a:latin typeface="+mn-ea"/>
              </a:rPr>
              <a:t>하이퍼파라미터</a:t>
            </a:r>
            <a:r>
              <a:rPr lang="ko-KR" altLang="en-US" sz="2400" b="1" spc="-300" dirty="0">
                <a:solidFill>
                  <a:srgbClr val="393939"/>
                </a:solidFill>
                <a:latin typeface="+mn-ea"/>
              </a:rPr>
              <a:t> 최적화</a:t>
            </a:r>
          </a:p>
        </p:txBody>
      </p:sp>
      <p:sp>
        <p:nvSpPr>
          <p:cNvPr id="22" name="직사각형 21">
            <a:extLst>
              <a:ext uri="{FF2B5EF4-FFF2-40B4-BE49-F238E27FC236}">
                <a16:creationId xmlns:a16="http://schemas.microsoft.com/office/drawing/2014/main" id="{3B9F69A3-8CAF-F74B-BA30-E524F017C0EE}"/>
              </a:ext>
            </a:extLst>
          </p:cNvPr>
          <p:cNvSpPr/>
          <p:nvPr/>
        </p:nvSpPr>
        <p:spPr>
          <a:xfrm>
            <a:off x="132080"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49092C98-8283-2141-83D9-2C8797745970}"/>
              </a:ext>
            </a:extLst>
          </p:cNvPr>
          <p:cNvSpPr txBox="1"/>
          <p:nvPr/>
        </p:nvSpPr>
        <p:spPr>
          <a:xfrm>
            <a:off x="339536" y="1879312"/>
            <a:ext cx="10395795" cy="369332"/>
          </a:xfrm>
          <a:prstGeom prst="rect">
            <a:avLst/>
          </a:prstGeom>
          <a:noFill/>
        </p:spPr>
        <p:txBody>
          <a:bodyPr wrap="none" rtlCol="0">
            <a:spAutoFit/>
          </a:bodyPr>
          <a:lstStyle/>
          <a:p>
            <a:r>
              <a:rPr kumimoji="1" lang="en-US" altLang="ko-Kore-KR" dirty="0"/>
              <a:t>-</a:t>
            </a:r>
            <a:r>
              <a:rPr kumimoji="1" lang="ko-KR" altLang="en-US" dirty="0"/>
              <a:t> </a:t>
            </a:r>
            <a:r>
              <a:rPr kumimoji="1" lang="ko-Kore-KR" altLang="en-US" dirty="0"/>
              <a:t>모델</a:t>
            </a:r>
            <a:r>
              <a:rPr kumimoji="1" lang="ko-KR" altLang="en-US" dirty="0"/>
              <a:t> 설계과정에서 </a:t>
            </a:r>
            <a:r>
              <a:rPr kumimoji="1" lang="ko-KR" altLang="en-US" b="1" dirty="0"/>
              <a:t>사용자가</a:t>
            </a:r>
            <a:r>
              <a:rPr kumimoji="1" lang="ko-KR" altLang="en-US" dirty="0"/>
              <a:t> 층의 수</a:t>
            </a:r>
            <a:r>
              <a:rPr kumimoji="1" lang="en-US" altLang="ko-KR" dirty="0"/>
              <a:t>,</a:t>
            </a:r>
            <a:r>
              <a:rPr kumimoji="1" lang="ko-KR" altLang="en-US" dirty="0"/>
              <a:t> 유닛이나 필터의 수 등을 </a:t>
            </a:r>
            <a:r>
              <a:rPr kumimoji="1" lang="ko-KR" altLang="en-US" b="1" dirty="0"/>
              <a:t>최적의 성능을 얻도록 선택</a:t>
            </a:r>
            <a:r>
              <a:rPr kumimoji="1" lang="ko-KR" altLang="en-US" dirty="0"/>
              <a:t>하는 것</a:t>
            </a:r>
            <a:endParaRPr kumimoji="1" lang="ko-Kore-KR" altLang="en-US" dirty="0"/>
          </a:p>
        </p:txBody>
      </p:sp>
      <p:sp>
        <p:nvSpPr>
          <p:cNvPr id="6" name="TextBox 5">
            <a:extLst>
              <a:ext uri="{FF2B5EF4-FFF2-40B4-BE49-F238E27FC236}">
                <a16:creationId xmlns:a16="http://schemas.microsoft.com/office/drawing/2014/main" id="{A5387C1D-B699-A541-A7FB-DC146D413E57}"/>
              </a:ext>
            </a:extLst>
          </p:cNvPr>
          <p:cNvSpPr txBox="1"/>
          <p:nvPr/>
        </p:nvSpPr>
        <p:spPr>
          <a:xfrm>
            <a:off x="339536" y="2364394"/>
            <a:ext cx="3294492" cy="369332"/>
          </a:xfrm>
          <a:prstGeom prst="rect">
            <a:avLst/>
          </a:prstGeom>
          <a:noFill/>
        </p:spPr>
        <p:txBody>
          <a:bodyPr wrap="none" rtlCol="0">
            <a:spAutoFit/>
          </a:bodyPr>
          <a:lstStyle/>
          <a:p>
            <a:r>
              <a:rPr kumimoji="1" lang="en-US" altLang="ko-Kore-KR" dirty="0"/>
              <a:t>-</a:t>
            </a:r>
            <a:r>
              <a:rPr kumimoji="1" lang="ko-KR" altLang="en-US" dirty="0"/>
              <a:t> </a:t>
            </a:r>
            <a:r>
              <a:rPr kumimoji="1" lang="ko-KR" altLang="en-US" dirty="0" err="1"/>
              <a:t>하이퍼파라미터</a:t>
            </a:r>
            <a:r>
              <a:rPr kumimoji="1" lang="ko-KR" altLang="en-US" dirty="0"/>
              <a:t> 최적화 과정</a:t>
            </a:r>
            <a:endParaRPr kumimoji="1" lang="ko-Kore-KR" altLang="en-US" dirty="0"/>
          </a:p>
        </p:txBody>
      </p:sp>
      <p:sp>
        <p:nvSpPr>
          <p:cNvPr id="7" name="TextBox 6">
            <a:extLst>
              <a:ext uri="{FF2B5EF4-FFF2-40B4-BE49-F238E27FC236}">
                <a16:creationId xmlns:a16="http://schemas.microsoft.com/office/drawing/2014/main" id="{B3ED0041-A4D6-9849-8824-D938A6804897}"/>
              </a:ext>
            </a:extLst>
          </p:cNvPr>
          <p:cNvSpPr txBox="1"/>
          <p:nvPr/>
        </p:nvSpPr>
        <p:spPr>
          <a:xfrm>
            <a:off x="505899" y="2722151"/>
            <a:ext cx="5854488" cy="1989712"/>
          </a:xfrm>
          <a:prstGeom prst="rect">
            <a:avLst/>
          </a:prstGeom>
          <a:noFill/>
        </p:spPr>
        <p:txBody>
          <a:bodyPr wrap="none" rtlCol="0">
            <a:spAutoFit/>
          </a:bodyPr>
          <a:lstStyle/>
          <a:p>
            <a:pPr marL="342900" indent="-342900">
              <a:lnSpc>
                <a:spcPct val="150000"/>
              </a:lnSpc>
              <a:buAutoNum type="arabicPeriod"/>
            </a:pPr>
            <a:r>
              <a:rPr kumimoji="1" lang="ko-KR" altLang="en-US" sz="1400" dirty="0"/>
              <a:t>일련의 </a:t>
            </a:r>
            <a:r>
              <a:rPr kumimoji="1" lang="ko-KR" altLang="en-US" sz="1400" dirty="0" err="1"/>
              <a:t>하이퍼파라미터를</a:t>
            </a:r>
            <a:r>
              <a:rPr kumimoji="1" lang="ko-KR" altLang="en-US" sz="1400" dirty="0"/>
              <a:t> </a:t>
            </a:r>
            <a:r>
              <a:rPr kumimoji="1" lang="en-US" altLang="ko-KR" sz="1400" dirty="0"/>
              <a:t>(</a:t>
            </a:r>
            <a:r>
              <a:rPr kumimoji="1" lang="ko-KR" altLang="en-US" sz="1400" dirty="0"/>
              <a:t>자동으로</a:t>
            </a:r>
            <a:r>
              <a:rPr kumimoji="1" lang="en-US" altLang="ko-KR" sz="1400" dirty="0"/>
              <a:t>)</a:t>
            </a:r>
            <a:r>
              <a:rPr kumimoji="1" lang="ko-KR" altLang="en-US" sz="1400" dirty="0"/>
              <a:t> 선택합니다</a:t>
            </a:r>
            <a:r>
              <a:rPr kumimoji="1" lang="en-US" altLang="ko-KR" sz="1400" dirty="0"/>
              <a:t>.</a:t>
            </a:r>
          </a:p>
          <a:p>
            <a:pPr marL="342900" indent="-342900">
              <a:lnSpc>
                <a:spcPct val="150000"/>
              </a:lnSpc>
              <a:buAutoNum type="arabicPeriod"/>
            </a:pPr>
            <a:r>
              <a:rPr kumimoji="1" lang="ko-KR" altLang="en-US" sz="1400" dirty="0"/>
              <a:t>선택된 </a:t>
            </a:r>
            <a:r>
              <a:rPr kumimoji="1" lang="ko-KR" altLang="en-US" sz="1400" dirty="0" err="1"/>
              <a:t>하이퍼파라미터로</a:t>
            </a:r>
            <a:r>
              <a:rPr kumimoji="1" lang="ko-KR" altLang="en-US" sz="1400" dirty="0"/>
              <a:t> 모델을 만듭니다</a:t>
            </a:r>
            <a:r>
              <a:rPr kumimoji="1" lang="en-US" altLang="ko-KR" sz="1400" dirty="0"/>
              <a:t>.</a:t>
            </a:r>
          </a:p>
          <a:p>
            <a:pPr marL="342900" indent="-342900">
              <a:lnSpc>
                <a:spcPct val="150000"/>
              </a:lnSpc>
              <a:buAutoNum type="arabicPeriod"/>
            </a:pPr>
            <a:r>
              <a:rPr kumimoji="1" lang="ko-KR" altLang="en-US" sz="1400" dirty="0"/>
              <a:t>훈련 데이터에 학습하고 검증 데이터에서 최종 성능을 측정합니다</a:t>
            </a:r>
            <a:r>
              <a:rPr kumimoji="1" lang="en-US" altLang="ko-KR" sz="1400" dirty="0"/>
              <a:t>.</a:t>
            </a:r>
          </a:p>
          <a:p>
            <a:pPr marL="342900" indent="-342900">
              <a:lnSpc>
                <a:spcPct val="150000"/>
              </a:lnSpc>
              <a:buAutoNum type="arabicPeriod"/>
            </a:pPr>
            <a:r>
              <a:rPr kumimoji="1" lang="ko-KR" altLang="en-US" sz="1400" dirty="0"/>
              <a:t>다음으로 시도할 </a:t>
            </a:r>
            <a:r>
              <a:rPr kumimoji="1" lang="ko-KR" altLang="en-US" sz="1400" dirty="0" err="1"/>
              <a:t>하이퍼파라미터를</a:t>
            </a:r>
            <a:r>
              <a:rPr kumimoji="1" lang="ko-KR" altLang="en-US" sz="1400" dirty="0"/>
              <a:t> </a:t>
            </a:r>
            <a:r>
              <a:rPr kumimoji="1" lang="en-US" altLang="ko-KR" sz="1400" dirty="0"/>
              <a:t>(</a:t>
            </a:r>
            <a:r>
              <a:rPr kumimoji="1" lang="ko-KR" altLang="en-US" sz="1400" dirty="0"/>
              <a:t>자동으로</a:t>
            </a:r>
            <a:r>
              <a:rPr kumimoji="1" lang="en-US" altLang="ko-KR" sz="1400" dirty="0"/>
              <a:t>)</a:t>
            </a:r>
            <a:r>
              <a:rPr kumimoji="1" lang="ko-KR" altLang="en-US" sz="1400" dirty="0"/>
              <a:t> 선택합니다</a:t>
            </a:r>
            <a:r>
              <a:rPr kumimoji="1" lang="en-US" altLang="ko-KR" sz="1400" dirty="0"/>
              <a:t>.</a:t>
            </a:r>
          </a:p>
          <a:p>
            <a:pPr marL="342900" indent="-342900">
              <a:lnSpc>
                <a:spcPct val="150000"/>
              </a:lnSpc>
              <a:buAutoNum type="arabicPeriod"/>
            </a:pPr>
            <a:r>
              <a:rPr kumimoji="1" lang="ko-KR" altLang="en-US" sz="1400" dirty="0"/>
              <a:t>이 과정을 반복합니다</a:t>
            </a:r>
            <a:r>
              <a:rPr kumimoji="1" lang="en-US" altLang="ko-KR" sz="1400" dirty="0"/>
              <a:t>.</a:t>
            </a:r>
          </a:p>
          <a:p>
            <a:pPr marL="342900" indent="-342900">
              <a:lnSpc>
                <a:spcPct val="150000"/>
              </a:lnSpc>
              <a:buAutoNum type="arabicPeriod"/>
            </a:pPr>
            <a:r>
              <a:rPr kumimoji="1" lang="ko-KR" altLang="en-US" sz="1400" dirty="0"/>
              <a:t>마지막으로 테스트 데이터에서 성능을 측정합니다</a:t>
            </a:r>
            <a:r>
              <a:rPr kumimoji="1" lang="en-US" altLang="ko-KR" sz="1400" dirty="0"/>
              <a:t>.</a:t>
            </a:r>
          </a:p>
        </p:txBody>
      </p:sp>
      <p:sp>
        <p:nvSpPr>
          <p:cNvPr id="10" name="TextBox 9">
            <a:extLst>
              <a:ext uri="{FF2B5EF4-FFF2-40B4-BE49-F238E27FC236}">
                <a16:creationId xmlns:a16="http://schemas.microsoft.com/office/drawing/2014/main" id="{CE93B14B-F2CB-634B-B0B4-C0BF45E9886B}"/>
              </a:ext>
            </a:extLst>
          </p:cNvPr>
          <p:cNvSpPr txBox="1"/>
          <p:nvPr/>
        </p:nvSpPr>
        <p:spPr>
          <a:xfrm>
            <a:off x="605754" y="4816038"/>
            <a:ext cx="9121408" cy="369332"/>
          </a:xfrm>
          <a:prstGeom prst="rect">
            <a:avLst/>
          </a:prstGeom>
          <a:noFill/>
        </p:spPr>
        <p:txBody>
          <a:bodyPr wrap="none" rtlCol="0">
            <a:spAutoFit/>
          </a:bodyPr>
          <a:lstStyle/>
          <a:p>
            <a:r>
              <a:rPr kumimoji="1" lang="ko-KR" altLang="en-US" dirty="0"/>
              <a:t>→ 변경한 </a:t>
            </a:r>
            <a:r>
              <a:rPr kumimoji="1" lang="ko-KR" altLang="en-US" dirty="0" err="1"/>
              <a:t>하이퍼파라미터의</a:t>
            </a:r>
            <a:r>
              <a:rPr kumimoji="1" lang="ko-KR" altLang="en-US" dirty="0"/>
              <a:t> 검증 손실을 확인 후</a:t>
            </a:r>
            <a:r>
              <a:rPr kumimoji="1" lang="en-US" altLang="ko-KR" dirty="0"/>
              <a:t>,</a:t>
            </a:r>
            <a:r>
              <a:rPr kumimoji="1" lang="ko-KR" altLang="en-US" dirty="0"/>
              <a:t> 다음 시도할 </a:t>
            </a:r>
            <a:r>
              <a:rPr kumimoji="1" lang="ko-KR" altLang="en-US" dirty="0" err="1"/>
              <a:t>하이퍼파라미터를</a:t>
            </a:r>
            <a:r>
              <a:rPr kumimoji="1" lang="ko-KR" altLang="en-US" dirty="0"/>
              <a:t> 선택</a:t>
            </a:r>
            <a:endParaRPr kumimoji="1" lang="ko-Kore-KR" altLang="en-US" dirty="0"/>
          </a:p>
        </p:txBody>
      </p:sp>
      <p:sp>
        <p:nvSpPr>
          <p:cNvPr id="11" name="TextBox 10">
            <a:extLst>
              <a:ext uri="{FF2B5EF4-FFF2-40B4-BE49-F238E27FC236}">
                <a16:creationId xmlns:a16="http://schemas.microsoft.com/office/drawing/2014/main" id="{BF216D24-92F2-5F4B-B58D-1989305BF210}"/>
              </a:ext>
            </a:extLst>
          </p:cNvPr>
          <p:cNvSpPr txBox="1"/>
          <p:nvPr/>
        </p:nvSpPr>
        <p:spPr>
          <a:xfrm>
            <a:off x="976729" y="5301120"/>
            <a:ext cx="7326044" cy="369332"/>
          </a:xfrm>
          <a:prstGeom prst="rect">
            <a:avLst/>
          </a:prstGeom>
          <a:noFill/>
        </p:spPr>
        <p:txBody>
          <a:bodyPr wrap="none" rtlCol="0">
            <a:spAutoFit/>
          </a:bodyPr>
          <a:lstStyle/>
          <a:p>
            <a:r>
              <a:rPr kumimoji="1" lang="ko-KR" altLang="en-US" dirty="0"/>
              <a:t>→ </a:t>
            </a:r>
            <a:r>
              <a:rPr kumimoji="1" lang="ko-KR" altLang="en-US" b="1" dirty="0" err="1"/>
              <a:t>베이지안</a:t>
            </a:r>
            <a:r>
              <a:rPr kumimoji="1" lang="ko-KR" altLang="en-US" b="1" dirty="0"/>
              <a:t> 최적화</a:t>
            </a:r>
            <a:r>
              <a:rPr kumimoji="1" lang="en-US" altLang="ko-KR" dirty="0"/>
              <a:t>,</a:t>
            </a:r>
            <a:r>
              <a:rPr kumimoji="1" lang="ko-KR" altLang="en-US" dirty="0"/>
              <a:t> </a:t>
            </a:r>
            <a:r>
              <a:rPr kumimoji="1" lang="ko-KR" altLang="en-US" b="1" dirty="0"/>
              <a:t>유전 알고리즘</a:t>
            </a:r>
            <a:r>
              <a:rPr kumimoji="1" lang="en-US" altLang="ko-KR" dirty="0"/>
              <a:t>,</a:t>
            </a:r>
            <a:r>
              <a:rPr kumimoji="1" lang="ko-KR" altLang="en-US" dirty="0"/>
              <a:t> </a:t>
            </a:r>
            <a:r>
              <a:rPr kumimoji="1" lang="ko-KR" altLang="en-US" b="1" dirty="0"/>
              <a:t>간단한 랜덤 탐색</a:t>
            </a:r>
            <a:r>
              <a:rPr kumimoji="1" lang="ko-KR" altLang="en-US" dirty="0"/>
              <a:t> 등의 기법 사용</a:t>
            </a:r>
            <a:endParaRPr kumimoji="1" lang="ko-Kore-KR" altLang="en-US" dirty="0"/>
          </a:p>
        </p:txBody>
      </p:sp>
      <p:sp>
        <p:nvSpPr>
          <p:cNvPr id="12" name="TextBox 11">
            <a:extLst>
              <a:ext uri="{FF2B5EF4-FFF2-40B4-BE49-F238E27FC236}">
                <a16:creationId xmlns:a16="http://schemas.microsoft.com/office/drawing/2014/main" id="{71A14687-E27D-CA47-A64A-77E10B7D23A1}"/>
              </a:ext>
            </a:extLst>
          </p:cNvPr>
          <p:cNvSpPr txBox="1"/>
          <p:nvPr/>
        </p:nvSpPr>
        <p:spPr>
          <a:xfrm>
            <a:off x="1370269" y="5786202"/>
            <a:ext cx="6218369" cy="369332"/>
          </a:xfrm>
          <a:prstGeom prst="rect">
            <a:avLst/>
          </a:prstGeom>
          <a:noFill/>
        </p:spPr>
        <p:txBody>
          <a:bodyPr wrap="none" rtlCol="0">
            <a:spAutoFit/>
          </a:bodyPr>
          <a:lstStyle/>
          <a:p>
            <a:r>
              <a:rPr kumimoji="1" lang="ko-KR" altLang="en-US" dirty="0"/>
              <a:t>→ 비용이 많이 들어 가장 단순한 </a:t>
            </a:r>
            <a:r>
              <a:rPr kumimoji="1" lang="ko-KR" altLang="en-US" b="1" dirty="0"/>
              <a:t>랜덤 탐색</a:t>
            </a:r>
            <a:r>
              <a:rPr kumimoji="1" lang="ko-KR" altLang="en-US" dirty="0"/>
              <a:t>을 대체로 사용</a:t>
            </a:r>
            <a:endParaRPr kumimoji="1" lang="ko-Kore-KR" altLang="en-US" dirty="0"/>
          </a:p>
        </p:txBody>
      </p:sp>
      <p:sp>
        <p:nvSpPr>
          <p:cNvPr id="13" name="TextBox 12">
            <a:extLst>
              <a:ext uri="{FF2B5EF4-FFF2-40B4-BE49-F238E27FC236}">
                <a16:creationId xmlns:a16="http://schemas.microsoft.com/office/drawing/2014/main" id="{E66DD5E5-306F-804C-8195-D3A7BB02CA16}"/>
              </a:ext>
            </a:extLst>
          </p:cNvPr>
          <p:cNvSpPr txBox="1"/>
          <p:nvPr/>
        </p:nvSpPr>
        <p:spPr>
          <a:xfrm>
            <a:off x="1744207" y="6271284"/>
            <a:ext cx="4341701" cy="369332"/>
          </a:xfrm>
          <a:prstGeom prst="rect">
            <a:avLst/>
          </a:prstGeom>
          <a:noFill/>
        </p:spPr>
        <p:txBody>
          <a:bodyPr wrap="none" rtlCol="0">
            <a:spAutoFit/>
          </a:bodyPr>
          <a:lstStyle/>
          <a:p>
            <a:r>
              <a:rPr kumimoji="1" lang="ko-KR" altLang="en-US" dirty="0"/>
              <a:t>→ </a:t>
            </a:r>
            <a:r>
              <a:rPr kumimoji="1" lang="en-US" altLang="ko-KR" b="1" dirty="0" err="1"/>
              <a:t>Hyperopt</a:t>
            </a:r>
            <a:r>
              <a:rPr kumimoji="1" lang="en-US" altLang="ko-KR" b="1" dirty="0"/>
              <a:t>, </a:t>
            </a:r>
            <a:r>
              <a:rPr kumimoji="1" lang="en-US" altLang="ko-KR" b="1" dirty="0" err="1"/>
              <a:t>Hyperas</a:t>
            </a:r>
            <a:r>
              <a:rPr kumimoji="1" lang="ko-KR" altLang="en-US" b="1" dirty="0"/>
              <a:t> 라이브러리</a:t>
            </a:r>
            <a:r>
              <a:rPr kumimoji="1" lang="ko-KR" altLang="en-US" dirty="0"/>
              <a:t> 사용</a:t>
            </a:r>
            <a:endParaRPr kumimoji="1" lang="ko-Kore-KR" altLang="en-US" dirty="0"/>
          </a:p>
        </p:txBody>
      </p:sp>
    </p:spTree>
    <p:extLst>
      <p:ext uri="{BB962C8B-B14F-4D97-AF65-F5344CB8AC3E}">
        <p14:creationId xmlns:p14="http://schemas.microsoft.com/office/powerpoint/2010/main" val="414620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902868" y="273889"/>
            <a:ext cx="5131533" cy="538609"/>
          </a:xfrm>
          <a:prstGeom prst="rect">
            <a:avLst/>
          </a:prstGeom>
          <a:noFill/>
        </p:spPr>
        <p:txBody>
          <a:bodyPr wrap="none" rtlCol="0">
            <a:spAutoFit/>
          </a:bodyPr>
          <a:lstStyle/>
          <a:p>
            <a:r>
              <a:rPr lang="ko-KR" altLang="en-US" sz="2900" spc="-300" dirty="0">
                <a:solidFill>
                  <a:schemeClr val="bg1"/>
                </a:solidFill>
              </a:rPr>
              <a:t>모델의 성능을 최대로 끌어올리기</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sp>
        <p:nvSpPr>
          <p:cNvPr id="20" name="TextBox 19">
            <a:extLst>
              <a:ext uri="{FF2B5EF4-FFF2-40B4-BE49-F238E27FC236}">
                <a16:creationId xmlns:a16="http://schemas.microsoft.com/office/drawing/2014/main" id="{0615B3CA-A395-D849-BD9B-C10A61026D8F}"/>
              </a:ext>
            </a:extLst>
          </p:cNvPr>
          <p:cNvSpPr txBox="1"/>
          <p:nvPr/>
        </p:nvSpPr>
        <p:spPr>
          <a:xfrm>
            <a:off x="339536" y="1264666"/>
            <a:ext cx="1601721" cy="461665"/>
          </a:xfrm>
          <a:prstGeom prst="rect">
            <a:avLst/>
          </a:prstGeom>
          <a:noFill/>
        </p:spPr>
        <p:txBody>
          <a:bodyPr wrap="none" rtlCol="0">
            <a:spAutoFit/>
          </a:bodyPr>
          <a:lstStyle/>
          <a:p>
            <a:r>
              <a:rPr lang="ko-KR" altLang="en-US" sz="2400" b="1" spc="-300" dirty="0">
                <a:solidFill>
                  <a:srgbClr val="393939"/>
                </a:solidFill>
                <a:latin typeface="+mn-ea"/>
              </a:rPr>
              <a:t>모델 앙상블</a:t>
            </a:r>
          </a:p>
        </p:txBody>
      </p:sp>
      <p:sp>
        <p:nvSpPr>
          <p:cNvPr id="22" name="직사각형 21">
            <a:extLst>
              <a:ext uri="{FF2B5EF4-FFF2-40B4-BE49-F238E27FC236}">
                <a16:creationId xmlns:a16="http://schemas.microsoft.com/office/drawing/2014/main" id="{3B9F69A3-8CAF-F74B-BA30-E524F017C0EE}"/>
              </a:ext>
            </a:extLst>
          </p:cNvPr>
          <p:cNvSpPr/>
          <p:nvPr/>
        </p:nvSpPr>
        <p:spPr>
          <a:xfrm>
            <a:off x="132080"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CB60307-20F7-FA45-A337-E2C1C8FB631F}"/>
              </a:ext>
            </a:extLst>
          </p:cNvPr>
          <p:cNvSpPr txBox="1"/>
          <p:nvPr/>
        </p:nvSpPr>
        <p:spPr>
          <a:xfrm>
            <a:off x="240080" y="1726331"/>
            <a:ext cx="9882834" cy="2774157"/>
          </a:xfrm>
          <a:prstGeom prst="rect">
            <a:avLst/>
          </a:prstGeom>
          <a:noFill/>
        </p:spPr>
        <p:txBody>
          <a:bodyPr wrap="none" rtlCol="0">
            <a:spAutoFit/>
          </a:bodyPr>
          <a:lstStyle/>
          <a:p>
            <a:pPr>
              <a:lnSpc>
                <a:spcPct val="200000"/>
              </a:lnSpc>
            </a:pPr>
            <a:r>
              <a:rPr kumimoji="1" lang="en-US" altLang="ko-KR" dirty="0"/>
              <a:t>-</a:t>
            </a:r>
            <a:r>
              <a:rPr kumimoji="1" lang="ko-KR" altLang="en-US" dirty="0"/>
              <a:t> 여러 개 다른 모델의 예측을 합쳐서 더 좋은 예측을 </a:t>
            </a:r>
            <a:r>
              <a:rPr kumimoji="1" lang="ko-KR" altLang="en-US" dirty="0" err="1"/>
              <a:t>만듬</a:t>
            </a:r>
            <a:endParaRPr kumimoji="1" lang="en-US" altLang="ko-KR" dirty="0"/>
          </a:p>
          <a:p>
            <a:pPr>
              <a:lnSpc>
                <a:spcPct val="200000"/>
              </a:lnSpc>
            </a:pPr>
            <a:r>
              <a:rPr kumimoji="1" lang="en-US" altLang="ko-KR" dirty="0"/>
              <a:t>-</a:t>
            </a:r>
            <a:r>
              <a:rPr kumimoji="1" lang="ko-KR" altLang="en-US" dirty="0"/>
              <a:t> 가장 기본적인 앙상블은 추론할 때 나온 예측을 평균 내는 것</a:t>
            </a:r>
            <a:endParaRPr kumimoji="1" lang="ko-Kore-KR" altLang="en-US" dirty="0"/>
          </a:p>
          <a:p>
            <a:pPr>
              <a:lnSpc>
                <a:spcPct val="200000"/>
              </a:lnSpc>
            </a:pPr>
            <a:r>
              <a:rPr kumimoji="1" lang="en-US" altLang="ko-KR" dirty="0"/>
              <a:t>-</a:t>
            </a:r>
            <a:r>
              <a:rPr kumimoji="1" lang="ko-KR" altLang="en-US" dirty="0"/>
              <a:t> 모델이 </a:t>
            </a:r>
            <a:r>
              <a:rPr kumimoji="1" lang="ko-KR" altLang="en-US" b="1" dirty="0"/>
              <a:t>서로 다른 방향으로 편향</a:t>
            </a:r>
            <a:r>
              <a:rPr kumimoji="1" lang="ko-KR" altLang="en-US" dirty="0"/>
              <a:t>되어 있다면 </a:t>
            </a:r>
            <a:r>
              <a:rPr kumimoji="1" lang="ko-KR" altLang="en-US" b="1" dirty="0"/>
              <a:t>서로 상쇄</a:t>
            </a:r>
            <a:r>
              <a:rPr kumimoji="1" lang="ko-KR" altLang="en-US" dirty="0"/>
              <a:t>되어 </a:t>
            </a:r>
            <a:r>
              <a:rPr kumimoji="1" lang="ko-KR" altLang="en-US" b="1" dirty="0"/>
              <a:t>더 견고하고 정확한 앙상블</a:t>
            </a:r>
            <a:r>
              <a:rPr kumimoji="1" lang="ko-KR" altLang="en-US" dirty="0"/>
              <a:t> 형성</a:t>
            </a:r>
            <a:endParaRPr kumimoji="1" lang="en-US" altLang="ko-KR" dirty="0"/>
          </a:p>
          <a:p>
            <a:pPr>
              <a:lnSpc>
                <a:spcPct val="200000"/>
              </a:lnSpc>
            </a:pPr>
            <a:r>
              <a:rPr kumimoji="1" lang="en-US" altLang="ko-KR" dirty="0"/>
              <a:t>-</a:t>
            </a:r>
            <a:r>
              <a:rPr kumimoji="1" lang="ko-KR" altLang="en-US" dirty="0"/>
              <a:t> 실전에서 잘 동작하는 한가지 방법은 </a:t>
            </a:r>
            <a:r>
              <a:rPr kumimoji="1" lang="ko-KR" altLang="en-US" b="1" dirty="0"/>
              <a:t>트리 기반 모델</a:t>
            </a:r>
            <a:r>
              <a:rPr kumimoji="1" lang="ko-KR" altLang="en-US" dirty="0"/>
              <a:t>이나</a:t>
            </a:r>
            <a:r>
              <a:rPr kumimoji="1" lang="ko-KR" altLang="en-US" b="1" dirty="0"/>
              <a:t> 심층 신경망을 </a:t>
            </a:r>
            <a:r>
              <a:rPr kumimoji="1" lang="ko-KR" altLang="en-US" b="1" dirty="0" err="1"/>
              <a:t>앙상블하는</a:t>
            </a:r>
            <a:r>
              <a:rPr kumimoji="1" lang="ko-KR" altLang="en-US" b="1" dirty="0"/>
              <a:t> 것</a:t>
            </a:r>
            <a:endParaRPr kumimoji="1" lang="en-US" altLang="ko-KR" b="1" dirty="0"/>
          </a:p>
          <a:p>
            <a:pPr>
              <a:lnSpc>
                <a:spcPct val="200000"/>
              </a:lnSpc>
            </a:pPr>
            <a:r>
              <a:rPr kumimoji="1" lang="en-US" altLang="ko-KR" dirty="0"/>
              <a:t>-</a:t>
            </a:r>
            <a:r>
              <a:rPr kumimoji="1" lang="ko-KR" altLang="en-US" dirty="0"/>
              <a:t> 최근 매우 성공적으로 사용되는 것은 </a:t>
            </a:r>
            <a:r>
              <a:rPr kumimoji="1" lang="ko-KR" altLang="en-US" b="1" dirty="0" err="1"/>
              <a:t>딥러닝</a:t>
            </a:r>
            <a:r>
              <a:rPr kumimoji="1" lang="ko-KR" altLang="en-US" dirty="0" err="1"/>
              <a:t>과</a:t>
            </a:r>
            <a:r>
              <a:rPr kumimoji="1" lang="ko-KR" altLang="en-US" dirty="0"/>
              <a:t> </a:t>
            </a:r>
            <a:r>
              <a:rPr kumimoji="1" lang="ko-KR" altLang="en-US" b="1" dirty="0"/>
              <a:t>얕은 모델을 섞은 넓고 깊은 모델</a:t>
            </a:r>
            <a:endParaRPr kumimoji="1" lang="en-US" altLang="ko-KR" b="1" dirty="0"/>
          </a:p>
        </p:txBody>
      </p:sp>
    </p:spTree>
    <p:extLst>
      <p:ext uri="{BB962C8B-B14F-4D97-AF65-F5344CB8AC3E}">
        <p14:creationId xmlns:p14="http://schemas.microsoft.com/office/powerpoint/2010/main" val="351129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902868" y="273889"/>
            <a:ext cx="5131533" cy="538609"/>
          </a:xfrm>
          <a:prstGeom prst="rect">
            <a:avLst/>
          </a:prstGeom>
          <a:noFill/>
        </p:spPr>
        <p:txBody>
          <a:bodyPr wrap="none" rtlCol="0">
            <a:spAutoFit/>
          </a:bodyPr>
          <a:lstStyle/>
          <a:p>
            <a:r>
              <a:rPr lang="ko-KR" altLang="en-US" sz="2900" spc="-300" dirty="0">
                <a:solidFill>
                  <a:schemeClr val="bg1"/>
                </a:solidFill>
              </a:rPr>
              <a:t>모델의 성능을 최대로 끌어올리기</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sp>
        <p:nvSpPr>
          <p:cNvPr id="20" name="TextBox 19">
            <a:extLst>
              <a:ext uri="{FF2B5EF4-FFF2-40B4-BE49-F238E27FC236}">
                <a16:creationId xmlns:a16="http://schemas.microsoft.com/office/drawing/2014/main" id="{0615B3CA-A395-D849-BD9B-C10A61026D8F}"/>
              </a:ext>
            </a:extLst>
          </p:cNvPr>
          <p:cNvSpPr txBox="1"/>
          <p:nvPr/>
        </p:nvSpPr>
        <p:spPr>
          <a:xfrm>
            <a:off x="339536" y="1264666"/>
            <a:ext cx="723275" cy="461665"/>
          </a:xfrm>
          <a:prstGeom prst="rect">
            <a:avLst/>
          </a:prstGeom>
          <a:noFill/>
        </p:spPr>
        <p:txBody>
          <a:bodyPr wrap="none" rtlCol="0">
            <a:spAutoFit/>
          </a:bodyPr>
          <a:lstStyle/>
          <a:p>
            <a:r>
              <a:rPr lang="ko-KR" altLang="en-US" sz="2400" b="1" spc="-300" dirty="0">
                <a:solidFill>
                  <a:srgbClr val="393939"/>
                </a:solidFill>
                <a:latin typeface="+mn-ea"/>
              </a:rPr>
              <a:t>정리</a:t>
            </a:r>
          </a:p>
        </p:txBody>
      </p:sp>
      <p:sp>
        <p:nvSpPr>
          <p:cNvPr id="22" name="직사각형 21">
            <a:extLst>
              <a:ext uri="{FF2B5EF4-FFF2-40B4-BE49-F238E27FC236}">
                <a16:creationId xmlns:a16="http://schemas.microsoft.com/office/drawing/2014/main" id="{3B9F69A3-8CAF-F74B-BA30-E524F017C0EE}"/>
              </a:ext>
            </a:extLst>
          </p:cNvPr>
          <p:cNvSpPr/>
          <p:nvPr/>
        </p:nvSpPr>
        <p:spPr>
          <a:xfrm>
            <a:off x="132080"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모서리가 둥근 직사각형 4">
            <a:extLst>
              <a:ext uri="{FF2B5EF4-FFF2-40B4-BE49-F238E27FC236}">
                <a16:creationId xmlns:a16="http://schemas.microsoft.com/office/drawing/2014/main" id="{9A64A904-8569-414F-8188-001D6EC9C8EC}"/>
              </a:ext>
            </a:extLst>
          </p:cNvPr>
          <p:cNvSpPr/>
          <p:nvPr/>
        </p:nvSpPr>
        <p:spPr>
          <a:xfrm>
            <a:off x="1930793" y="1935747"/>
            <a:ext cx="3583741" cy="1997174"/>
          </a:xfrm>
          <a:prstGeom prst="roundRect">
            <a:avLst/>
          </a:prstGeom>
          <a:solidFill>
            <a:srgbClr val="005289"/>
          </a:solidFill>
          <a:ln>
            <a:noFill/>
          </a:ln>
          <a:effectLst>
            <a:outerShdw blurRad="50800" dist="38100" dir="2700000" algn="tl" rotWithShape="0">
              <a:prstClr val="black">
                <a:alpha val="40000"/>
              </a:prstClr>
            </a:outerShdw>
            <a:reflection blurRad="6350" stA="17000" endPos="19594"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ore-KR" altLang="en-US" sz="3200" b="1" dirty="0"/>
              <a:t>배치정규화</a:t>
            </a:r>
          </a:p>
        </p:txBody>
      </p:sp>
      <p:sp>
        <p:nvSpPr>
          <p:cNvPr id="11" name="모서리가 둥근 직사각형 10">
            <a:extLst>
              <a:ext uri="{FF2B5EF4-FFF2-40B4-BE49-F238E27FC236}">
                <a16:creationId xmlns:a16="http://schemas.microsoft.com/office/drawing/2014/main" id="{8104A332-ACE6-9E43-92E6-3CE8AECCD104}"/>
              </a:ext>
            </a:extLst>
          </p:cNvPr>
          <p:cNvSpPr/>
          <p:nvPr/>
        </p:nvSpPr>
        <p:spPr>
          <a:xfrm>
            <a:off x="6677466" y="1935747"/>
            <a:ext cx="3583741" cy="1997174"/>
          </a:xfrm>
          <a:prstGeom prst="roundRect">
            <a:avLst/>
          </a:prstGeom>
          <a:solidFill>
            <a:srgbClr val="005289"/>
          </a:solidFill>
          <a:ln>
            <a:noFill/>
          </a:ln>
          <a:effectLst>
            <a:outerShdw blurRad="50800" dist="38100" dir="2700000" algn="tl" rotWithShape="0">
              <a:prstClr val="black">
                <a:alpha val="40000"/>
              </a:prstClr>
            </a:outerShdw>
            <a:reflection blurRad="6350" stA="17000" endPos="19594"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ore-KR" altLang="en-US" sz="3200" b="1" dirty="0"/>
              <a:t>깊이별</a:t>
            </a:r>
            <a:endParaRPr kumimoji="1" lang="en-US" altLang="ko-Kore-KR" sz="3200" b="1" dirty="0"/>
          </a:p>
          <a:p>
            <a:pPr algn="ctr">
              <a:lnSpc>
                <a:spcPct val="150000"/>
              </a:lnSpc>
            </a:pPr>
            <a:r>
              <a:rPr kumimoji="1" lang="ko-Kore-KR" altLang="en-US" sz="3200" b="1" dirty="0"/>
              <a:t>분리</a:t>
            </a:r>
            <a:r>
              <a:rPr kumimoji="1" lang="ko-KR" altLang="en-US" sz="3200" b="1" dirty="0"/>
              <a:t> </a:t>
            </a:r>
            <a:r>
              <a:rPr kumimoji="1" lang="ko-KR" altLang="en-US" sz="3200" b="1" dirty="0" err="1"/>
              <a:t>합성곱</a:t>
            </a:r>
            <a:endParaRPr kumimoji="1" lang="ko-Kore-KR" altLang="en-US" sz="3200" b="1" dirty="0"/>
          </a:p>
        </p:txBody>
      </p:sp>
      <p:sp>
        <p:nvSpPr>
          <p:cNvPr id="12" name="모서리가 둥근 직사각형 11">
            <a:extLst>
              <a:ext uri="{FF2B5EF4-FFF2-40B4-BE49-F238E27FC236}">
                <a16:creationId xmlns:a16="http://schemas.microsoft.com/office/drawing/2014/main" id="{5F131CCB-31C1-154D-87F2-E49D02E9D1D2}"/>
              </a:ext>
            </a:extLst>
          </p:cNvPr>
          <p:cNvSpPr/>
          <p:nvPr/>
        </p:nvSpPr>
        <p:spPr>
          <a:xfrm>
            <a:off x="6677466" y="4411660"/>
            <a:ext cx="3583741" cy="1997174"/>
          </a:xfrm>
          <a:prstGeom prst="roundRect">
            <a:avLst/>
          </a:prstGeom>
          <a:solidFill>
            <a:srgbClr val="005289"/>
          </a:solidFill>
          <a:ln>
            <a:noFill/>
          </a:ln>
          <a:effectLst>
            <a:outerShdw blurRad="50800" dist="38100" dir="2700000" algn="tl" rotWithShape="0">
              <a:prstClr val="black">
                <a:alpha val="40000"/>
              </a:prstClr>
            </a:outerShdw>
            <a:reflection blurRad="6350" stA="17000" endPos="19594"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ore-KR" altLang="en-US" sz="3200" b="1" dirty="0"/>
              <a:t>모델</a:t>
            </a:r>
            <a:r>
              <a:rPr kumimoji="1" lang="ko-KR" altLang="en-US" sz="3200" b="1" dirty="0"/>
              <a:t> 앙상블</a:t>
            </a:r>
            <a:endParaRPr kumimoji="1" lang="ko-Kore-KR" altLang="en-US" sz="3200" b="1" dirty="0"/>
          </a:p>
        </p:txBody>
      </p:sp>
      <p:sp>
        <p:nvSpPr>
          <p:cNvPr id="13" name="모서리가 둥근 직사각형 12">
            <a:extLst>
              <a:ext uri="{FF2B5EF4-FFF2-40B4-BE49-F238E27FC236}">
                <a16:creationId xmlns:a16="http://schemas.microsoft.com/office/drawing/2014/main" id="{0A0CDB6D-C35E-7B4E-A29C-5839D3EFC46B}"/>
              </a:ext>
            </a:extLst>
          </p:cNvPr>
          <p:cNvSpPr/>
          <p:nvPr/>
        </p:nvSpPr>
        <p:spPr>
          <a:xfrm>
            <a:off x="1930793" y="4411660"/>
            <a:ext cx="3583741" cy="1997174"/>
          </a:xfrm>
          <a:prstGeom prst="roundRect">
            <a:avLst/>
          </a:prstGeom>
          <a:solidFill>
            <a:srgbClr val="005289"/>
          </a:solidFill>
          <a:ln>
            <a:noFill/>
          </a:ln>
          <a:effectLst>
            <a:outerShdw blurRad="50800" dist="38100" dir="2700000" algn="tl" rotWithShape="0">
              <a:prstClr val="black">
                <a:alpha val="40000"/>
              </a:prstClr>
            </a:outerShdw>
            <a:reflection blurRad="6350" stA="17000" endPos="19594"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ore-KR" altLang="en-US" sz="3200" b="1" dirty="0"/>
              <a:t>하이퍼파라미터</a:t>
            </a:r>
            <a:endParaRPr kumimoji="1" lang="en-US" altLang="ko-Kore-KR" sz="3200" b="1" dirty="0"/>
          </a:p>
          <a:p>
            <a:pPr algn="ctr">
              <a:lnSpc>
                <a:spcPct val="150000"/>
              </a:lnSpc>
            </a:pPr>
            <a:r>
              <a:rPr kumimoji="1" lang="ko-Kore-KR" altLang="en-US" sz="3200" b="1" dirty="0"/>
              <a:t>최적화</a:t>
            </a:r>
          </a:p>
        </p:txBody>
      </p:sp>
    </p:spTree>
    <p:extLst>
      <p:ext uri="{BB962C8B-B14F-4D97-AF65-F5344CB8AC3E}">
        <p14:creationId xmlns:p14="http://schemas.microsoft.com/office/powerpoint/2010/main" val="4011906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902868" y="273889"/>
            <a:ext cx="851515" cy="538609"/>
          </a:xfrm>
          <a:prstGeom prst="rect">
            <a:avLst/>
          </a:prstGeom>
          <a:noFill/>
        </p:spPr>
        <p:txBody>
          <a:bodyPr wrap="none" rtlCol="0">
            <a:spAutoFit/>
          </a:bodyPr>
          <a:lstStyle/>
          <a:p>
            <a:r>
              <a:rPr lang="ko-KR" altLang="en-US" sz="2900" spc="-300" dirty="0">
                <a:solidFill>
                  <a:schemeClr val="bg1"/>
                </a:solidFill>
              </a:rPr>
              <a:t>요약</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3, </a:t>
            </a:r>
            <a:endParaRPr lang="ko-KR" altLang="en-US" sz="1400" dirty="0">
              <a:solidFill>
                <a:schemeClr val="bg1"/>
              </a:solidFill>
            </a:endParaRPr>
          </a:p>
        </p:txBody>
      </p:sp>
      <p:sp>
        <p:nvSpPr>
          <p:cNvPr id="20" name="TextBox 19">
            <a:extLst>
              <a:ext uri="{FF2B5EF4-FFF2-40B4-BE49-F238E27FC236}">
                <a16:creationId xmlns:a16="http://schemas.microsoft.com/office/drawing/2014/main" id="{0615B3CA-A395-D849-BD9B-C10A61026D8F}"/>
              </a:ext>
            </a:extLst>
          </p:cNvPr>
          <p:cNvSpPr txBox="1"/>
          <p:nvPr/>
        </p:nvSpPr>
        <p:spPr>
          <a:xfrm>
            <a:off x="339536" y="1264666"/>
            <a:ext cx="2420856" cy="461665"/>
          </a:xfrm>
          <a:prstGeom prst="rect">
            <a:avLst/>
          </a:prstGeom>
          <a:noFill/>
        </p:spPr>
        <p:txBody>
          <a:bodyPr wrap="none" rtlCol="0">
            <a:spAutoFit/>
          </a:bodyPr>
          <a:lstStyle/>
          <a:p>
            <a:r>
              <a:rPr lang="en-US" altLang="ko-KR" sz="2400" b="1" spc="-150" dirty="0">
                <a:solidFill>
                  <a:srgbClr val="393939"/>
                </a:solidFill>
                <a:latin typeface="+mn-ea"/>
              </a:rPr>
              <a:t>7</a:t>
            </a:r>
            <a:r>
              <a:rPr lang="ko-KR" altLang="en-US" sz="2400" b="1" spc="-150" dirty="0">
                <a:solidFill>
                  <a:srgbClr val="393939"/>
                </a:solidFill>
                <a:latin typeface="+mn-ea"/>
              </a:rPr>
              <a:t>장</a:t>
            </a:r>
            <a:r>
              <a:rPr lang="ko-KR" altLang="en-US" sz="2400" b="1" spc="-300" dirty="0">
                <a:solidFill>
                  <a:srgbClr val="393939"/>
                </a:solidFill>
                <a:latin typeface="+mn-ea"/>
              </a:rPr>
              <a:t>에서 배운 내용</a:t>
            </a:r>
          </a:p>
        </p:txBody>
      </p:sp>
      <p:sp>
        <p:nvSpPr>
          <p:cNvPr id="22" name="직사각형 21">
            <a:extLst>
              <a:ext uri="{FF2B5EF4-FFF2-40B4-BE49-F238E27FC236}">
                <a16:creationId xmlns:a16="http://schemas.microsoft.com/office/drawing/2014/main" id="{3B9F69A3-8CAF-F74B-BA30-E524F017C0EE}"/>
              </a:ext>
            </a:extLst>
          </p:cNvPr>
          <p:cNvSpPr/>
          <p:nvPr/>
        </p:nvSpPr>
        <p:spPr>
          <a:xfrm>
            <a:off x="132080"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1E4F6A3-FE80-3F47-B443-4E92C90F3FA3}"/>
              </a:ext>
            </a:extLst>
          </p:cNvPr>
          <p:cNvSpPr txBox="1"/>
          <p:nvPr/>
        </p:nvSpPr>
        <p:spPr>
          <a:xfrm>
            <a:off x="339536" y="1914037"/>
            <a:ext cx="8818440" cy="4256102"/>
          </a:xfrm>
          <a:prstGeom prst="rect">
            <a:avLst/>
          </a:prstGeom>
          <a:noFill/>
        </p:spPr>
        <p:txBody>
          <a:bodyPr wrap="none" rtlCol="0">
            <a:spAutoFit/>
          </a:bodyPr>
          <a:lstStyle/>
          <a:p>
            <a:pPr>
              <a:lnSpc>
                <a:spcPct val="220000"/>
              </a:lnSpc>
            </a:pPr>
            <a:r>
              <a:rPr kumimoji="1" lang="en-US" altLang="ko-KR" dirty="0"/>
              <a:t>•</a:t>
            </a:r>
            <a:r>
              <a:rPr kumimoji="1" lang="ko-KR" altLang="en-US" dirty="0"/>
              <a:t> </a:t>
            </a:r>
            <a:r>
              <a:rPr kumimoji="1" lang="ko-KR" altLang="en-US" b="1" dirty="0"/>
              <a:t>임의의 층 그래프를 구성</a:t>
            </a:r>
            <a:r>
              <a:rPr kumimoji="1" lang="ko-KR" altLang="en-US" dirty="0"/>
              <a:t>하는 모델을 만드는 방법</a:t>
            </a:r>
            <a:endParaRPr kumimoji="1" lang="en-US" altLang="ko-KR" dirty="0"/>
          </a:p>
          <a:p>
            <a:pPr>
              <a:lnSpc>
                <a:spcPct val="220000"/>
              </a:lnSpc>
            </a:pPr>
            <a:r>
              <a:rPr kumimoji="1" lang="en-US" altLang="ko-KR" dirty="0"/>
              <a:t>• </a:t>
            </a:r>
            <a:r>
              <a:rPr kumimoji="1" lang="ko-KR" altLang="en-US" b="1" dirty="0"/>
              <a:t>층을 재사용</a:t>
            </a:r>
            <a:r>
              <a:rPr kumimoji="1" lang="ko-KR" altLang="en-US" dirty="0"/>
              <a:t>하는 방법</a:t>
            </a:r>
            <a:r>
              <a:rPr kumimoji="1" lang="en-US" altLang="ko-KR" dirty="0"/>
              <a:t>(</a:t>
            </a:r>
            <a:r>
              <a:rPr kumimoji="1" lang="ko-KR" altLang="en-US" dirty="0"/>
              <a:t>가중치 공유</a:t>
            </a:r>
            <a:r>
              <a:rPr kumimoji="1" lang="en-US" altLang="ko-KR" dirty="0"/>
              <a:t>)</a:t>
            </a:r>
          </a:p>
          <a:p>
            <a:pPr>
              <a:lnSpc>
                <a:spcPct val="220000"/>
              </a:lnSpc>
            </a:pPr>
            <a:r>
              <a:rPr kumimoji="1" lang="en-US" altLang="ko-KR" dirty="0"/>
              <a:t>•</a:t>
            </a:r>
            <a:r>
              <a:rPr kumimoji="1" lang="ko-KR" altLang="en-US" dirty="0"/>
              <a:t> </a:t>
            </a:r>
            <a:r>
              <a:rPr kumimoji="1" lang="ko-KR" altLang="en-US" b="1" dirty="0" err="1"/>
              <a:t>파이썬</a:t>
            </a:r>
            <a:r>
              <a:rPr kumimoji="1" lang="ko-KR" altLang="en-US" b="1" dirty="0"/>
              <a:t> 함수 방식으로 모델을 사용</a:t>
            </a:r>
            <a:r>
              <a:rPr kumimoji="1" lang="ko-KR" altLang="en-US" dirty="0"/>
              <a:t>하는 방법</a:t>
            </a:r>
            <a:r>
              <a:rPr kumimoji="1" lang="en-US" altLang="ko-KR" dirty="0"/>
              <a:t>(</a:t>
            </a:r>
            <a:r>
              <a:rPr kumimoji="1" lang="ko-KR" altLang="en-US" dirty="0"/>
              <a:t>모델 템플릿</a:t>
            </a:r>
            <a:r>
              <a:rPr kumimoji="1" lang="en-US" altLang="ko-KR" dirty="0"/>
              <a:t>)</a:t>
            </a:r>
          </a:p>
          <a:p>
            <a:pPr>
              <a:lnSpc>
                <a:spcPct val="220000"/>
              </a:lnSpc>
            </a:pPr>
            <a:r>
              <a:rPr kumimoji="1" lang="en-US" altLang="ko-KR" dirty="0"/>
              <a:t>•</a:t>
            </a:r>
            <a:r>
              <a:rPr kumimoji="1" lang="ko-KR" altLang="en-US" dirty="0"/>
              <a:t> </a:t>
            </a:r>
            <a:r>
              <a:rPr kumimoji="1" lang="ko-KR" altLang="en-US" b="1" dirty="0" err="1"/>
              <a:t>케라스</a:t>
            </a:r>
            <a:r>
              <a:rPr kumimoji="1" lang="ko-KR" altLang="en-US" b="1" dirty="0"/>
              <a:t> </a:t>
            </a:r>
            <a:r>
              <a:rPr kumimoji="1" lang="ko-KR" altLang="en-US" b="1" dirty="0" err="1"/>
              <a:t>콜백을</a:t>
            </a:r>
            <a:r>
              <a:rPr kumimoji="1" lang="ko-KR" altLang="en-US" b="1" dirty="0"/>
              <a:t> 사용</a:t>
            </a:r>
            <a:r>
              <a:rPr kumimoji="1" lang="ko-KR" altLang="en-US" dirty="0"/>
              <a:t>하여 훈련하는 동안 모델을 모니터링하고 작업을 수행</a:t>
            </a:r>
            <a:endParaRPr kumimoji="1" lang="en-US" altLang="ko-KR" dirty="0"/>
          </a:p>
          <a:p>
            <a:pPr>
              <a:lnSpc>
                <a:spcPct val="220000"/>
              </a:lnSpc>
            </a:pPr>
            <a:r>
              <a:rPr kumimoji="1" lang="en-US" altLang="ko-KR" dirty="0"/>
              <a:t>•</a:t>
            </a:r>
            <a:r>
              <a:rPr kumimoji="1" lang="ko-KR" altLang="en-US" dirty="0"/>
              <a:t> </a:t>
            </a:r>
            <a:r>
              <a:rPr kumimoji="1" lang="ko-KR" altLang="en-US" b="1" dirty="0" err="1"/>
              <a:t>텐서보드를</a:t>
            </a:r>
            <a:r>
              <a:rPr kumimoji="1" lang="ko-KR" altLang="en-US" b="1" dirty="0"/>
              <a:t> 사용</a:t>
            </a:r>
            <a:r>
              <a:rPr kumimoji="1" lang="ko-KR" altLang="en-US" dirty="0"/>
              <a:t>하여 측정 지표</a:t>
            </a:r>
            <a:r>
              <a:rPr kumimoji="1" lang="en-US" altLang="ko-KR" dirty="0"/>
              <a:t>,</a:t>
            </a:r>
            <a:r>
              <a:rPr kumimoji="1" lang="ko-KR" altLang="en-US" dirty="0"/>
              <a:t> 활성화 출력의 히스토그램</a:t>
            </a:r>
            <a:r>
              <a:rPr kumimoji="1" lang="en-US" altLang="ko-KR" dirty="0"/>
              <a:t>,</a:t>
            </a:r>
            <a:r>
              <a:rPr kumimoji="1" lang="ko-KR" altLang="en-US" dirty="0"/>
              <a:t> </a:t>
            </a:r>
            <a:r>
              <a:rPr kumimoji="1" lang="ko-KR" altLang="en-US" dirty="0" err="1"/>
              <a:t>임베딩</a:t>
            </a:r>
            <a:r>
              <a:rPr kumimoji="1" lang="ko-KR" altLang="en-US" dirty="0"/>
              <a:t> 공간을 시각화</a:t>
            </a:r>
            <a:endParaRPr kumimoji="1" lang="en-US" altLang="ko-KR" dirty="0"/>
          </a:p>
          <a:p>
            <a:pPr>
              <a:lnSpc>
                <a:spcPct val="220000"/>
              </a:lnSpc>
            </a:pPr>
            <a:r>
              <a:rPr kumimoji="1" lang="en-US" altLang="ko-KR" dirty="0"/>
              <a:t>•</a:t>
            </a:r>
            <a:r>
              <a:rPr kumimoji="1" lang="ko-KR" altLang="en-US" b="1" dirty="0"/>
              <a:t> 배치 정규화</a:t>
            </a:r>
            <a:r>
              <a:rPr kumimoji="1" lang="en-US" altLang="ko-KR" b="1" dirty="0"/>
              <a:t>,</a:t>
            </a:r>
            <a:r>
              <a:rPr kumimoji="1" lang="ko-KR" altLang="en-US" b="1" dirty="0"/>
              <a:t> </a:t>
            </a:r>
            <a:r>
              <a:rPr kumimoji="1" lang="ko-KR" altLang="en-US" b="1" dirty="0" err="1"/>
              <a:t>깊이별</a:t>
            </a:r>
            <a:r>
              <a:rPr kumimoji="1" lang="ko-KR" altLang="en-US" b="1" dirty="0"/>
              <a:t> 분리 </a:t>
            </a:r>
            <a:r>
              <a:rPr kumimoji="1" lang="ko-KR" altLang="en-US" b="1" dirty="0" err="1"/>
              <a:t>합성곱</a:t>
            </a:r>
            <a:r>
              <a:rPr kumimoji="1" lang="en-US" altLang="ko-KR" b="1" dirty="0"/>
              <a:t>,</a:t>
            </a:r>
            <a:r>
              <a:rPr kumimoji="1" lang="ko-KR" altLang="en-US" b="1" dirty="0"/>
              <a:t> </a:t>
            </a:r>
            <a:r>
              <a:rPr kumimoji="1" lang="ko-KR" altLang="en-US" b="1" dirty="0" err="1"/>
              <a:t>잔차</a:t>
            </a:r>
            <a:r>
              <a:rPr kumimoji="1" lang="ko-KR" altLang="en-US" b="1" dirty="0"/>
              <a:t> 연결</a:t>
            </a:r>
            <a:endParaRPr kumimoji="1" lang="en-US" altLang="ko-KR" b="1" dirty="0"/>
          </a:p>
          <a:p>
            <a:pPr>
              <a:lnSpc>
                <a:spcPct val="220000"/>
              </a:lnSpc>
            </a:pPr>
            <a:r>
              <a:rPr kumimoji="1" lang="en-US" altLang="ko-KR" dirty="0"/>
              <a:t>• </a:t>
            </a:r>
            <a:r>
              <a:rPr kumimoji="1" lang="ko-KR" altLang="en-US" b="1" dirty="0" err="1"/>
              <a:t>하이퍼파라미터</a:t>
            </a:r>
            <a:r>
              <a:rPr kumimoji="1" lang="ko-KR" altLang="en-US" b="1" dirty="0"/>
              <a:t> 최적화</a:t>
            </a:r>
            <a:r>
              <a:rPr kumimoji="1" lang="ko-KR" altLang="en-US" dirty="0"/>
              <a:t>와 </a:t>
            </a:r>
            <a:r>
              <a:rPr kumimoji="1" lang="ko-KR" altLang="en-US" b="1" dirty="0"/>
              <a:t>모델 앙상블</a:t>
            </a:r>
            <a:r>
              <a:rPr kumimoji="1" lang="ko-KR" altLang="en-US" dirty="0"/>
              <a:t>을 사용하는 이유</a:t>
            </a:r>
            <a:endParaRPr kumimoji="1" lang="en-US" altLang="ko-Kore-KR" dirty="0"/>
          </a:p>
        </p:txBody>
      </p:sp>
    </p:spTree>
    <p:extLst>
      <p:ext uri="{BB962C8B-B14F-4D97-AF65-F5344CB8AC3E}">
        <p14:creationId xmlns:p14="http://schemas.microsoft.com/office/powerpoint/2010/main" val="2630563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31F6F75-B221-4061-B962-758F7C3BEBF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474720" y="0"/>
            <a:ext cx="8717280" cy="6858000"/>
          </a:xfrm>
          <a:prstGeom prst="rect">
            <a:avLst/>
          </a:prstGeom>
        </p:spPr>
      </p:pic>
      <p:sp>
        <p:nvSpPr>
          <p:cNvPr id="7" name="직사각형 6">
            <a:extLst>
              <a:ext uri="{FF2B5EF4-FFF2-40B4-BE49-F238E27FC236}">
                <a16:creationId xmlns:a16="http://schemas.microsoft.com/office/drawing/2014/main" id="{BFB742AF-8DE1-4801-BAAB-FF7C033D40F3}"/>
              </a:ext>
            </a:extLst>
          </p:cNvPr>
          <p:cNvSpPr/>
          <p:nvPr/>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9" name="TextBox 8">
            <a:extLst>
              <a:ext uri="{FF2B5EF4-FFF2-40B4-BE49-F238E27FC236}">
                <a16:creationId xmlns:a16="http://schemas.microsoft.com/office/drawing/2014/main" id="{E9B29B74-5530-431A-9A1D-6C360E5E40A6}"/>
              </a:ext>
            </a:extLst>
          </p:cNvPr>
          <p:cNvSpPr txBox="1"/>
          <p:nvPr/>
        </p:nvSpPr>
        <p:spPr>
          <a:xfrm>
            <a:off x="2077583" y="2827926"/>
            <a:ext cx="3270447" cy="1200329"/>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600" spc="-300" dirty="0">
                <a:solidFill>
                  <a:prstClr val="white"/>
                </a:solidFill>
                <a:ea typeface="나눔스퀘어 Light"/>
              </a:rPr>
              <a:t>LSTM</a:t>
            </a:r>
            <a:r>
              <a:rPr lang="ko-KR" altLang="en-US" sz="3600" spc="-300" dirty="0">
                <a:solidFill>
                  <a:prstClr val="white"/>
                </a:solidFill>
                <a:ea typeface="나눔스퀘어 Light"/>
              </a:rPr>
              <a:t>으로 </a:t>
            </a:r>
            <a:endParaRPr lang="en-US" altLang="ko-KR" sz="3600" spc="-300" dirty="0">
              <a:solidFill>
                <a:prstClr val="white"/>
              </a:solidFill>
              <a:ea typeface="나눔스퀘어 Ligh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3600" spc="-300" dirty="0">
                <a:solidFill>
                  <a:prstClr val="white"/>
                </a:solidFill>
                <a:ea typeface="나눔스퀘어 Light"/>
              </a:rPr>
              <a:t>텍스트 생성하기</a:t>
            </a:r>
            <a:endParaRPr kumimoji="0" lang="ko-KR" altLang="en-US" sz="3600" b="0" i="0" u="none" strike="noStrike" kern="1200" cap="none" spc="-300" normalizeH="0" baseline="0" noProof="0" dirty="0">
              <a:ln>
                <a:noFill/>
              </a:ln>
              <a:solidFill>
                <a:prstClr val="white"/>
              </a:solidFill>
              <a:effectLst/>
              <a:uLnTx/>
              <a:uFillTx/>
              <a:ea typeface="나눔스퀘어 Light"/>
              <a:cs typeface="+mn-cs"/>
            </a:endParaRPr>
          </a:p>
        </p:txBody>
      </p:sp>
      <p:sp>
        <p:nvSpPr>
          <p:cNvPr id="11" name="TextBox 10">
            <a:extLst>
              <a:ext uri="{FF2B5EF4-FFF2-40B4-BE49-F238E27FC236}">
                <a16:creationId xmlns:a16="http://schemas.microsoft.com/office/drawing/2014/main" id="{DD6DC040-1911-4DE1-B7BA-8D50B20BC5F8}"/>
              </a:ext>
            </a:extLst>
          </p:cNvPr>
          <p:cNvSpPr txBox="1"/>
          <p:nvPr/>
        </p:nvSpPr>
        <p:spPr>
          <a:xfrm>
            <a:off x="904240" y="3121223"/>
            <a:ext cx="457176"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8-1</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cxnSp>
        <p:nvCxnSpPr>
          <p:cNvPr id="12" name="직선 연결선 11">
            <a:extLst>
              <a:ext uri="{FF2B5EF4-FFF2-40B4-BE49-F238E27FC236}">
                <a16:creationId xmlns:a16="http://schemas.microsoft.com/office/drawing/2014/main" id="{E9C7568C-DA98-40CE-9115-1F19853EEDF6}"/>
              </a:ext>
            </a:extLst>
          </p:cNvPr>
          <p:cNvCxnSpPr>
            <a:cxnSpLocks/>
          </p:cNvCxnSpPr>
          <p:nvPr/>
        </p:nvCxnSpPr>
        <p:spPr>
          <a:xfrm>
            <a:off x="904240" y="282313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92A7BF85-EFF0-4169-9F33-5B30AFBB9A2A}"/>
              </a:ext>
            </a:extLst>
          </p:cNvPr>
          <p:cNvCxnSpPr>
            <a:cxnSpLocks/>
          </p:cNvCxnSpPr>
          <p:nvPr/>
        </p:nvCxnSpPr>
        <p:spPr>
          <a:xfrm>
            <a:off x="904240" y="401185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45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dirty="0">
                <a:solidFill>
                  <a:schemeClr val="bg1"/>
                </a:solidFill>
              </a:rPr>
              <a:t>Part 1, </a:t>
            </a:r>
            <a:endParaRPr lang="ko-KR" altLang="en-US" sz="1400" dirty="0">
              <a:solidFill>
                <a:schemeClr val="bg1"/>
              </a:solidFill>
            </a:endParaRPr>
          </a:p>
        </p:txBody>
      </p:sp>
      <p:grpSp>
        <p:nvGrpSpPr>
          <p:cNvPr id="5" name="그룹 4">
            <a:extLst>
              <a:ext uri="{FF2B5EF4-FFF2-40B4-BE49-F238E27FC236}">
                <a16:creationId xmlns:a16="http://schemas.microsoft.com/office/drawing/2014/main" id="{FA4057B3-9646-43BB-A6C4-C173BB1A99F1}"/>
              </a:ext>
            </a:extLst>
          </p:cNvPr>
          <p:cNvGrpSpPr/>
          <p:nvPr/>
        </p:nvGrpSpPr>
        <p:grpSpPr>
          <a:xfrm>
            <a:off x="820243" y="5559077"/>
            <a:ext cx="4737875" cy="383949"/>
            <a:chOff x="2028825" y="5485953"/>
            <a:chExt cx="2038350" cy="383949"/>
          </a:xfrm>
        </p:grpSpPr>
        <p:cxnSp>
          <p:nvCxnSpPr>
            <p:cNvPr id="6" name="직선 연결선 5">
              <a:extLst>
                <a:ext uri="{FF2B5EF4-FFF2-40B4-BE49-F238E27FC236}">
                  <a16:creationId xmlns:a16="http://schemas.microsoft.com/office/drawing/2014/main" id="{3E9980EB-11BB-43BE-A372-2EC9EB01184C}"/>
                </a:ext>
              </a:extLst>
            </p:cNvPr>
            <p:cNvCxnSpPr/>
            <p:nvPr/>
          </p:nvCxnSpPr>
          <p:spPr>
            <a:xfrm>
              <a:off x="2028825" y="5485953"/>
              <a:ext cx="20383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9BAD2DA-B1A2-40F8-B99F-EEAA5CC40B16}"/>
                </a:ext>
              </a:extLst>
            </p:cNvPr>
            <p:cNvSpPr txBox="1"/>
            <p:nvPr/>
          </p:nvSpPr>
          <p:spPr>
            <a:xfrm>
              <a:off x="2367367" y="5562125"/>
              <a:ext cx="1361270" cy="307777"/>
            </a:xfrm>
            <a:prstGeom prst="rect">
              <a:avLst/>
            </a:prstGeom>
            <a:noFill/>
          </p:spPr>
          <p:txBody>
            <a:bodyPr wrap="none" rtlCol="0">
              <a:spAutoFit/>
            </a:bodyPr>
            <a:lstStyle/>
            <a:p>
              <a:pPr algn="ctr"/>
              <a:r>
                <a:rPr lang="ko-KR" altLang="en-US" sz="1400" dirty="0">
                  <a:latin typeface="Arial" panose="020B0604020202020204" pitchFamily="34" charset="0"/>
                  <a:cs typeface="Arial" panose="020B0604020202020204" pitchFamily="34" charset="0"/>
                </a:rPr>
                <a:t>다중 입력 모델</a:t>
              </a:r>
            </a:p>
          </p:txBody>
        </p:sp>
      </p:grpSp>
      <p:grpSp>
        <p:nvGrpSpPr>
          <p:cNvPr id="9" name="그룹 8">
            <a:extLst>
              <a:ext uri="{FF2B5EF4-FFF2-40B4-BE49-F238E27FC236}">
                <a16:creationId xmlns:a16="http://schemas.microsoft.com/office/drawing/2014/main" id="{9E8668A0-FB11-4513-8897-3E20C7E3809A}"/>
              </a:ext>
            </a:extLst>
          </p:cNvPr>
          <p:cNvGrpSpPr/>
          <p:nvPr/>
        </p:nvGrpSpPr>
        <p:grpSpPr>
          <a:xfrm>
            <a:off x="6451965" y="5559077"/>
            <a:ext cx="4737874" cy="403028"/>
            <a:chOff x="2028825" y="5485953"/>
            <a:chExt cx="2038350" cy="403028"/>
          </a:xfrm>
        </p:grpSpPr>
        <p:cxnSp>
          <p:nvCxnSpPr>
            <p:cNvPr id="10" name="직선 연결선 9">
              <a:extLst>
                <a:ext uri="{FF2B5EF4-FFF2-40B4-BE49-F238E27FC236}">
                  <a16:creationId xmlns:a16="http://schemas.microsoft.com/office/drawing/2014/main" id="{6BF9065E-9CCD-4677-BB9D-F956E1FCE454}"/>
                </a:ext>
              </a:extLst>
            </p:cNvPr>
            <p:cNvCxnSpPr/>
            <p:nvPr/>
          </p:nvCxnSpPr>
          <p:spPr>
            <a:xfrm>
              <a:off x="2028825" y="5485953"/>
              <a:ext cx="203835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DB078E0-D4AE-4683-AE76-5536484C59B9}"/>
                </a:ext>
              </a:extLst>
            </p:cNvPr>
            <p:cNvSpPr txBox="1"/>
            <p:nvPr/>
          </p:nvSpPr>
          <p:spPr>
            <a:xfrm>
              <a:off x="2367367" y="5581204"/>
              <a:ext cx="1361270" cy="307777"/>
            </a:xfrm>
            <a:prstGeom prst="rect">
              <a:avLst/>
            </a:prstGeom>
            <a:noFill/>
          </p:spPr>
          <p:txBody>
            <a:bodyPr wrap="none" rtlCol="0">
              <a:spAutoFit/>
            </a:bodyPr>
            <a:lstStyle/>
            <a:p>
              <a:pPr algn="ctr"/>
              <a:r>
                <a:rPr lang="ko-KR" altLang="en-US" sz="1400" dirty="0">
                  <a:latin typeface="Arial" panose="020B0604020202020204" pitchFamily="34" charset="0"/>
                  <a:cs typeface="Arial" panose="020B0604020202020204" pitchFamily="34" charset="0"/>
                </a:rPr>
                <a:t>다중 출력 모델</a:t>
              </a:r>
            </a:p>
          </p:txBody>
        </p:sp>
      </p:grpSp>
      <p:sp>
        <p:nvSpPr>
          <p:cNvPr id="21" name="TextBox 20">
            <a:extLst>
              <a:ext uri="{FF2B5EF4-FFF2-40B4-BE49-F238E27FC236}">
                <a16:creationId xmlns:a16="http://schemas.microsoft.com/office/drawing/2014/main" id="{0425B47F-A12B-4A7F-B430-95A4F39991CD}"/>
              </a:ext>
            </a:extLst>
          </p:cNvPr>
          <p:cNvSpPr txBox="1"/>
          <p:nvPr/>
        </p:nvSpPr>
        <p:spPr>
          <a:xfrm flipH="1">
            <a:off x="663811" y="1609783"/>
            <a:ext cx="2488018" cy="400110"/>
          </a:xfrm>
          <a:prstGeom prst="rect">
            <a:avLst/>
          </a:prstGeom>
          <a:noFill/>
        </p:spPr>
        <p:txBody>
          <a:bodyPr wrap="square" rtlCol="0">
            <a:spAutoFit/>
          </a:bodyPr>
          <a:lstStyle/>
          <a:p>
            <a:r>
              <a:rPr lang="en-US" altLang="ko-KR" sz="2000" b="1" dirty="0">
                <a:latin typeface="Arial" panose="020B0604020202020204" pitchFamily="34" charset="0"/>
                <a:cs typeface="Arial" panose="020B0604020202020204" pitchFamily="34" charset="0"/>
              </a:rPr>
              <a:t>001</a:t>
            </a:r>
            <a:endParaRPr lang="ko-KR" altLang="en-US" sz="2000" b="1"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34AEDEC3-F576-4356-9C30-AC7C77A7F323}"/>
              </a:ext>
            </a:extLst>
          </p:cNvPr>
          <p:cNvSpPr txBox="1"/>
          <p:nvPr/>
        </p:nvSpPr>
        <p:spPr>
          <a:xfrm flipH="1">
            <a:off x="6247181" y="1609783"/>
            <a:ext cx="819325" cy="400110"/>
          </a:xfrm>
          <a:prstGeom prst="rect">
            <a:avLst/>
          </a:prstGeom>
          <a:noFill/>
        </p:spPr>
        <p:txBody>
          <a:bodyPr wrap="square" rtlCol="0">
            <a:spAutoFit/>
          </a:bodyPr>
          <a:lstStyle/>
          <a:p>
            <a:r>
              <a:rPr lang="en-US" altLang="ko-KR" sz="2000" b="1" dirty="0">
                <a:latin typeface="Arial" panose="020B0604020202020204" pitchFamily="34" charset="0"/>
                <a:cs typeface="Arial" panose="020B0604020202020204" pitchFamily="34" charset="0"/>
              </a:rPr>
              <a:t>002</a:t>
            </a:r>
            <a:endParaRPr lang="ko-KR" altLang="en-US" sz="2000" b="1" dirty="0">
              <a:latin typeface="Arial" panose="020B0604020202020204" pitchFamily="34" charset="0"/>
              <a:cs typeface="Arial" panose="020B0604020202020204" pitchFamily="34" charset="0"/>
            </a:endParaRPr>
          </a:p>
        </p:txBody>
      </p:sp>
      <p:sp>
        <p:nvSpPr>
          <p:cNvPr id="25" name="직사각형 24">
            <a:extLst>
              <a:ext uri="{FF2B5EF4-FFF2-40B4-BE49-F238E27FC236}">
                <a16:creationId xmlns:a16="http://schemas.microsoft.com/office/drawing/2014/main" id="{7A7142B6-4F83-447A-8961-80B3A7AFFF4A}"/>
              </a:ext>
            </a:extLst>
          </p:cNvPr>
          <p:cNvSpPr/>
          <p:nvPr/>
        </p:nvSpPr>
        <p:spPr>
          <a:xfrm>
            <a:off x="579904" y="2023251"/>
            <a:ext cx="5256119" cy="33587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26" name="직사각형 25">
            <a:extLst>
              <a:ext uri="{FF2B5EF4-FFF2-40B4-BE49-F238E27FC236}">
                <a16:creationId xmlns:a16="http://schemas.microsoft.com/office/drawing/2014/main" id="{D15BFE6B-22FE-4BF3-BA3A-33778663CC63}"/>
              </a:ext>
            </a:extLst>
          </p:cNvPr>
          <p:cNvSpPr/>
          <p:nvPr/>
        </p:nvSpPr>
        <p:spPr>
          <a:xfrm>
            <a:off x="6211626" y="2023251"/>
            <a:ext cx="5370774" cy="33587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pic>
        <p:nvPicPr>
          <p:cNvPr id="30" name="그림 29">
            <a:extLst>
              <a:ext uri="{FF2B5EF4-FFF2-40B4-BE49-F238E27FC236}">
                <a16:creationId xmlns:a16="http://schemas.microsoft.com/office/drawing/2014/main" id="{4B46C0F9-A0C1-4F34-BD06-A7D262F9DB92}"/>
              </a:ext>
            </a:extLst>
          </p:cNvPr>
          <p:cNvPicPr>
            <a:picLocks noChangeAspect="1"/>
          </p:cNvPicPr>
          <p:nvPr/>
        </p:nvPicPr>
        <p:blipFill>
          <a:blip r:embed="rId2"/>
          <a:stretch>
            <a:fillRect/>
          </a:stretch>
        </p:blipFill>
        <p:spPr>
          <a:xfrm>
            <a:off x="1025475" y="2258286"/>
            <a:ext cx="4252708" cy="2888632"/>
          </a:xfrm>
          <a:prstGeom prst="rect">
            <a:avLst/>
          </a:prstGeom>
        </p:spPr>
      </p:pic>
      <p:pic>
        <p:nvPicPr>
          <p:cNvPr id="32" name="그림 31">
            <a:extLst>
              <a:ext uri="{FF2B5EF4-FFF2-40B4-BE49-F238E27FC236}">
                <a16:creationId xmlns:a16="http://schemas.microsoft.com/office/drawing/2014/main" id="{BEF3A539-3455-44CE-AC0D-BF68B949BD83}"/>
              </a:ext>
            </a:extLst>
          </p:cNvPr>
          <p:cNvPicPr>
            <a:picLocks noChangeAspect="1"/>
          </p:cNvPicPr>
          <p:nvPr/>
        </p:nvPicPr>
        <p:blipFill>
          <a:blip r:embed="rId3"/>
          <a:stretch>
            <a:fillRect/>
          </a:stretch>
        </p:blipFill>
        <p:spPr>
          <a:xfrm>
            <a:off x="6922433" y="2187016"/>
            <a:ext cx="3979374" cy="3025791"/>
          </a:xfrm>
          <a:prstGeom prst="rect">
            <a:avLst/>
          </a:prstGeom>
        </p:spPr>
      </p:pic>
      <p:sp>
        <p:nvSpPr>
          <p:cNvPr id="33" name="TextBox 32">
            <a:extLst>
              <a:ext uri="{FF2B5EF4-FFF2-40B4-BE49-F238E27FC236}">
                <a16:creationId xmlns:a16="http://schemas.microsoft.com/office/drawing/2014/main" id="{F4216542-57AA-46AA-9B41-8277C9A418C4}"/>
              </a:ext>
            </a:extLst>
          </p:cNvPr>
          <p:cNvSpPr txBox="1"/>
          <p:nvPr/>
        </p:nvSpPr>
        <p:spPr>
          <a:xfrm>
            <a:off x="875104" y="101916"/>
            <a:ext cx="3970959" cy="646331"/>
          </a:xfrm>
          <a:prstGeom prst="rect">
            <a:avLst/>
          </a:prstGeom>
          <a:noFill/>
        </p:spPr>
        <p:txBody>
          <a:bodyPr wrap="none" rtlCol="0">
            <a:spAutoFit/>
          </a:bodyPr>
          <a:lstStyle/>
          <a:p>
            <a:r>
              <a:rPr lang="ko-KR" altLang="en-US" sz="3600" spc="-300" dirty="0" err="1">
                <a:solidFill>
                  <a:schemeClr val="bg1"/>
                </a:solidFill>
              </a:rPr>
              <a:t>케라스의</a:t>
            </a:r>
            <a:r>
              <a:rPr lang="ko-KR" altLang="en-US" sz="3600" spc="-300" dirty="0">
                <a:solidFill>
                  <a:schemeClr val="bg1"/>
                </a:solidFill>
              </a:rPr>
              <a:t> 함수형 </a:t>
            </a:r>
            <a:r>
              <a:rPr lang="en-US" altLang="ko-KR" sz="3600" spc="-300" dirty="0">
                <a:solidFill>
                  <a:schemeClr val="bg1"/>
                </a:solidFill>
              </a:rPr>
              <a:t>API</a:t>
            </a:r>
            <a:endParaRPr lang="ko-KR" altLang="en-US" sz="3600" spc="-300" dirty="0">
              <a:solidFill>
                <a:schemeClr val="bg1"/>
              </a:solidFill>
            </a:endParaRPr>
          </a:p>
        </p:txBody>
      </p:sp>
    </p:spTree>
    <p:extLst>
      <p:ext uri="{BB962C8B-B14F-4D97-AF65-F5344CB8AC3E}">
        <p14:creationId xmlns:p14="http://schemas.microsoft.com/office/powerpoint/2010/main" val="793089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3817071"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300" normalizeH="0" baseline="0" noProof="0" dirty="0" err="1">
                <a:ln>
                  <a:noFill/>
                </a:ln>
                <a:solidFill>
                  <a:prstClr val="white"/>
                </a:solidFill>
                <a:effectLst/>
                <a:uLnTx/>
                <a:uFillTx/>
                <a:ea typeface="나눔스퀘어 Light"/>
                <a:cs typeface="+mn-cs"/>
              </a:rPr>
              <a:t>시퀸스</a:t>
            </a:r>
            <a:r>
              <a:rPr kumimoji="0" lang="ko-KR" altLang="en-US" sz="3600" b="0" i="0" u="none" strike="noStrike" kern="1200" cap="none" spc="-300" normalizeH="0" baseline="0" noProof="0" dirty="0">
                <a:ln>
                  <a:noFill/>
                </a:ln>
                <a:solidFill>
                  <a:prstClr val="white"/>
                </a:solidFill>
                <a:effectLst/>
                <a:uLnTx/>
                <a:uFillTx/>
                <a:ea typeface="나눔스퀘어 Light"/>
                <a:cs typeface="+mn-cs"/>
              </a:rPr>
              <a:t> 데이터 생성</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562975"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8.1.2</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9" name="TextBox 8">
            <a:extLst>
              <a:ext uri="{FF2B5EF4-FFF2-40B4-BE49-F238E27FC236}">
                <a16:creationId xmlns:a16="http://schemas.microsoft.com/office/drawing/2014/main" id="{477104E1-BB9F-4FA2-BAB0-8DB8BFAE994C}"/>
              </a:ext>
            </a:extLst>
          </p:cNvPr>
          <p:cNvSpPr txBox="1"/>
          <p:nvPr/>
        </p:nvSpPr>
        <p:spPr>
          <a:xfrm>
            <a:off x="399062" y="1316621"/>
            <a:ext cx="11488138" cy="52322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이전 토큰을 입력으로 사용</a:t>
            </a:r>
            <a:r>
              <a:rPr lang="en-US" altLang="ko-KR" sz="2800" b="1" dirty="0">
                <a:solidFill>
                  <a:srgbClr val="005289">
                    <a:lumMod val="50000"/>
                  </a:srgbClr>
                </a:solidFill>
                <a:latin typeface="맑은 고딕" panose="020F0502020204030204"/>
                <a:ea typeface="맑은 고딕" panose="020B0503020000020004" pitchFamily="50" charset="-127"/>
              </a:rPr>
              <a:t> → </a:t>
            </a:r>
            <a:r>
              <a:rPr lang="ko-KR" altLang="en-US" sz="2800" b="1" dirty="0" err="1">
                <a:solidFill>
                  <a:srgbClr val="005289">
                    <a:lumMod val="50000"/>
                  </a:srgbClr>
                </a:solidFill>
                <a:latin typeface="맑은 고딕" panose="020F0502020204030204"/>
                <a:ea typeface="맑은 고딕" panose="020B0503020000020004" pitchFamily="50" charset="-127"/>
              </a:rPr>
              <a:t>시퀸스의</a:t>
            </a:r>
            <a:r>
              <a:rPr lang="ko-KR" altLang="en-US" sz="2800" b="1" dirty="0">
                <a:solidFill>
                  <a:srgbClr val="005289">
                    <a:lumMod val="50000"/>
                  </a:srgbClr>
                </a:solidFill>
                <a:latin typeface="맑은 고딕" panose="020F0502020204030204"/>
                <a:ea typeface="맑은 고딕" panose="020B0503020000020004" pitchFamily="50" charset="-127"/>
              </a:rPr>
              <a:t> 다음 토큰을 예측</a:t>
            </a:r>
            <a:endParaRPr kumimoji="0" lang="en-US" altLang="ko-KR" sz="28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p:txBody>
      </p:sp>
      <p:sp>
        <p:nvSpPr>
          <p:cNvPr id="11" name="TextBox 10">
            <a:extLst>
              <a:ext uri="{FF2B5EF4-FFF2-40B4-BE49-F238E27FC236}">
                <a16:creationId xmlns:a16="http://schemas.microsoft.com/office/drawing/2014/main" id="{E420C7DA-B0A0-4EBD-AAA1-96A970F30A76}"/>
              </a:ext>
            </a:extLst>
          </p:cNvPr>
          <p:cNvSpPr txBox="1"/>
          <p:nvPr/>
        </p:nvSpPr>
        <p:spPr>
          <a:xfrm>
            <a:off x="4703446" y="3056078"/>
            <a:ext cx="2535691" cy="461665"/>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dirty="0">
                <a:solidFill>
                  <a:srgbClr val="005289">
                    <a:lumMod val="50000"/>
                  </a:srgbClr>
                </a:solidFill>
                <a:latin typeface="맑은 고딕" panose="020F0502020204030204"/>
                <a:ea typeface="맑은 고딕" panose="020B0503020000020004" pitchFamily="50" charset="-127"/>
              </a:rPr>
              <a:t>The cat is on ma</a:t>
            </a:r>
            <a:endParaRPr kumimoji="0" lang="ko-KR" altLang="en-US" sz="24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p:txBody>
      </p:sp>
      <p:sp>
        <p:nvSpPr>
          <p:cNvPr id="8" name="화살표: 아래쪽 7">
            <a:extLst>
              <a:ext uri="{FF2B5EF4-FFF2-40B4-BE49-F238E27FC236}">
                <a16:creationId xmlns:a16="http://schemas.microsoft.com/office/drawing/2014/main" id="{39C71A8E-D5E0-4383-83B5-D838C200DB1E}"/>
              </a:ext>
            </a:extLst>
          </p:cNvPr>
          <p:cNvSpPr/>
          <p:nvPr/>
        </p:nvSpPr>
        <p:spPr>
          <a:xfrm>
            <a:off x="5945906" y="3685097"/>
            <a:ext cx="394447" cy="9771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16" name="TextBox 15">
            <a:extLst>
              <a:ext uri="{FF2B5EF4-FFF2-40B4-BE49-F238E27FC236}">
                <a16:creationId xmlns:a16="http://schemas.microsoft.com/office/drawing/2014/main" id="{DBC27377-A8A6-4522-BB3E-D512666A6387}"/>
              </a:ext>
            </a:extLst>
          </p:cNvPr>
          <p:cNvSpPr txBox="1"/>
          <p:nvPr/>
        </p:nvSpPr>
        <p:spPr>
          <a:xfrm>
            <a:off x="3818470" y="4996955"/>
            <a:ext cx="4555059" cy="461665"/>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005289">
                    <a:lumMod val="50000"/>
                  </a:srgbClr>
                </a:solidFill>
                <a:latin typeface="맑은 고딕" panose="020F0502020204030204"/>
                <a:ea typeface="맑은 고딕" panose="020B0503020000020004" pitchFamily="50" charset="-127"/>
              </a:rPr>
              <a:t>언어 모델</a:t>
            </a:r>
            <a:endParaRPr kumimoji="0" lang="ko-KR" altLang="en-US" sz="24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endParaRPr>
          </a:p>
        </p:txBody>
      </p:sp>
      <p:sp>
        <p:nvSpPr>
          <p:cNvPr id="17" name="TextBox 16">
            <a:extLst>
              <a:ext uri="{FF2B5EF4-FFF2-40B4-BE49-F238E27FC236}">
                <a16:creationId xmlns:a16="http://schemas.microsoft.com/office/drawing/2014/main" id="{6245F196-A40C-47CC-A3C1-A9BEA2E51DE9}"/>
              </a:ext>
            </a:extLst>
          </p:cNvPr>
          <p:cNvSpPr txBox="1"/>
          <p:nvPr/>
        </p:nvSpPr>
        <p:spPr>
          <a:xfrm>
            <a:off x="7096398" y="3056075"/>
            <a:ext cx="312479" cy="461665"/>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dirty="0">
                <a:solidFill>
                  <a:schemeClr val="accent2">
                    <a:lumMod val="60000"/>
                    <a:lumOff val="40000"/>
                  </a:schemeClr>
                </a:solidFill>
                <a:latin typeface="맑은 고딕" panose="020F0502020204030204"/>
                <a:ea typeface="맑은 고딕" panose="020B0503020000020004" pitchFamily="50" charset="-127"/>
              </a:rPr>
              <a:t>t</a:t>
            </a:r>
            <a:endParaRPr kumimoji="0" lang="ko-KR" altLang="en-US" sz="2400" b="0" i="0" u="none" strike="noStrike" kern="1200" cap="none" spc="0" normalizeH="0" baseline="0" noProof="0" dirty="0">
              <a:ln>
                <a:noFill/>
              </a:ln>
              <a:solidFill>
                <a:schemeClr val="accent2">
                  <a:lumMod val="60000"/>
                  <a:lumOff val="40000"/>
                </a:schemeClr>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065277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3817071"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300" normalizeH="0" baseline="0" noProof="0" dirty="0" err="1">
                <a:ln>
                  <a:noFill/>
                </a:ln>
                <a:solidFill>
                  <a:prstClr val="white"/>
                </a:solidFill>
                <a:effectLst/>
                <a:uLnTx/>
                <a:uFillTx/>
                <a:ea typeface="나눔스퀘어 Light"/>
                <a:cs typeface="+mn-cs"/>
              </a:rPr>
              <a:t>시퀸스</a:t>
            </a:r>
            <a:r>
              <a:rPr kumimoji="0" lang="ko-KR" altLang="en-US" sz="3600" b="0" i="0" u="none" strike="noStrike" kern="1200" cap="none" spc="-300" normalizeH="0" baseline="0" noProof="0" dirty="0">
                <a:ln>
                  <a:noFill/>
                </a:ln>
                <a:solidFill>
                  <a:prstClr val="white"/>
                </a:solidFill>
                <a:effectLst/>
                <a:uLnTx/>
                <a:uFillTx/>
                <a:ea typeface="나눔스퀘어 Light"/>
                <a:cs typeface="+mn-cs"/>
              </a:rPr>
              <a:t> 데이터 생성</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562975"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8.1.2</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9" name="TextBox 8">
            <a:extLst>
              <a:ext uri="{FF2B5EF4-FFF2-40B4-BE49-F238E27FC236}">
                <a16:creationId xmlns:a16="http://schemas.microsoft.com/office/drawing/2014/main" id="{477104E1-BB9F-4FA2-BAB0-8DB8BFAE994C}"/>
              </a:ext>
            </a:extLst>
          </p:cNvPr>
          <p:cNvSpPr txBox="1"/>
          <p:nvPr/>
        </p:nvSpPr>
        <p:spPr>
          <a:xfrm>
            <a:off x="399062" y="1316621"/>
            <a:ext cx="11488138" cy="52322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800" b="1" dirty="0">
                <a:solidFill>
                  <a:srgbClr val="005289">
                    <a:lumMod val="50000"/>
                  </a:srgbClr>
                </a:solidFill>
                <a:latin typeface="맑은 고딕" panose="020F0502020204030204"/>
                <a:ea typeface="맑은 고딕" panose="020B0503020000020004" pitchFamily="50" charset="-127"/>
              </a:rPr>
              <a:t>샘플링</a:t>
            </a:r>
            <a:r>
              <a:rPr lang="en-US" altLang="ko-KR" sz="2800" b="1" dirty="0">
                <a:solidFill>
                  <a:srgbClr val="005289">
                    <a:lumMod val="50000"/>
                  </a:srgbClr>
                </a:solidFill>
                <a:latin typeface="맑은 고딕" panose="020F0502020204030204"/>
                <a:ea typeface="맑은 고딕" panose="020B0503020000020004" pitchFamily="50" charset="-127"/>
              </a:rPr>
              <a:t>: </a:t>
            </a:r>
            <a:r>
              <a:rPr lang="ko-KR" altLang="en-US" sz="2800" dirty="0">
                <a:solidFill>
                  <a:srgbClr val="005289">
                    <a:lumMod val="50000"/>
                  </a:srgbClr>
                </a:solidFill>
                <a:latin typeface="맑은 고딕" panose="020F0502020204030204"/>
                <a:ea typeface="맑은 고딕" panose="020B0503020000020004" pitchFamily="50" charset="-127"/>
              </a:rPr>
              <a:t>새로운 </a:t>
            </a:r>
            <a:r>
              <a:rPr lang="ko-KR" altLang="en-US" sz="2800" dirty="0" err="1">
                <a:solidFill>
                  <a:srgbClr val="005289">
                    <a:lumMod val="50000"/>
                  </a:srgbClr>
                </a:solidFill>
                <a:latin typeface="맑은 고딕" panose="020F0502020204030204"/>
                <a:ea typeface="맑은 고딕" panose="020B0503020000020004" pitchFamily="50" charset="-127"/>
              </a:rPr>
              <a:t>시퀸스를</a:t>
            </a:r>
            <a:r>
              <a:rPr lang="ko-KR" altLang="en-US" sz="2800" dirty="0">
                <a:solidFill>
                  <a:srgbClr val="005289">
                    <a:lumMod val="50000"/>
                  </a:srgbClr>
                </a:solidFill>
                <a:latin typeface="맑은 고딕" panose="020F0502020204030204"/>
                <a:ea typeface="맑은 고딕" panose="020B0503020000020004" pitchFamily="50" charset="-127"/>
              </a:rPr>
              <a:t> 생성하는 것</a:t>
            </a:r>
            <a:endParaRPr kumimoji="0" lang="en-US" altLang="ko-KR" sz="28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p:txBody>
      </p:sp>
      <p:sp>
        <p:nvSpPr>
          <p:cNvPr id="11" name="TextBox 10">
            <a:extLst>
              <a:ext uri="{FF2B5EF4-FFF2-40B4-BE49-F238E27FC236}">
                <a16:creationId xmlns:a16="http://schemas.microsoft.com/office/drawing/2014/main" id="{E420C7DA-B0A0-4EBD-AAA1-96A970F30A76}"/>
              </a:ext>
            </a:extLst>
          </p:cNvPr>
          <p:cNvSpPr txBox="1"/>
          <p:nvPr/>
        </p:nvSpPr>
        <p:spPr>
          <a:xfrm>
            <a:off x="1377126" y="2947767"/>
            <a:ext cx="2535691" cy="461665"/>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dirty="0">
                <a:solidFill>
                  <a:schemeClr val="accent1">
                    <a:lumMod val="60000"/>
                    <a:lumOff val="40000"/>
                  </a:schemeClr>
                </a:solidFill>
                <a:latin typeface="맑은 고딕" panose="020F0502020204030204"/>
                <a:ea typeface="맑은 고딕" panose="020B0503020000020004" pitchFamily="50" charset="-127"/>
              </a:rPr>
              <a:t>The cat is on m</a:t>
            </a:r>
            <a:endParaRPr kumimoji="0" lang="ko-KR" altLang="en-US" sz="2400" b="0" i="0" u="none" strike="noStrike" kern="1200" cap="none" spc="0" normalizeH="0" baseline="0" noProof="0" dirty="0">
              <a:ln>
                <a:noFill/>
              </a:ln>
              <a:solidFill>
                <a:schemeClr val="accent1">
                  <a:lumMod val="60000"/>
                  <a:lumOff val="40000"/>
                </a:schemeClr>
              </a:solidFill>
              <a:effectLst/>
              <a:uLnTx/>
              <a:uFillTx/>
              <a:latin typeface="맑은 고딕" panose="020F0502020204030204"/>
              <a:ea typeface="맑은 고딕" panose="020B0503020000020004" pitchFamily="50" charset="-127"/>
              <a:cs typeface="+mn-cs"/>
            </a:endParaRPr>
          </a:p>
        </p:txBody>
      </p:sp>
      <p:sp>
        <p:nvSpPr>
          <p:cNvPr id="17" name="TextBox 16">
            <a:extLst>
              <a:ext uri="{FF2B5EF4-FFF2-40B4-BE49-F238E27FC236}">
                <a16:creationId xmlns:a16="http://schemas.microsoft.com/office/drawing/2014/main" id="{6245F196-A40C-47CC-A3C1-A9BEA2E51DE9}"/>
              </a:ext>
            </a:extLst>
          </p:cNvPr>
          <p:cNvSpPr txBox="1"/>
          <p:nvPr/>
        </p:nvSpPr>
        <p:spPr>
          <a:xfrm>
            <a:off x="9543180" y="2974662"/>
            <a:ext cx="312479" cy="461665"/>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chemeClr val="accent1">
                    <a:lumMod val="60000"/>
                    <a:lumOff val="40000"/>
                  </a:schemeClr>
                </a:solidFill>
                <a:effectLst/>
                <a:uLnTx/>
                <a:uFillTx/>
                <a:latin typeface="맑은 고딕" panose="020F0502020204030204"/>
                <a:ea typeface="맑은 고딕" panose="020B0503020000020004" pitchFamily="50" charset="-127"/>
                <a:cs typeface="+mn-cs"/>
              </a:rPr>
              <a:t>a</a:t>
            </a:r>
            <a:endParaRPr kumimoji="0" lang="ko-KR" altLang="en-US" sz="2400" b="0" i="0" u="none" strike="noStrike" kern="1200" cap="none" spc="0" normalizeH="0" baseline="0" noProof="0" dirty="0">
              <a:ln>
                <a:noFill/>
              </a:ln>
              <a:solidFill>
                <a:schemeClr val="accent1">
                  <a:lumMod val="60000"/>
                  <a:lumOff val="40000"/>
                </a:schemeClr>
              </a:solidFill>
              <a:effectLst/>
              <a:uLnTx/>
              <a:uFillTx/>
              <a:latin typeface="맑은 고딕" panose="020F0502020204030204"/>
              <a:ea typeface="맑은 고딕" panose="020B0503020000020004" pitchFamily="50" charset="-127"/>
              <a:cs typeface="+mn-cs"/>
            </a:endParaRPr>
          </a:p>
        </p:txBody>
      </p:sp>
      <p:sp>
        <p:nvSpPr>
          <p:cNvPr id="10" name="화살표: 오른쪽 9">
            <a:extLst>
              <a:ext uri="{FF2B5EF4-FFF2-40B4-BE49-F238E27FC236}">
                <a16:creationId xmlns:a16="http://schemas.microsoft.com/office/drawing/2014/main" id="{5CF9F4B4-8179-45ED-A6D4-80BA00118C28}"/>
              </a:ext>
            </a:extLst>
          </p:cNvPr>
          <p:cNvSpPr/>
          <p:nvPr/>
        </p:nvSpPr>
        <p:spPr>
          <a:xfrm>
            <a:off x="4177619" y="2910883"/>
            <a:ext cx="1232342"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pic>
        <p:nvPicPr>
          <p:cNvPr id="1026" name="Picture 2" descr="Vector Bar Chart Icon Infographic Illustration 스톡 벡터(로열티 프리) 1111060289">
            <a:extLst>
              <a:ext uri="{FF2B5EF4-FFF2-40B4-BE49-F238E27FC236}">
                <a16:creationId xmlns:a16="http://schemas.microsoft.com/office/drawing/2014/main" id="{E47AE770-A705-4C07-929C-33F89260EC6E}"/>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t="9334" b="15707"/>
          <a:stretch/>
        </p:blipFill>
        <p:spPr bwMode="auto">
          <a:xfrm>
            <a:off x="5981850" y="2681201"/>
            <a:ext cx="1232342" cy="99479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오른쪽 11">
            <a:extLst>
              <a:ext uri="{FF2B5EF4-FFF2-40B4-BE49-F238E27FC236}">
                <a16:creationId xmlns:a16="http://schemas.microsoft.com/office/drawing/2014/main" id="{B836A17D-82AF-4506-960E-8D032EEBDF69}"/>
              </a:ext>
            </a:extLst>
          </p:cNvPr>
          <p:cNvSpPr/>
          <p:nvPr/>
        </p:nvSpPr>
        <p:spPr>
          <a:xfrm>
            <a:off x="7729987" y="2947767"/>
            <a:ext cx="1232342"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0" name="TextBox 29">
            <a:extLst>
              <a:ext uri="{FF2B5EF4-FFF2-40B4-BE49-F238E27FC236}">
                <a16:creationId xmlns:a16="http://schemas.microsoft.com/office/drawing/2014/main" id="{E83B0090-2877-46A9-A251-3884ADFDDD34}"/>
              </a:ext>
            </a:extLst>
          </p:cNvPr>
          <p:cNvSpPr txBox="1"/>
          <p:nvPr/>
        </p:nvSpPr>
        <p:spPr>
          <a:xfrm>
            <a:off x="1217282" y="3470987"/>
            <a:ext cx="2855377" cy="307777"/>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400" b="1" dirty="0">
                <a:solidFill>
                  <a:schemeClr val="accent1"/>
                </a:solidFill>
                <a:latin typeface="맑은 고딕" panose="020F0502020204030204"/>
                <a:ea typeface="맑은 고딕" panose="020B0503020000020004" pitchFamily="50" charset="-127"/>
              </a:rPr>
              <a:t>조건 데이터</a:t>
            </a:r>
            <a:r>
              <a:rPr lang="en-US" altLang="ko-KR" sz="1400" b="1" dirty="0">
                <a:solidFill>
                  <a:schemeClr val="accent1"/>
                </a:solidFill>
                <a:latin typeface="맑은 고딕" panose="020F0502020204030204"/>
                <a:ea typeface="맑은 고딕" panose="020B0503020000020004" pitchFamily="50" charset="-127"/>
              </a:rPr>
              <a:t>(</a:t>
            </a:r>
            <a:r>
              <a:rPr lang="ko-KR" altLang="en-US" sz="1400" b="1" dirty="0">
                <a:solidFill>
                  <a:schemeClr val="accent1"/>
                </a:solidFill>
                <a:latin typeface="맑은 고딕" panose="020F0502020204030204"/>
                <a:ea typeface="맑은 고딕" panose="020B0503020000020004" pitchFamily="50" charset="-127"/>
              </a:rPr>
              <a:t>초기 데이터</a:t>
            </a:r>
            <a:r>
              <a:rPr lang="en-US" altLang="ko-KR" sz="1400" b="1" dirty="0">
                <a:solidFill>
                  <a:schemeClr val="accent1"/>
                </a:solidFill>
                <a:latin typeface="맑은 고딕" panose="020F0502020204030204"/>
                <a:ea typeface="맑은 고딕" panose="020B0503020000020004" pitchFamily="50" charset="-127"/>
              </a:rPr>
              <a:t>)</a:t>
            </a:r>
          </a:p>
        </p:txBody>
      </p:sp>
      <p:sp>
        <p:nvSpPr>
          <p:cNvPr id="31" name="TextBox 30">
            <a:extLst>
              <a:ext uri="{FF2B5EF4-FFF2-40B4-BE49-F238E27FC236}">
                <a16:creationId xmlns:a16="http://schemas.microsoft.com/office/drawing/2014/main" id="{490AC0D2-A367-4275-B10D-2CC148B2512E}"/>
              </a:ext>
            </a:extLst>
          </p:cNvPr>
          <p:cNvSpPr txBox="1"/>
          <p:nvPr/>
        </p:nvSpPr>
        <p:spPr>
          <a:xfrm>
            <a:off x="5217464" y="3675996"/>
            <a:ext cx="2855377" cy="307777"/>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400" b="1" dirty="0">
                <a:solidFill>
                  <a:schemeClr val="accent1"/>
                </a:solidFill>
                <a:latin typeface="맑은 고딕" panose="020F0502020204030204"/>
                <a:ea typeface="맑은 고딕" panose="020B0503020000020004" pitchFamily="50" charset="-127"/>
              </a:rPr>
              <a:t>다음 글자의 확률분포</a:t>
            </a:r>
            <a:endParaRPr lang="en-US" altLang="ko-KR" sz="1400" b="1" dirty="0">
              <a:solidFill>
                <a:schemeClr val="accent1"/>
              </a:solidFill>
              <a:latin typeface="맑은 고딕" panose="020F0502020204030204"/>
              <a:ea typeface="맑은 고딕" panose="020B0503020000020004" pitchFamily="50" charset="-127"/>
            </a:endParaRPr>
          </a:p>
        </p:txBody>
      </p:sp>
      <p:sp>
        <p:nvSpPr>
          <p:cNvPr id="32" name="TextBox 31">
            <a:extLst>
              <a:ext uri="{FF2B5EF4-FFF2-40B4-BE49-F238E27FC236}">
                <a16:creationId xmlns:a16="http://schemas.microsoft.com/office/drawing/2014/main" id="{F930ABAB-C572-47F5-BF4C-3A8BDEFAAFAE}"/>
              </a:ext>
            </a:extLst>
          </p:cNvPr>
          <p:cNvSpPr txBox="1"/>
          <p:nvPr/>
        </p:nvSpPr>
        <p:spPr>
          <a:xfrm>
            <a:off x="3249514" y="2693715"/>
            <a:ext cx="2855377" cy="307777"/>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400" b="1" dirty="0">
                <a:solidFill>
                  <a:schemeClr val="accent1"/>
                </a:solidFill>
                <a:latin typeface="맑은 고딕" panose="020F0502020204030204"/>
                <a:ea typeface="맑은 고딕" panose="020B0503020000020004" pitchFamily="50" charset="-127"/>
              </a:rPr>
              <a:t>언어 모델</a:t>
            </a:r>
            <a:endParaRPr lang="en-US" altLang="ko-KR" sz="1400" b="1" dirty="0">
              <a:solidFill>
                <a:schemeClr val="accent1"/>
              </a:solidFill>
              <a:latin typeface="맑은 고딕" panose="020F0502020204030204"/>
              <a:ea typeface="맑은 고딕" panose="020B0503020000020004" pitchFamily="50" charset="-127"/>
            </a:endParaRPr>
          </a:p>
        </p:txBody>
      </p:sp>
      <p:sp>
        <p:nvSpPr>
          <p:cNvPr id="33" name="TextBox 32">
            <a:extLst>
              <a:ext uri="{FF2B5EF4-FFF2-40B4-BE49-F238E27FC236}">
                <a16:creationId xmlns:a16="http://schemas.microsoft.com/office/drawing/2014/main" id="{3D244530-5436-4828-8EDC-39F9F5F8A6C9}"/>
              </a:ext>
            </a:extLst>
          </p:cNvPr>
          <p:cNvSpPr txBox="1"/>
          <p:nvPr/>
        </p:nvSpPr>
        <p:spPr>
          <a:xfrm>
            <a:off x="6777363" y="2734090"/>
            <a:ext cx="2855377" cy="307777"/>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400" b="1" dirty="0">
                <a:solidFill>
                  <a:schemeClr val="accent1"/>
                </a:solidFill>
                <a:latin typeface="맑은 고딕" panose="020F0502020204030204"/>
                <a:ea typeface="맑은 고딕" panose="020B0503020000020004" pitchFamily="50" charset="-127"/>
              </a:rPr>
              <a:t>언어 모델</a:t>
            </a:r>
            <a:endParaRPr lang="en-US" altLang="ko-KR" sz="1400" b="1" dirty="0">
              <a:solidFill>
                <a:schemeClr val="accent1"/>
              </a:solidFill>
              <a:latin typeface="맑은 고딕" panose="020F0502020204030204"/>
              <a:ea typeface="맑은 고딕" panose="020B0503020000020004" pitchFamily="50" charset="-127"/>
            </a:endParaRPr>
          </a:p>
        </p:txBody>
      </p:sp>
      <p:sp>
        <p:nvSpPr>
          <p:cNvPr id="34" name="TextBox 33">
            <a:extLst>
              <a:ext uri="{FF2B5EF4-FFF2-40B4-BE49-F238E27FC236}">
                <a16:creationId xmlns:a16="http://schemas.microsoft.com/office/drawing/2014/main" id="{B63CD581-B7CE-4B67-9B41-474E2D26716D}"/>
              </a:ext>
            </a:extLst>
          </p:cNvPr>
          <p:cNvSpPr txBox="1"/>
          <p:nvPr/>
        </p:nvSpPr>
        <p:spPr>
          <a:xfrm>
            <a:off x="1368164" y="5009646"/>
            <a:ext cx="2535691" cy="461665"/>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400" dirty="0">
                <a:solidFill>
                  <a:schemeClr val="accent1">
                    <a:lumMod val="60000"/>
                    <a:lumOff val="40000"/>
                  </a:schemeClr>
                </a:solidFill>
                <a:latin typeface="맑은 고딕" panose="020F0502020204030204"/>
                <a:ea typeface="맑은 고딕" panose="020B0503020000020004" pitchFamily="50" charset="-127"/>
              </a:rPr>
              <a:t>The cat is on ma</a:t>
            </a:r>
            <a:endParaRPr kumimoji="0" lang="ko-KR" altLang="en-US" sz="2400" b="0" i="0" u="none" strike="noStrike" kern="1200" cap="none" spc="0" normalizeH="0" baseline="0" noProof="0" dirty="0">
              <a:ln>
                <a:noFill/>
              </a:ln>
              <a:solidFill>
                <a:schemeClr val="accent1">
                  <a:lumMod val="60000"/>
                  <a:lumOff val="40000"/>
                </a:schemeClr>
              </a:solidFill>
              <a:effectLst/>
              <a:uLnTx/>
              <a:uFillTx/>
              <a:latin typeface="맑은 고딕" panose="020F0502020204030204"/>
              <a:ea typeface="맑은 고딕" panose="020B0503020000020004" pitchFamily="50" charset="-127"/>
              <a:cs typeface="+mn-cs"/>
            </a:endParaRPr>
          </a:p>
        </p:txBody>
      </p:sp>
      <p:sp>
        <p:nvSpPr>
          <p:cNvPr id="35" name="TextBox 34">
            <a:extLst>
              <a:ext uri="{FF2B5EF4-FFF2-40B4-BE49-F238E27FC236}">
                <a16:creationId xmlns:a16="http://schemas.microsoft.com/office/drawing/2014/main" id="{E86B4013-6E76-478C-BED9-2C368074E061}"/>
              </a:ext>
            </a:extLst>
          </p:cNvPr>
          <p:cNvSpPr txBox="1"/>
          <p:nvPr/>
        </p:nvSpPr>
        <p:spPr>
          <a:xfrm>
            <a:off x="9534218" y="5036541"/>
            <a:ext cx="312479" cy="461665"/>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chemeClr val="accent1">
                    <a:lumMod val="60000"/>
                    <a:lumOff val="40000"/>
                  </a:schemeClr>
                </a:solidFill>
                <a:effectLst/>
                <a:uLnTx/>
                <a:uFillTx/>
                <a:latin typeface="맑은 고딕" panose="020F0502020204030204"/>
                <a:ea typeface="맑은 고딕" panose="020B0503020000020004" pitchFamily="50" charset="-127"/>
                <a:cs typeface="+mn-cs"/>
              </a:rPr>
              <a:t>t</a:t>
            </a:r>
            <a:endParaRPr kumimoji="0" lang="ko-KR" altLang="en-US" sz="2400" b="0" i="0" u="none" strike="noStrike" kern="1200" cap="none" spc="0" normalizeH="0" baseline="0" noProof="0" dirty="0">
              <a:ln>
                <a:noFill/>
              </a:ln>
              <a:solidFill>
                <a:schemeClr val="accent1">
                  <a:lumMod val="60000"/>
                  <a:lumOff val="40000"/>
                </a:schemeClr>
              </a:solidFill>
              <a:effectLst/>
              <a:uLnTx/>
              <a:uFillTx/>
              <a:latin typeface="맑은 고딕" panose="020F0502020204030204"/>
              <a:ea typeface="맑은 고딕" panose="020B0503020000020004" pitchFamily="50" charset="-127"/>
              <a:cs typeface="+mn-cs"/>
            </a:endParaRPr>
          </a:p>
        </p:txBody>
      </p:sp>
      <p:sp>
        <p:nvSpPr>
          <p:cNvPr id="36" name="화살표: 오른쪽 35">
            <a:extLst>
              <a:ext uri="{FF2B5EF4-FFF2-40B4-BE49-F238E27FC236}">
                <a16:creationId xmlns:a16="http://schemas.microsoft.com/office/drawing/2014/main" id="{5EF2FA19-0704-4944-BE5A-084792BFF0E8}"/>
              </a:ext>
            </a:extLst>
          </p:cNvPr>
          <p:cNvSpPr/>
          <p:nvPr/>
        </p:nvSpPr>
        <p:spPr>
          <a:xfrm>
            <a:off x="4168657" y="4972762"/>
            <a:ext cx="1232342"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pic>
        <p:nvPicPr>
          <p:cNvPr id="37" name="Picture 2" descr="Vector Bar Chart Icon Infographic Illustration 스톡 벡터(로열티 프리) 1111060289">
            <a:extLst>
              <a:ext uri="{FF2B5EF4-FFF2-40B4-BE49-F238E27FC236}">
                <a16:creationId xmlns:a16="http://schemas.microsoft.com/office/drawing/2014/main" id="{F5F9EE11-9E48-41CB-B669-FB5483C8AFCE}"/>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t="9334" b="15707"/>
          <a:stretch/>
        </p:blipFill>
        <p:spPr bwMode="auto">
          <a:xfrm>
            <a:off x="5972888" y="4743080"/>
            <a:ext cx="1232342" cy="994795"/>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FABD5E5F-2FFE-454B-83FC-576A76800DFD}"/>
              </a:ext>
            </a:extLst>
          </p:cNvPr>
          <p:cNvSpPr/>
          <p:nvPr/>
        </p:nvSpPr>
        <p:spPr>
          <a:xfrm>
            <a:off x="7729987" y="5009646"/>
            <a:ext cx="1232342"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9" name="TextBox 38">
            <a:extLst>
              <a:ext uri="{FF2B5EF4-FFF2-40B4-BE49-F238E27FC236}">
                <a16:creationId xmlns:a16="http://schemas.microsoft.com/office/drawing/2014/main" id="{925A1011-7B79-4612-9E23-D3CF31579C7F}"/>
              </a:ext>
            </a:extLst>
          </p:cNvPr>
          <p:cNvSpPr txBox="1"/>
          <p:nvPr/>
        </p:nvSpPr>
        <p:spPr>
          <a:xfrm>
            <a:off x="1208320" y="5532866"/>
            <a:ext cx="2855377" cy="307777"/>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400" b="1" dirty="0">
                <a:solidFill>
                  <a:schemeClr val="accent1"/>
                </a:solidFill>
                <a:latin typeface="맑은 고딕" panose="020F0502020204030204"/>
                <a:ea typeface="맑은 고딕" panose="020B0503020000020004" pitchFamily="50" charset="-127"/>
              </a:rPr>
              <a:t>조건 데이터</a:t>
            </a:r>
            <a:r>
              <a:rPr lang="en-US" altLang="ko-KR" sz="1400" b="1" dirty="0">
                <a:solidFill>
                  <a:schemeClr val="accent1"/>
                </a:solidFill>
                <a:latin typeface="맑은 고딕" panose="020F0502020204030204"/>
                <a:ea typeface="맑은 고딕" panose="020B0503020000020004" pitchFamily="50" charset="-127"/>
              </a:rPr>
              <a:t>(</a:t>
            </a:r>
            <a:r>
              <a:rPr lang="ko-KR" altLang="en-US" sz="1400" b="1" dirty="0">
                <a:solidFill>
                  <a:schemeClr val="accent1"/>
                </a:solidFill>
                <a:latin typeface="맑은 고딕" panose="020F0502020204030204"/>
                <a:ea typeface="맑은 고딕" panose="020B0503020000020004" pitchFamily="50" charset="-127"/>
              </a:rPr>
              <a:t>초기 데이터</a:t>
            </a:r>
            <a:r>
              <a:rPr lang="en-US" altLang="ko-KR" sz="1400" b="1" dirty="0">
                <a:solidFill>
                  <a:schemeClr val="accent1"/>
                </a:solidFill>
                <a:latin typeface="맑은 고딕" panose="020F0502020204030204"/>
                <a:ea typeface="맑은 고딕" panose="020B0503020000020004" pitchFamily="50" charset="-127"/>
              </a:rPr>
              <a:t>)</a:t>
            </a:r>
          </a:p>
        </p:txBody>
      </p:sp>
      <p:sp>
        <p:nvSpPr>
          <p:cNvPr id="40" name="TextBox 39">
            <a:extLst>
              <a:ext uri="{FF2B5EF4-FFF2-40B4-BE49-F238E27FC236}">
                <a16:creationId xmlns:a16="http://schemas.microsoft.com/office/drawing/2014/main" id="{2454363C-7C00-493B-99A7-03602E840FCE}"/>
              </a:ext>
            </a:extLst>
          </p:cNvPr>
          <p:cNvSpPr txBox="1"/>
          <p:nvPr/>
        </p:nvSpPr>
        <p:spPr>
          <a:xfrm>
            <a:off x="5208502" y="5737875"/>
            <a:ext cx="2855377" cy="307777"/>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400" b="1" dirty="0">
                <a:solidFill>
                  <a:schemeClr val="accent1"/>
                </a:solidFill>
                <a:latin typeface="맑은 고딕" panose="020F0502020204030204"/>
                <a:ea typeface="맑은 고딕" panose="020B0503020000020004" pitchFamily="50" charset="-127"/>
              </a:rPr>
              <a:t>다음 글자의 확률분포</a:t>
            </a:r>
            <a:endParaRPr lang="en-US" altLang="ko-KR" sz="1400" b="1" dirty="0">
              <a:solidFill>
                <a:schemeClr val="accent1"/>
              </a:solidFill>
              <a:latin typeface="맑은 고딕" panose="020F0502020204030204"/>
              <a:ea typeface="맑은 고딕" panose="020B0503020000020004" pitchFamily="50" charset="-127"/>
            </a:endParaRPr>
          </a:p>
        </p:txBody>
      </p:sp>
      <p:sp>
        <p:nvSpPr>
          <p:cNvPr id="41" name="TextBox 40">
            <a:extLst>
              <a:ext uri="{FF2B5EF4-FFF2-40B4-BE49-F238E27FC236}">
                <a16:creationId xmlns:a16="http://schemas.microsoft.com/office/drawing/2014/main" id="{FCE658FB-266C-4E8D-B64B-9D67E03AC616}"/>
              </a:ext>
            </a:extLst>
          </p:cNvPr>
          <p:cNvSpPr txBox="1"/>
          <p:nvPr/>
        </p:nvSpPr>
        <p:spPr>
          <a:xfrm>
            <a:off x="3240552" y="4755594"/>
            <a:ext cx="2855377" cy="307777"/>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400" b="1" dirty="0">
                <a:solidFill>
                  <a:schemeClr val="accent1"/>
                </a:solidFill>
                <a:latin typeface="맑은 고딕" panose="020F0502020204030204"/>
                <a:ea typeface="맑은 고딕" panose="020B0503020000020004" pitchFamily="50" charset="-127"/>
              </a:rPr>
              <a:t>언어 모델</a:t>
            </a:r>
            <a:endParaRPr lang="en-US" altLang="ko-KR" sz="1400" b="1" dirty="0">
              <a:solidFill>
                <a:schemeClr val="accent1"/>
              </a:solidFill>
              <a:latin typeface="맑은 고딕" panose="020F0502020204030204"/>
              <a:ea typeface="맑은 고딕" panose="020B0503020000020004" pitchFamily="50" charset="-127"/>
            </a:endParaRPr>
          </a:p>
        </p:txBody>
      </p:sp>
      <p:sp>
        <p:nvSpPr>
          <p:cNvPr id="42" name="TextBox 41">
            <a:extLst>
              <a:ext uri="{FF2B5EF4-FFF2-40B4-BE49-F238E27FC236}">
                <a16:creationId xmlns:a16="http://schemas.microsoft.com/office/drawing/2014/main" id="{7C11DE86-FA4C-4E54-B3CC-5A1681FA00C0}"/>
              </a:ext>
            </a:extLst>
          </p:cNvPr>
          <p:cNvSpPr txBox="1"/>
          <p:nvPr/>
        </p:nvSpPr>
        <p:spPr>
          <a:xfrm>
            <a:off x="6768401" y="4795969"/>
            <a:ext cx="2855377" cy="307777"/>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400" b="1" dirty="0">
                <a:solidFill>
                  <a:schemeClr val="accent1"/>
                </a:solidFill>
                <a:latin typeface="맑은 고딕" panose="020F0502020204030204"/>
                <a:ea typeface="맑은 고딕" panose="020B0503020000020004" pitchFamily="50" charset="-127"/>
              </a:rPr>
              <a:t>언어 모델</a:t>
            </a:r>
            <a:endParaRPr lang="en-US" altLang="ko-KR" sz="1400" b="1" dirty="0">
              <a:solidFill>
                <a:schemeClr val="accent1"/>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488820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36" grpId="0" animBg="1"/>
      <p:bldP spid="3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4240263"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3600" spc="-300" dirty="0">
                <a:solidFill>
                  <a:prstClr val="white"/>
                </a:solidFill>
                <a:ea typeface="나눔스퀘어 Light"/>
              </a:rPr>
              <a:t>샘플링 전략의 중요성</a:t>
            </a:r>
            <a:endParaRPr kumimoji="0" lang="ko-KR" altLang="en-US" sz="3600" b="0" i="0" u="none" strike="noStrike" kern="1200" cap="none" spc="-300" normalizeH="0" baseline="0" noProof="0" dirty="0">
              <a:ln>
                <a:noFill/>
              </a:ln>
              <a:solidFill>
                <a:prstClr val="white"/>
              </a:solidFill>
              <a:effectLst/>
              <a:uLnTx/>
              <a:uFillTx/>
              <a:ea typeface="나눔스퀘어 Light"/>
              <a:cs typeface="+mn-cs"/>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562975"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8.1.3</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17" name="TextBox 16">
            <a:extLst>
              <a:ext uri="{FF2B5EF4-FFF2-40B4-BE49-F238E27FC236}">
                <a16:creationId xmlns:a16="http://schemas.microsoft.com/office/drawing/2014/main" id="{B42EAFAD-1516-4266-AEB8-C727D93D2B43}"/>
              </a:ext>
            </a:extLst>
          </p:cNvPr>
          <p:cNvSpPr txBox="1"/>
          <p:nvPr/>
        </p:nvSpPr>
        <p:spPr>
          <a:xfrm>
            <a:off x="399062" y="1316621"/>
            <a:ext cx="11488138" cy="52322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탐욕적 샘플링</a:t>
            </a:r>
            <a:r>
              <a:rPr kumimoji="0" lang="en-US" altLang="ko-KR" sz="28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(greedy sampling)</a:t>
            </a:r>
            <a:r>
              <a:rPr kumimoji="0" lang="en-US" altLang="ko-KR" sz="24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t>
            </a:r>
            <a:r>
              <a:rPr kumimoji="0" lang="ko-KR" altLang="en-US" sz="24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항상 가장 높은 확률을 </a:t>
            </a:r>
            <a:r>
              <a:rPr lang="ko-KR" altLang="en-US" sz="2400" dirty="0">
                <a:solidFill>
                  <a:srgbClr val="005289">
                    <a:lumMod val="50000"/>
                  </a:srgbClr>
                </a:solidFill>
                <a:latin typeface="맑은 고딕" panose="020F0502020204030204"/>
                <a:ea typeface="맑은 고딕" panose="020B0503020000020004" pitchFamily="50" charset="-127"/>
              </a:rPr>
              <a:t>가진 글자를 선택</a:t>
            </a:r>
            <a:endParaRPr kumimoji="0" lang="en-US" altLang="ko-KR" sz="24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p:txBody>
      </p:sp>
      <p:sp>
        <p:nvSpPr>
          <p:cNvPr id="18" name="TextBox 17">
            <a:extLst>
              <a:ext uri="{FF2B5EF4-FFF2-40B4-BE49-F238E27FC236}">
                <a16:creationId xmlns:a16="http://schemas.microsoft.com/office/drawing/2014/main" id="{A3929806-CFE4-42C6-A419-C14C5205A4AF}"/>
              </a:ext>
            </a:extLst>
          </p:cNvPr>
          <p:cNvSpPr txBox="1"/>
          <p:nvPr/>
        </p:nvSpPr>
        <p:spPr>
          <a:xfrm>
            <a:off x="695055" y="2079502"/>
            <a:ext cx="7182972" cy="707886"/>
          </a:xfrm>
          <a:prstGeom prst="rect">
            <a:avLst/>
          </a:prstGeom>
          <a:noFill/>
        </p:spPr>
        <p:txBody>
          <a:bodyPr wrap="square">
            <a:spAutoFit/>
          </a:bodyPr>
          <a:lstStyle/>
          <a:p>
            <a:pPr marL="342900" marR="0" lvl="0" indent="-342900" algn="l" defTabSz="914400" rtl="0" eaLnBrk="1" fontAlgn="auto" latinLnBrk="1" hangingPunct="1">
              <a:lnSpc>
                <a:spcPct val="100000"/>
              </a:lnSpc>
              <a:spcBef>
                <a:spcPts val="0"/>
              </a:spcBef>
              <a:spcAft>
                <a:spcPts val="0"/>
              </a:spcAft>
              <a:buClrTx/>
              <a:buSzTx/>
              <a:buFontTx/>
              <a:buAutoNum type="arabicParenR"/>
              <a:tabLst/>
              <a:defRPr/>
            </a:pPr>
            <a:r>
              <a:rPr kumimoji="0" lang="ko-KR" altLang="en-US"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반복적이고 예상 가능한 문자열을 만든다</a:t>
            </a:r>
          </a:p>
          <a:p>
            <a:pPr marL="342900" marR="0" lvl="0" indent="-342900" algn="l" defTabSz="914400" rtl="0" eaLnBrk="1" fontAlgn="auto" latinLnBrk="1" hangingPunct="1">
              <a:lnSpc>
                <a:spcPct val="100000"/>
              </a:lnSpc>
              <a:spcBef>
                <a:spcPts val="0"/>
              </a:spcBef>
              <a:spcAft>
                <a:spcPts val="0"/>
              </a:spcAft>
              <a:buClrTx/>
              <a:buSzTx/>
              <a:buFontTx/>
              <a:buAutoNum type="arabicParenR"/>
              <a:tabLst/>
              <a:defRPr/>
            </a:pPr>
            <a:r>
              <a:rPr lang="ko-KR" altLang="en-US" sz="2000" dirty="0">
                <a:solidFill>
                  <a:srgbClr val="005289">
                    <a:lumMod val="50000"/>
                  </a:srgbClr>
                </a:solidFill>
                <a:latin typeface="맑은 고딕" panose="020F0502020204030204"/>
                <a:ea typeface="맑은 고딕" panose="020B0503020000020004" pitchFamily="50" charset="-127"/>
              </a:rPr>
              <a:t>논리적인 언어처럼 보이지 않는다</a:t>
            </a:r>
            <a:endParaRPr kumimoji="0" lang="en-US" altLang="ko-KR"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p:txBody>
      </p:sp>
      <p:sp>
        <p:nvSpPr>
          <p:cNvPr id="7" name="TextBox 6">
            <a:extLst>
              <a:ext uri="{FF2B5EF4-FFF2-40B4-BE49-F238E27FC236}">
                <a16:creationId xmlns:a16="http://schemas.microsoft.com/office/drawing/2014/main" id="{50C1612F-FCD4-48F9-8DA7-E064E667159B}"/>
              </a:ext>
            </a:extLst>
          </p:cNvPr>
          <p:cNvSpPr txBox="1"/>
          <p:nvPr/>
        </p:nvSpPr>
        <p:spPr>
          <a:xfrm>
            <a:off x="413567" y="4070612"/>
            <a:ext cx="11488138" cy="52322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확률적 샘플링</a:t>
            </a:r>
            <a:r>
              <a:rPr kumimoji="0" lang="en-US" altLang="ko-KR" sz="28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(stochastic sampling)</a:t>
            </a:r>
            <a:r>
              <a:rPr kumimoji="0" lang="en-US" altLang="ko-KR" sz="24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t>
            </a:r>
            <a:r>
              <a:rPr kumimoji="0" lang="ko-KR" altLang="en-US" sz="24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샘플링하는 과정에서 무작위성을 주입</a:t>
            </a:r>
            <a:endParaRPr kumimoji="0" lang="en-US" altLang="ko-KR" sz="24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p:txBody>
      </p:sp>
      <p:sp>
        <p:nvSpPr>
          <p:cNvPr id="8" name="TextBox 7">
            <a:extLst>
              <a:ext uri="{FF2B5EF4-FFF2-40B4-BE49-F238E27FC236}">
                <a16:creationId xmlns:a16="http://schemas.microsoft.com/office/drawing/2014/main" id="{7CD4E38F-D9E5-49F0-8353-37E8572D305B}"/>
              </a:ext>
            </a:extLst>
          </p:cNvPr>
          <p:cNvSpPr txBox="1"/>
          <p:nvPr/>
        </p:nvSpPr>
        <p:spPr>
          <a:xfrm>
            <a:off x="709560" y="4833493"/>
            <a:ext cx="11052134" cy="1015663"/>
          </a:xfrm>
          <a:prstGeom prst="rect">
            <a:avLst/>
          </a:prstGeom>
          <a:noFill/>
        </p:spPr>
        <p:txBody>
          <a:bodyPr wrap="square">
            <a:spAutoFit/>
          </a:bodyPr>
          <a:lstStyle/>
          <a:p>
            <a:pPr marL="342900" marR="0" lvl="0" indent="-342900" algn="l" defTabSz="914400" rtl="0" eaLnBrk="1" fontAlgn="auto" latinLnBrk="1" hangingPunct="1">
              <a:lnSpc>
                <a:spcPct val="100000"/>
              </a:lnSpc>
              <a:spcBef>
                <a:spcPts val="0"/>
              </a:spcBef>
              <a:spcAft>
                <a:spcPts val="0"/>
              </a:spcAft>
              <a:buClrTx/>
              <a:buSzTx/>
              <a:buFontTx/>
              <a:buAutoNum type="arabicParenR"/>
              <a:tabLst/>
              <a:defRPr/>
            </a:pPr>
            <a:r>
              <a:rPr kumimoji="0" lang="ko-KR" altLang="en-US"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실제 같은 새로운 단어를 만들어 재미있고 창의적으로 보이는 문장을 생성</a:t>
            </a:r>
            <a:endParaRPr kumimoji="0" lang="en-US" altLang="ko-KR"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a:p>
            <a:pPr marL="342900" marR="0" lvl="0" indent="-342900" algn="l" defTabSz="914400" rtl="0" eaLnBrk="1" fontAlgn="auto" latinLnBrk="1" hangingPunct="1">
              <a:lnSpc>
                <a:spcPct val="100000"/>
              </a:lnSpc>
              <a:spcBef>
                <a:spcPts val="0"/>
              </a:spcBef>
              <a:spcAft>
                <a:spcPts val="0"/>
              </a:spcAft>
              <a:buClrTx/>
              <a:buSzTx/>
              <a:buFontTx/>
              <a:buAutoNum type="arabicParenR"/>
              <a:tabLst/>
              <a:defRPr/>
            </a:pPr>
            <a:r>
              <a:rPr kumimoji="0" lang="ko-KR" altLang="en-US"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탐욕적 샘플링을 확률적 샘플링으로 설명할 수 있음</a:t>
            </a:r>
            <a:endParaRPr kumimoji="0" lang="en-US" altLang="ko-KR"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a:p>
            <a:pPr marL="342900" marR="0" lvl="0" indent="-342900" algn="l" defTabSz="914400" rtl="0" eaLnBrk="1" fontAlgn="auto" latinLnBrk="1" hangingPunct="1">
              <a:lnSpc>
                <a:spcPct val="100000"/>
              </a:lnSpc>
              <a:spcBef>
                <a:spcPts val="0"/>
              </a:spcBef>
              <a:spcAft>
                <a:spcPts val="0"/>
              </a:spcAft>
              <a:buClrTx/>
              <a:buSzTx/>
              <a:buFontTx/>
              <a:buAutoNum type="arabicParenR"/>
              <a:tabLst/>
              <a:defRPr/>
            </a:pPr>
            <a:r>
              <a:rPr lang="ko-KR" altLang="en-US" sz="2000" dirty="0">
                <a:solidFill>
                  <a:srgbClr val="005289">
                    <a:lumMod val="50000"/>
                  </a:srgbClr>
                </a:solidFill>
                <a:latin typeface="맑은 고딕" panose="020F0502020204030204"/>
                <a:ea typeface="맑은 고딕" panose="020B0503020000020004" pitchFamily="50" charset="-127"/>
              </a:rPr>
              <a:t>무작위성의 양을 조절할 방법이 없음</a:t>
            </a:r>
            <a:endParaRPr kumimoji="0" lang="en-US" altLang="ko-KR"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04517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1877437"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300" normalizeH="0" baseline="0" noProof="0" dirty="0">
                <a:ln>
                  <a:noFill/>
                </a:ln>
                <a:solidFill>
                  <a:prstClr val="white"/>
                </a:solidFill>
                <a:effectLst/>
                <a:uLnTx/>
                <a:uFillTx/>
                <a:ea typeface="나눔스퀘어 Light"/>
                <a:cs typeface="+mn-cs"/>
              </a:rPr>
              <a:t>무작위성</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562975"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8.1.3</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11" name="TextBox 10">
            <a:extLst>
              <a:ext uri="{FF2B5EF4-FFF2-40B4-BE49-F238E27FC236}">
                <a16:creationId xmlns:a16="http://schemas.microsoft.com/office/drawing/2014/main" id="{E420C7DA-B0A0-4EBD-AAA1-96A970F30A76}"/>
              </a:ext>
            </a:extLst>
          </p:cNvPr>
          <p:cNvSpPr txBox="1"/>
          <p:nvPr/>
        </p:nvSpPr>
        <p:spPr>
          <a:xfrm>
            <a:off x="1490448" y="1586569"/>
            <a:ext cx="8301316" cy="461665"/>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005289">
                    <a:lumMod val="50000"/>
                  </a:srgbClr>
                </a:solidFill>
                <a:latin typeface="맑은 고딕" panose="020F0502020204030204"/>
                <a:ea typeface="맑은 고딕" panose="020B0503020000020004" pitchFamily="50" charset="-127"/>
              </a:rPr>
              <a:t>낮은 엔트로피</a:t>
            </a:r>
            <a:r>
              <a:rPr lang="en-US" altLang="ko-KR" sz="2400" b="1" dirty="0">
                <a:solidFill>
                  <a:srgbClr val="005289">
                    <a:lumMod val="50000"/>
                  </a:srgbClr>
                </a:solidFill>
                <a:latin typeface="맑은 고딕" panose="020F0502020204030204"/>
                <a:ea typeface="맑은 고딕" panose="020B0503020000020004" pitchFamily="50" charset="-127"/>
              </a:rPr>
              <a:t>: </a:t>
            </a:r>
            <a:r>
              <a:rPr lang="ko-KR" altLang="en-US" sz="2400" dirty="0">
                <a:solidFill>
                  <a:srgbClr val="005289">
                    <a:lumMod val="50000"/>
                  </a:srgbClr>
                </a:solidFill>
                <a:latin typeface="맑은 고딕" panose="020F0502020204030204"/>
                <a:ea typeface="맑은 고딕" panose="020B0503020000020004" pitchFamily="50" charset="-127"/>
              </a:rPr>
              <a:t>예상 가능한</a:t>
            </a:r>
            <a:r>
              <a:rPr lang="en-US" altLang="ko-KR" sz="2400" dirty="0">
                <a:solidFill>
                  <a:srgbClr val="005289">
                    <a:lumMod val="50000"/>
                  </a:srgbClr>
                </a:solidFill>
                <a:latin typeface="맑은 고딕" panose="020F0502020204030204"/>
                <a:ea typeface="맑은 고딕" panose="020B0503020000020004" pitchFamily="50" charset="-127"/>
              </a:rPr>
              <a:t>(</a:t>
            </a:r>
            <a:r>
              <a:rPr lang="ko-KR" altLang="en-US" sz="2400" dirty="0">
                <a:solidFill>
                  <a:srgbClr val="005289">
                    <a:lumMod val="50000"/>
                  </a:srgbClr>
                </a:solidFill>
                <a:latin typeface="맑은 고딕" panose="020F0502020204030204"/>
                <a:ea typeface="맑은 고딕" panose="020B0503020000020004" pitchFamily="50" charset="-127"/>
              </a:rPr>
              <a:t>더 </a:t>
            </a:r>
            <a:r>
              <a:rPr lang="ko-KR" altLang="en-US" sz="2400" dirty="0" err="1">
                <a:solidFill>
                  <a:srgbClr val="005289">
                    <a:lumMod val="50000"/>
                  </a:srgbClr>
                </a:solidFill>
                <a:latin typeface="맑은 고딕" panose="020F0502020204030204"/>
                <a:ea typeface="맑은 고딕" panose="020B0503020000020004" pitchFamily="50" charset="-127"/>
              </a:rPr>
              <a:t>실제같은</a:t>
            </a:r>
            <a:r>
              <a:rPr lang="en-US" altLang="ko-KR" sz="2400" dirty="0">
                <a:solidFill>
                  <a:srgbClr val="005289">
                    <a:lumMod val="50000"/>
                  </a:srgbClr>
                </a:solidFill>
                <a:latin typeface="맑은 고딕" panose="020F0502020204030204"/>
                <a:ea typeface="맑은 고딕" panose="020B0503020000020004" pitchFamily="50" charset="-127"/>
              </a:rPr>
              <a:t>) </a:t>
            </a:r>
            <a:r>
              <a:rPr lang="ko-KR" altLang="en-US" sz="2400" dirty="0">
                <a:solidFill>
                  <a:srgbClr val="005289">
                    <a:lumMod val="50000"/>
                  </a:srgbClr>
                </a:solidFill>
                <a:latin typeface="맑은 고딕" panose="020F0502020204030204"/>
                <a:ea typeface="맑은 고딕" panose="020B0503020000020004" pitchFamily="50" charset="-127"/>
              </a:rPr>
              <a:t>시퀀스 생성</a:t>
            </a:r>
            <a:endParaRPr kumimoji="0" lang="ko-KR" altLang="en-US" sz="24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p:txBody>
      </p:sp>
      <p:sp>
        <p:nvSpPr>
          <p:cNvPr id="8" name="화살표: 아래쪽 7">
            <a:extLst>
              <a:ext uri="{FF2B5EF4-FFF2-40B4-BE49-F238E27FC236}">
                <a16:creationId xmlns:a16="http://schemas.microsoft.com/office/drawing/2014/main" id="{39C71A8E-D5E0-4383-83B5-D838C200DB1E}"/>
              </a:ext>
            </a:extLst>
          </p:cNvPr>
          <p:cNvSpPr/>
          <p:nvPr/>
        </p:nvSpPr>
        <p:spPr>
          <a:xfrm>
            <a:off x="5641106" y="3673621"/>
            <a:ext cx="394447" cy="9771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9" name="TextBox 8">
            <a:extLst>
              <a:ext uri="{FF2B5EF4-FFF2-40B4-BE49-F238E27FC236}">
                <a16:creationId xmlns:a16="http://schemas.microsoft.com/office/drawing/2014/main" id="{158C6474-185E-47DF-B526-BCA608D3EE73}"/>
              </a:ext>
            </a:extLst>
          </p:cNvPr>
          <p:cNvSpPr txBox="1"/>
          <p:nvPr/>
        </p:nvSpPr>
        <p:spPr>
          <a:xfrm>
            <a:off x="1490448" y="2591299"/>
            <a:ext cx="8301316" cy="461665"/>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005289">
                    <a:lumMod val="50000"/>
                  </a:srgbClr>
                </a:solidFill>
                <a:latin typeface="맑은 고딕" panose="020F0502020204030204"/>
                <a:ea typeface="맑은 고딕" panose="020B0503020000020004" pitchFamily="50" charset="-127"/>
              </a:rPr>
              <a:t>높은 엔트로피</a:t>
            </a:r>
            <a:r>
              <a:rPr lang="en-US" altLang="ko-KR" sz="2400" b="1" dirty="0">
                <a:solidFill>
                  <a:srgbClr val="005289">
                    <a:lumMod val="50000"/>
                  </a:srgbClr>
                </a:solidFill>
                <a:latin typeface="맑은 고딕" panose="020F0502020204030204"/>
                <a:ea typeface="맑은 고딕" panose="020B0503020000020004" pitchFamily="50" charset="-127"/>
              </a:rPr>
              <a:t>: </a:t>
            </a:r>
            <a:r>
              <a:rPr lang="ko-KR" altLang="en-US" sz="2400" dirty="0">
                <a:solidFill>
                  <a:srgbClr val="005289">
                    <a:lumMod val="50000"/>
                  </a:srgbClr>
                </a:solidFill>
                <a:latin typeface="맑은 고딕" panose="020F0502020204030204"/>
                <a:ea typeface="맑은 고딕" panose="020B0503020000020004" pitchFamily="50" charset="-127"/>
              </a:rPr>
              <a:t>흥미롭고 창의적인 시퀀스 생성</a:t>
            </a:r>
            <a:endParaRPr kumimoji="0" lang="ko-KR" altLang="en-US" sz="24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p:txBody>
      </p:sp>
      <p:sp>
        <p:nvSpPr>
          <p:cNvPr id="10" name="TextBox 9">
            <a:extLst>
              <a:ext uri="{FF2B5EF4-FFF2-40B4-BE49-F238E27FC236}">
                <a16:creationId xmlns:a16="http://schemas.microsoft.com/office/drawing/2014/main" id="{FA286172-23EB-4E52-8EB4-59E14469B4E4}"/>
              </a:ext>
            </a:extLst>
          </p:cNvPr>
          <p:cNvSpPr txBox="1"/>
          <p:nvPr/>
        </p:nvSpPr>
        <p:spPr>
          <a:xfrm>
            <a:off x="1687671" y="5271431"/>
            <a:ext cx="8301316" cy="584775"/>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3200" b="1" dirty="0">
                <a:solidFill>
                  <a:srgbClr val="005289">
                    <a:lumMod val="50000"/>
                  </a:srgbClr>
                </a:solidFill>
                <a:latin typeface="맑은 고딕" panose="020F0502020204030204"/>
                <a:ea typeface="맑은 고딕" panose="020B0503020000020004" pitchFamily="50" charset="-127"/>
              </a:rPr>
              <a:t>무작위성</a:t>
            </a:r>
            <a:r>
              <a:rPr lang="en-US" altLang="ko-KR" sz="3200" b="1" dirty="0">
                <a:solidFill>
                  <a:srgbClr val="005289">
                    <a:lumMod val="50000"/>
                  </a:srgbClr>
                </a:solidFill>
                <a:latin typeface="맑은 고딕" panose="020F0502020204030204"/>
                <a:ea typeface="맑은 고딕" panose="020B0503020000020004" pitchFamily="50" charset="-127"/>
              </a:rPr>
              <a:t>!</a:t>
            </a:r>
            <a:endParaRPr kumimoji="0" lang="ko-KR" altLang="en-US" sz="32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2141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3270447"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300" normalizeH="0" baseline="0" noProof="0" dirty="0" err="1">
                <a:ln>
                  <a:noFill/>
                </a:ln>
                <a:solidFill>
                  <a:prstClr val="white"/>
                </a:solidFill>
                <a:effectLst/>
                <a:uLnTx/>
                <a:uFillTx/>
                <a:ea typeface="나눔스퀘어 Light"/>
                <a:cs typeface="+mn-cs"/>
              </a:rPr>
              <a:t>소프트맥스</a:t>
            </a:r>
            <a:r>
              <a:rPr kumimoji="0" lang="ko-KR" altLang="en-US" sz="3600" b="0" i="0" u="none" strike="noStrike" kern="1200" cap="none" spc="-300" normalizeH="0" baseline="0" noProof="0" dirty="0">
                <a:ln>
                  <a:noFill/>
                </a:ln>
                <a:solidFill>
                  <a:prstClr val="white"/>
                </a:solidFill>
                <a:effectLst/>
                <a:uLnTx/>
                <a:uFillTx/>
                <a:ea typeface="나눔스퀘어 Light"/>
                <a:cs typeface="+mn-cs"/>
              </a:rPr>
              <a:t> 온도</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562975"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8.1.3</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17" name="TextBox 16">
            <a:extLst>
              <a:ext uri="{FF2B5EF4-FFF2-40B4-BE49-F238E27FC236}">
                <a16:creationId xmlns:a16="http://schemas.microsoft.com/office/drawing/2014/main" id="{B42EAFAD-1516-4266-AEB8-C727D93D2B43}"/>
              </a:ext>
            </a:extLst>
          </p:cNvPr>
          <p:cNvSpPr txBox="1"/>
          <p:nvPr/>
        </p:nvSpPr>
        <p:spPr>
          <a:xfrm>
            <a:off x="506638" y="1276906"/>
            <a:ext cx="11488138" cy="1815882"/>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소프트맥스</a:t>
            </a:r>
            <a:r>
              <a:rPr kumimoji="0" lang="ko-KR" altLang="en-US" sz="28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온도</a:t>
            </a:r>
            <a:r>
              <a:rPr kumimoji="0" lang="en-US" altLang="ko-KR" sz="28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a:t>
            </a:r>
            <a:r>
              <a:rPr kumimoji="0" lang="en-US" altLang="ko-KR" sz="2800" b="1"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softmax</a:t>
            </a:r>
            <a:r>
              <a:rPr kumimoji="0" lang="en-US" altLang="ko-KR" sz="28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temperature):</a:t>
            </a:r>
            <a:endParaRPr kumimoji="0" lang="en-US" altLang="ko-KR"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샘플링 과정에서 확률적인 양을 조절하기 위한 파라미터</a:t>
            </a:r>
            <a:r>
              <a:rPr kumimoji="0" lang="en-US" altLang="ko-KR"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이 파라미터는 샘플링에 사용되는 확률 분포의 </a:t>
            </a:r>
            <a:r>
              <a:rPr kumimoji="0" lang="ko-KR" altLang="en-US" sz="28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엔트로피</a:t>
            </a:r>
            <a:r>
              <a:rPr kumimoji="0" lang="ko-KR" altLang="en-US"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를 나타냄</a:t>
            </a:r>
            <a:r>
              <a:rPr kumimoji="0" lang="en-US" altLang="ko-KR"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얼마나 놀라운 또는 예상되는 글자를 선택할지 결정</a:t>
            </a:r>
            <a:r>
              <a:rPr kumimoji="0" lang="en-US" altLang="ko-KR"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a:t>
            </a:r>
          </a:p>
        </p:txBody>
      </p:sp>
      <p:sp>
        <p:nvSpPr>
          <p:cNvPr id="9" name="TextBox 8">
            <a:extLst>
              <a:ext uri="{FF2B5EF4-FFF2-40B4-BE49-F238E27FC236}">
                <a16:creationId xmlns:a16="http://schemas.microsoft.com/office/drawing/2014/main" id="{766C2F80-0FF2-4F07-8FA1-AF953FC60E0A}"/>
              </a:ext>
            </a:extLst>
          </p:cNvPr>
          <p:cNvSpPr txBox="1"/>
          <p:nvPr/>
        </p:nvSpPr>
        <p:spPr>
          <a:xfrm>
            <a:off x="506638" y="3603848"/>
            <a:ext cx="11488138" cy="2246769"/>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낮은 온도 샘플링</a:t>
            </a:r>
            <a:r>
              <a:rPr kumimoji="0" lang="en-US" altLang="ko-KR" sz="28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t>
            </a:r>
            <a:r>
              <a:rPr kumimoji="0" lang="ko-KR" altLang="en-US"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반복적이고 예상되는 텍스트 생성</a:t>
            </a:r>
            <a:br>
              <a:rPr kumimoji="0" lang="ko-KR" altLang="en-US"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br>
            <a:r>
              <a:rPr kumimoji="0" lang="ko-KR" altLang="en-US"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그러나 국부적인 구조</a:t>
            </a:r>
            <a:r>
              <a:rPr kumimoji="0" lang="en-US" altLang="ko-KR"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t>
            </a:r>
            <a:r>
              <a:rPr kumimoji="0" lang="ko-KR" altLang="en-US" sz="280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실제있는</a:t>
            </a:r>
            <a:r>
              <a:rPr kumimoji="0" lang="ko-KR" altLang="en-US"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영어 단어들</a:t>
            </a:r>
            <a:br>
              <a:rPr kumimoji="0" lang="ko-KR" altLang="en-US"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br>
            <a:br>
              <a:rPr kumimoji="0" lang="ko-KR" altLang="en-US"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br>
            <a:r>
              <a:rPr kumimoji="0" lang="ko-KR" altLang="en-US" sz="28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높은 온도 샘플링</a:t>
            </a:r>
            <a:r>
              <a:rPr kumimoji="0" lang="en-US" altLang="ko-KR" sz="28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t>
            </a:r>
            <a:r>
              <a:rPr kumimoji="0" lang="ko-KR" altLang="en-US"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흥미롭고 창의적인 텍스트 생성</a:t>
            </a:r>
            <a:br>
              <a:rPr kumimoji="0" lang="ko-KR" altLang="en-US"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br>
            <a:r>
              <a:rPr kumimoji="0" lang="ko-KR" altLang="en-US"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그렇지만 국부적인 구조가 무너지고 대부분 무작위문자열</a:t>
            </a:r>
            <a:endParaRPr kumimoji="0" lang="en-US" altLang="ko-KR"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062429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27135" y="117305"/>
            <a:ext cx="7837402"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300" normalizeH="0" baseline="0" noProof="0" dirty="0">
                <a:ln>
                  <a:noFill/>
                </a:ln>
                <a:solidFill>
                  <a:prstClr val="white"/>
                </a:solidFill>
                <a:effectLst/>
                <a:uLnTx/>
                <a:uFillTx/>
                <a:ea typeface="나눔스퀘어 Light"/>
                <a:cs typeface="+mn-cs"/>
              </a:rPr>
              <a:t>글자 수준의 </a:t>
            </a:r>
            <a:r>
              <a:rPr kumimoji="0" lang="en-US" altLang="ko-KR" sz="3600" b="0" i="0" u="none" strike="noStrike" kern="1200" cap="none" spc="-300" normalizeH="0" baseline="0" noProof="0" dirty="0">
                <a:ln>
                  <a:noFill/>
                </a:ln>
                <a:solidFill>
                  <a:prstClr val="white"/>
                </a:solidFill>
                <a:effectLst/>
                <a:uLnTx/>
                <a:uFillTx/>
                <a:ea typeface="나눔스퀘어 Light"/>
                <a:cs typeface="+mn-cs"/>
              </a:rPr>
              <a:t>LSTM </a:t>
            </a:r>
            <a:r>
              <a:rPr kumimoji="0" lang="ko-KR" altLang="en-US" sz="3600" b="0" i="0" u="none" strike="noStrike" kern="1200" cap="none" spc="-300" normalizeH="0" baseline="0" noProof="0" dirty="0">
                <a:ln>
                  <a:noFill/>
                </a:ln>
                <a:solidFill>
                  <a:prstClr val="white"/>
                </a:solidFill>
                <a:effectLst/>
                <a:uLnTx/>
                <a:uFillTx/>
                <a:ea typeface="나눔스퀘어 Light"/>
                <a:cs typeface="+mn-cs"/>
              </a:rPr>
              <a:t>텍스트 생성 모델 구현</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562975"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8.1.4</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6" name="TextBox 5">
            <a:extLst>
              <a:ext uri="{FF2B5EF4-FFF2-40B4-BE49-F238E27FC236}">
                <a16:creationId xmlns:a16="http://schemas.microsoft.com/office/drawing/2014/main" id="{B228F320-2D05-4C20-88C2-0FEFA2F7ED8A}"/>
              </a:ext>
            </a:extLst>
          </p:cNvPr>
          <p:cNvSpPr txBox="1"/>
          <p:nvPr/>
        </p:nvSpPr>
        <p:spPr>
          <a:xfrm>
            <a:off x="399062" y="1316621"/>
            <a:ext cx="11488138" cy="523220"/>
          </a:xfrm>
          <a:prstGeom prst="rect">
            <a:avLst/>
          </a:prstGeom>
          <a:noFill/>
        </p:spPr>
        <p:txBody>
          <a:bodyPr wrap="square">
            <a:spAutoFit/>
          </a:bodyPr>
          <a:lstStyle/>
          <a:p>
            <a:pPr marL="514350" marR="0" lvl="0" indent="-514350" algn="l" defTabSz="914400" rtl="0" eaLnBrk="1" fontAlgn="auto" latinLnBrk="1" hangingPunct="1">
              <a:lnSpc>
                <a:spcPct val="100000"/>
              </a:lnSpc>
              <a:spcBef>
                <a:spcPts val="0"/>
              </a:spcBef>
              <a:spcAft>
                <a:spcPts val="0"/>
              </a:spcAft>
              <a:buClrTx/>
              <a:buSzTx/>
              <a:buFontTx/>
              <a:buAutoNum type="arabicPeriod"/>
              <a:tabLst/>
              <a:defRPr/>
            </a:pPr>
            <a:r>
              <a:rPr lang="ko-KR" altLang="en-US" sz="2800" b="1" dirty="0">
                <a:solidFill>
                  <a:srgbClr val="005289">
                    <a:lumMod val="50000"/>
                  </a:srgbClr>
                </a:solidFill>
                <a:latin typeface="맑은 고딕" panose="020F0502020204030204"/>
                <a:ea typeface="맑은 고딕" panose="020B0503020000020004" pitchFamily="50" charset="-127"/>
              </a:rPr>
              <a:t>데이터 전처리</a:t>
            </a:r>
            <a:endParaRPr lang="en-US" altLang="ko-KR" sz="2800" b="1" dirty="0">
              <a:solidFill>
                <a:srgbClr val="005289">
                  <a:lumMod val="50000"/>
                </a:srgbClr>
              </a:solidFill>
              <a:latin typeface="맑은 고딕" panose="020F0502020204030204"/>
              <a:ea typeface="맑은 고딕" panose="020B0503020000020004" pitchFamily="50" charset="-127"/>
            </a:endParaRPr>
          </a:p>
        </p:txBody>
      </p:sp>
      <p:pic>
        <p:nvPicPr>
          <p:cNvPr id="7" name="그림 6">
            <a:extLst>
              <a:ext uri="{FF2B5EF4-FFF2-40B4-BE49-F238E27FC236}">
                <a16:creationId xmlns:a16="http://schemas.microsoft.com/office/drawing/2014/main" id="{5CAB7337-856B-4B05-9E9F-06E0BE65EC3E}"/>
              </a:ext>
            </a:extLst>
          </p:cNvPr>
          <p:cNvPicPr>
            <a:picLocks noChangeAspect="1"/>
          </p:cNvPicPr>
          <p:nvPr/>
        </p:nvPicPr>
        <p:blipFill>
          <a:blip r:embed="rId2"/>
          <a:stretch>
            <a:fillRect/>
          </a:stretch>
        </p:blipFill>
        <p:spPr>
          <a:xfrm>
            <a:off x="587106" y="2292331"/>
            <a:ext cx="5172797" cy="1609950"/>
          </a:xfrm>
          <a:prstGeom prst="rect">
            <a:avLst/>
          </a:prstGeom>
        </p:spPr>
      </p:pic>
      <p:pic>
        <p:nvPicPr>
          <p:cNvPr id="9" name="그림 8">
            <a:extLst>
              <a:ext uri="{FF2B5EF4-FFF2-40B4-BE49-F238E27FC236}">
                <a16:creationId xmlns:a16="http://schemas.microsoft.com/office/drawing/2014/main" id="{F2F0311C-DECA-4D8E-A98F-3B50444A88DF}"/>
              </a:ext>
            </a:extLst>
          </p:cNvPr>
          <p:cNvPicPr>
            <a:picLocks noChangeAspect="1"/>
          </p:cNvPicPr>
          <p:nvPr/>
        </p:nvPicPr>
        <p:blipFill rotWithShape="1">
          <a:blip r:embed="rId3"/>
          <a:srcRect b="10759"/>
          <a:stretch/>
        </p:blipFill>
        <p:spPr>
          <a:xfrm>
            <a:off x="6432099" y="1145051"/>
            <a:ext cx="4925030" cy="5712949"/>
          </a:xfrm>
          <a:prstGeom prst="rect">
            <a:avLst/>
          </a:prstGeom>
        </p:spPr>
      </p:pic>
      <p:pic>
        <p:nvPicPr>
          <p:cNvPr id="11" name="그림 10">
            <a:extLst>
              <a:ext uri="{FF2B5EF4-FFF2-40B4-BE49-F238E27FC236}">
                <a16:creationId xmlns:a16="http://schemas.microsoft.com/office/drawing/2014/main" id="{87884C16-EF14-4064-BB96-4F26B63D09BA}"/>
              </a:ext>
            </a:extLst>
          </p:cNvPr>
          <p:cNvPicPr>
            <a:picLocks noChangeAspect="1"/>
          </p:cNvPicPr>
          <p:nvPr/>
        </p:nvPicPr>
        <p:blipFill>
          <a:blip r:embed="rId4"/>
          <a:stretch>
            <a:fillRect/>
          </a:stretch>
        </p:blipFill>
        <p:spPr>
          <a:xfrm>
            <a:off x="4436076" y="5828691"/>
            <a:ext cx="1600423" cy="704948"/>
          </a:xfrm>
          <a:prstGeom prst="rect">
            <a:avLst/>
          </a:prstGeom>
        </p:spPr>
      </p:pic>
    </p:spTree>
    <p:extLst>
      <p:ext uri="{BB962C8B-B14F-4D97-AF65-F5344CB8AC3E}">
        <p14:creationId xmlns:p14="http://schemas.microsoft.com/office/powerpoint/2010/main" val="2358917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27135" y="117305"/>
            <a:ext cx="7837402"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300" normalizeH="0" baseline="0" noProof="0" dirty="0">
                <a:ln>
                  <a:noFill/>
                </a:ln>
                <a:solidFill>
                  <a:prstClr val="white"/>
                </a:solidFill>
                <a:effectLst/>
                <a:uLnTx/>
                <a:uFillTx/>
                <a:ea typeface="나눔스퀘어 Light"/>
                <a:cs typeface="+mn-cs"/>
              </a:rPr>
              <a:t>글자 수준의 </a:t>
            </a:r>
            <a:r>
              <a:rPr kumimoji="0" lang="en-US" altLang="ko-KR" sz="3600" b="0" i="0" u="none" strike="noStrike" kern="1200" cap="none" spc="-300" normalizeH="0" baseline="0" noProof="0" dirty="0">
                <a:ln>
                  <a:noFill/>
                </a:ln>
                <a:solidFill>
                  <a:prstClr val="white"/>
                </a:solidFill>
                <a:effectLst/>
                <a:uLnTx/>
                <a:uFillTx/>
                <a:ea typeface="나눔스퀘어 Light"/>
                <a:cs typeface="+mn-cs"/>
              </a:rPr>
              <a:t>LSTM </a:t>
            </a:r>
            <a:r>
              <a:rPr kumimoji="0" lang="ko-KR" altLang="en-US" sz="3600" b="0" i="0" u="none" strike="noStrike" kern="1200" cap="none" spc="-300" normalizeH="0" baseline="0" noProof="0" dirty="0">
                <a:ln>
                  <a:noFill/>
                </a:ln>
                <a:solidFill>
                  <a:prstClr val="white"/>
                </a:solidFill>
                <a:effectLst/>
                <a:uLnTx/>
                <a:uFillTx/>
                <a:ea typeface="나눔스퀘어 Light"/>
                <a:cs typeface="+mn-cs"/>
              </a:rPr>
              <a:t>텍스트 생성 모델 구현</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562975"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8.1.4</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6" name="TextBox 5">
            <a:extLst>
              <a:ext uri="{FF2B5EF4-FFF2-40B4-BE49-F238E27FC236}">
                <a16:creationId xmlns:a16="http://schemas.microsoft.com/office/drawing/2014/main" id="{B228F320-2D05-4C20-88C2-0FEFA2F7ED8A}"/>
              </a:ext>
            </a:extLst>
          </p:cNvPr>
          <p:cNvSpPr txBox="1"/>
          <p:nvPr/>
        </p:nvSpPr>
        <p:spPr>
          <a:xfrm>
            <a:off x="399062" y="1316621"/>
            <a:ext cx="11488138" cy="523220"/>
          </a:xfrm>
          <a:prstGeom prst="rect">
            <a:avLst/>
          </a:prstGeom>
          <a:noFill/>
        </p:spPr>
        <p:txBody>
          <a:bodyPr wrap="square">
            <a:spAutoFit/>
          </a:bodyPr>
          <a:lstStyle/>
          <a:p>
            <a:pPr marR="0" lvl="0" algn="l" defTabSz="914400" rtl="0" eaLnBrk="1" fontAlgn="auto" latinLnBrk="1" hangingPunct="1">
              <a:lnSpc>
                <a:spcPct val="100000"/>
              </a:lnSpc>
              <a:spcBef>
                <a:spcPts val="0"/>
              </a:spcBef>
              <a:spcAft>
                <a:spcPts val="0"/>
              </a:spcAft>
              <a:buClrTx/>
              <a:buSzTx/>
              <a:tabLst/>
              <a:defRPr/>
            </a:pPr>
            <a:r>
              <a:rPr lang="en-US" altLang="ko-KR" sz="2800" b="1" dirty="0">
                <a:solidFill>
                  <a:srgbClr val="005289">
                    <a:lumMod val="50000"/>
                  </a:srgbClr>
                </a:solidFill>
                <a:latin typeface="맑은 고딕" panose="020F0502020204030204"/>
                <a:ea typeface="맑은 고딕" panose="020B0503020000020004" pitchFamily="50" charset="-127"/>
              </a:rPr>
              <a:t>2. </a:t>
            </a:r>
            <a:r>
              <a:rPr lang="ko-KR" altLang="en-US" sz="2800" b="1" dirty="0">
                <a:solidFill>
                  <a:srgbClr val="005289">
                    <a:lumMod val="50000"/>
                  </a:srgbClr>
                </a:solidFill>
                <a:latin typeface="맑은 고딕" panose="020F0502020204030204"/>
                <a:ea typeface="맑은 고딕" panose="020B0503020000020004" pitchFamily="50" charset="-127"/>
              </a:rPr>
              <a:t>네트워크 구성</a:t>
            </a:r>
            <a:endParaRPr lang="en-US" altLang="ko-KR" sz="2800" b="1" dirty="0">
              <a:solidFill>
                <a:srgbClr val="005289">
                  <a:lumMod val="50000"/>
                </a:srgbClr>
              </a:solidFill>
              <a:latin typeface="맑은 고딕" panose="020F0502020204030204"/>
              <a:ea typeface="맑은 고딕" panose="020B0503020000020004" pitchFamily="50" charset="-127"/>
            </a:endParaRPr>
          </a:p>
        </p:txBody>
      </p:sp>
      <p:pic>
        <p:nvPicPr>
          <p:cNvPr id="8" name="그림 7">
            <a:extLst>
              <a:ext uri="{FF2B5EF4-FFF2-40B4-BE49-F238E27FC236}">
                <a16:creationId xmlns:a16="http://schemas.microsoft.com/office/drawing/2014/main" id="{C025A929-83CF-48C7-ABF4-167DC4600FCC}"/>
              </a:ext>
            </a:extLst>
          </p:cNvPr>
          <p:cNvPicPr>
            <a:picLocks noChangeAspect="1"/>
          </p:cNvPicPr>
          <p:nvPr/>
        </p:nvPicPr>
        <p:blipFill>
          <a:blip r:embed="rId2"/>
          <a:stretch>
            <a:fillRect/>
          </a:stretch>
        </p:blipFill>
        <p:spPr>
          <a:xfrm>
            <a:off x="561066" y="3053328"/>
            <a:ext cx="4991797" cy="1114581"/>
          </a:xfrm>
          <a:prstGeom prst="rect">
            <a:avLst/>
          </a:prstGeom>
        </p:spPr>
      </p:pic>
      <p:pic>
        <p:nvPicPr>
          <p:cNvPr id="12" name="그림 11">
            <a:extLst>
              <a:ext uri="{FF2B5EF4-FFF2-40B4-BE49-F238E27FC236}">
                <a16:creationId xmlns:a16="http://schemas.microsoft.com/office/drawing/2014/main" id="{4AA88177-EA2B-4014-BBAC-B19B67FCDA55}"/>
              </a:ext>
            </a:extLst>
          </p:cNvPr>
          <p:cNvPicPr>
            <a:picLocks noChangeAspect="1"/>
          </p:cNvPicPr>
          <p:nvPr/>
        </p:nvPicPr>
        <p:blipFill>
          <a:blip r:embed="rId3"/>
          <a:stretch>
            <a:fillRect/>
          </a:stretch>
        </p:blipFill>
        <p:spPr>
          <a:xfrm>
            <a:off x="561066" y="4686824"/>
            <a:ext cx="5258534" cy="514422"/>
          </a:xfrm>
          <a:prstGeom prst="rect">
            <a:avLst/>
          </a:prstGeom>
        </p:spPr>
      </p:pic>
      <p:sp>
        <p:nvSpPr>
          <p:cNvPr id="13" name="화살표: 오른쪽 12">
            <a:extLst>
              <a:ext uri="{FF2B5EF4-FFF2-40B4-BE49-F238E27FC236}">
                <a16:creationId xmlns:a16="http://schemas.microsoft.com/office/drawing/2014/main" id="{29C2C8F6-9630-41C8-AB3E-5EC374348E04}"/>
              </a:ext>
            </a:extLst>
          </p:cNvPr>
          <p:cNvSpPr/>
          <p:nvPr/>
        </p:nvSpPr>
        <p:spPr>
          <a:xfrm>
            <a:off x="6268740" y="3856050"/>
            <a:ext cx="1232342"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ea typeface="나눔스퀘어 Light"/>
              <a:cs typeface="+mn-cs"/>
            </a:endParaRPr>
          </a:p>
        </p:txBody>
      </p:sp>
      <p:sp>
        <p:nvSpPr>
          <p:cNvPr id="14" name="TextBox 13">
            <a:extLst>
              <a:ext uri="{FF2B5EF4-FFF2-40B4-BE49-F238E27FC236}">
                <a16:creationId xmlns:a16="http://schemas.microsoft.com/office/drawing/2014/main" id="{CED67B4C-2BF9-475E-AD97-A6B22B5682DE}"/>
              </a:ext>
            </a:extLst>
          </p:cNvPr>
          <p:cNvSpPr txBox="1"/>
          <p:nvPr/>
        </p:nvSpPr>
        <p:spPr>
          <a:xfrm>
            <a:off x="7189711" y="3616389"/>
            <a:ext cx="5358587" cy="830997"/>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400" dirty="0" err="1">
                <a:solidFill>
                  <a:srgbClr val="005289">
                    <a:lumMod val="50000"/>
                  </a:srgbClr>
                </a:solidFill>
                <a:latin typeface="맑은 고딕" panose="020F0502020204030204"/>
                <a:ea typeface="맑은 고딕" panose="020B0503020000020004" pitchFamily="50" charset="-127"/>
              </a:rPr>
              <a:t>원핫인코딩이기</a:t>
            </a:r>
            <a:r>
              <a:rPr lang="ko-KR" altLang="en-US" sz="2400" dirty="0">
                <a:solidFill>
                  <a:srgbClr val="005289">
                    <a:lumMod val="50000"/>
                  </a:srgbClr>
                </a:solidFill>
                <a:latin typeface="맑은 고딕" panose="020F0502020204030204"/>
                <a:ea typeface="맑은 고딕" panose="020B0503020000020004" pitchFamily="50" charset="-127"/>
              </a:rPr>
              <a:t> 때문에</a:t>
            </a:r>
            <a:endParaRPr lang="en-US" altLang="ko-KR" sz="2400" dirty="0">
              <a:solidFill>
                <a:srgbClr val="005289">
                  <a:lumMod val="50000"/>
                </a:srgbClr>
              </a:solidFill>
              <a:latin typeface="맑은 고딕" panose="020F0502020204030204"/>
              <a:ea typeface="맑은 고딕" panose="020B0503020000020004" pitchFamily="50"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categorical_crossentropy</a:t>
            </a:r>
            <a:r>
              <a:rPr lang="en-US" altLang="ko-KR" sz="2400" dirty="0">
                <a:solidFill>
                  <a:srgbClr val="005289">
                    <a:lumMod val="50000"/>
                  </a:srgbClr>
                </a:solidFill>
                <a:latin typeface="맑은 고딕" panose="020F0502020204030204"/>
                <a:ea typeface="맑은 고딕" panose="020B0503020000020004" pitchFamily="50" charset="-127"/>
              </a:rPr>
              <a:t> </a:t>
            </a:r>
            <a:r>
              <a:rPr kumimoji="0" lang="ko-KR" altLang="en-US" sz="24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사용</a:t>
            </a:r>
          </a:p>
        </p:txBody>
      </p:sp>
    </p:spTree>
    <p:extLst>
      <p:ext uri="{BB962C8B-B14F-4D97-AF65-F5344CB8AC3E}">
        <p14:creationId xmlns:p14="http://schemas.microsoft.com/office/powerpoint/2010/main" val="2236648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562975"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8.1.4</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17" name="TextBox 16">
            <a:extLst>
              <a:ext uri="{FF2B5EF4-FFF2-40B4-BE49-F238E27FC236}">
                <a16:creationId xmlns:a16="http://schemas.microsoft.com/office/drawing/2014/main" id="{B42EAFAD-1516-4266-AEB8-C727D93D2B43}"/>
              </a:ext>
            </a:extLst>
          </p:cNvPr>
          <p:cNvSpPr txBox="1"/>
          <p:nvPr/>
        </p:nvSpPr>
        <p:spPr>
          <a:xfrm>
            <a:off x="132080" y="1267941"/>
            <a:ext cx="11488138" cy="4832092"/>
          </a:xfrm>
          <a:prstGeom prst="rect">
            <a:avLst/>
          </a:prstGeom>
          <a:noFill/>
        </p:spPr>
        <p:txBody>
          <a:bodyPr wrap="square">
            <a:spAutoFit/>
          </a:bodyPr>
          <a:lstStyle/>
          <a:p>
            <a:pPr lvl="1">
              <a:defRPr/>
            </a:pPr>
            <a:r>
              <a:rPr kumimoji="0" lang="ko-KR" altLang="en-US" sz="28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훈련된</a:t>
            </a:r>
            <a:r>
              <a:rPr kumimoji="0" lang="ko-KR" altLang="en-US"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t>
            </a:r>
            <a:r>
              <a:rPr kumimoji="0" lang="ko-KR" altLang="en-US" sz="28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모델</a:t>
            </a:r>
            <a:r>
              <a:rPr kumimoji="0" lang="ko-KR" altLang="en-US"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과 </a:t>
            </a:r>
            <a:r>
              <a:rPr kumimoji="0" lang="ko-KR" altLang="en-US" sz="2800" b="1"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시드로</a:t>
            </a:r>
            <a:r>
              <a:rPr kumimoji="0" lang="ko-KR" altLang="en-US" sz="28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쓰일 간단한 텍스트</a:t>
            </a:r>
            <a:r>
              <a:rPr kumimoji="0" lang="ko-KR" altLang="en-US"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가</a:t>
            </a:r>
            <a:r>
              <a:rPr kumimoji="0" lang="ko-KR" altLang="en-US" sz="2800" b="1"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t>
            </a:r>
            <a:r>
              <a:rPr kumimoji="0" lang="ko-KR" altLang="en-US"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주어지면 다음과 같이 반복하여 새로운 텍스트를 생성</a:t>
            </a:r>
            <a:r>
              <a:rPr kumimoji="0" lang="en-US" altLang="ko-KR"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a:t>
            </a:r>
          </a:p>
          <a:p>
            <a:pPr lvl="1">
              <a:defRPr/>
            </a:pPr>
            <a:endParaRPr kumimoji="0" lang="en-US" altLang="ko-KR"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a:p>
            <a:pPr marL="971550" lvl="1" indent="-514350">
              <a:buAutoNum type="arabicPeriod"/>
              <a:defRPr/>
            </a:pPr>
            <a:r>
              <a:rPr kumimoji="0" lang="ko-KR" altLang="en-US"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지금까지 생성된 텍스트를 주입하여 모델에서 다음 글자에 대한 확률 분포를 </a:t>
            </a:r>
            <a:r>
              <a:rPr lang="ko-KR" altLang="en-US" sz="2800" dirty="0">
                <a:solidFill>
                  <a:srgbClr val="005289">
                    <a:lumMod val="50000"/>
                  </a:srgbClr>
                </a:solidFill>
                <a:latin typeface="맑은 고딕" panose="020F0502020204030204"/>
                <a:ea typeface="맑은 고딕" panose="020B0503020000020004" pitchFamily="50" charset="-127"/>
              </a:rPr>
              <a:t>뽑음</a:t>
            </a:r>
            <a:endParaRPr kumimoji="0" lang="en-US" altLang="ko-KR"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a:p>
            <a:pPr lvl="1">
              <a:defRPr/>
            </a:pPr>
            <a:endParaRPr kumimoji="0" lang="en-US" altLang="ko-KR"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a:p>
            <a:pPr lvl="1">
              <a:defRPr/>
            </a:pPr>
            <a:r>
              <a:rPr kumimoji="0" lang="en-US" altLang="ko-KR"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2. </a:t>
            </a:r>
            <a:r>
              <a:rPr kumimoji="0" lang="ko-KR" altLang="en-US"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특정 온도로 이 확률 분포의 가중치를 조정</a:t>
            </a:r>
            <a:endParaRPr kumimoji="0" lang="en-US" altLang="ko-KR"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a:p>
            <a:pPr lvl="1">
              <a:defRPr/>
            </a:pPr>
            <a:endParaRPr kumimoji="0" lang="en-US" altLang="ko-KR"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a:p>
            <a:pPr lvl="1">
              <a:defRPr/>
            </a:pPr>
            <a:r>
              <a:rPr kumimoji="0" lang="en-US" altLang="ko-KR"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3. </a:t>
            </a:r>
            <a:r>
              <a:rPr kumimoji="0" lang="ko-KR" altLang="en-US"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가중치가 조정된 분포에서 무작위로 새로운 글자를 샘플링</a:t>
            </a:r>
            <a:endParaRPr kumimoji="0" lang="en-US" altLang="ko-KR"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a:p>
            <a:pPr lvl="1">
              <a:defRPr/>
            </a:pPr>
            <a:endParaRPr kumimoji="0" lang="en-US" altLang="ko-KR"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a:p>
            <a:pPr lvl="1">
              <a:defRPr/>
            </a:pPr>
            <a:r>
              <a:rPr kumimoji="0" lang="en-US" altLang="ko-KR"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4. </a:t>
            </a:r>
            <a:r>
              <a:rPr kumimoji="0" lang="ko-KR" altLang="en-US"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새로운 글자를 생성된 텍스트의 끝에 추가</a:t>
            </a:r>
            <a:endParaRPr kumimoji="0" lang="en-US" altLang="ko-KR" sz="280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p:txBody>
      </p:sp>
      <p:sp>
        <p:nvSpPr>
          <p:cNvPr id="6" name="TextBox 5">
            <a:extLst>
              <a:ext uri="{FF2B5EF4-FFF2-40B4-BE49-F238E27FC236}">
                <a16:creationId xmlns:a16="http://schemas.microsoft.com/office/drawing/2014/main" id="{87019463-79F2-415E-8265-197EF7222FEC}"/>
              </a:ext>
            </a:extLst>
          </p:cNvPr>
          <p:cNvSpPr txBox="1"/>
          <p:nvPr/>
        </p:nvSpPr>
        <p:spPr>
          <a:xfrm>
            <a:off x="827135" y="117305"/>
            <a:ext cx="7837402"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300" normalizeH="0" baseline="0" noProof="0" dirty="0">
                <a:ln>
                  <a:noFill/>
                </a:ln>
                <a:solidFill>
                  <a:prstClr val="white"/>
                </a:solidFill>
                <a:effectLst/>
                <a:uLnTx/>
                <a:uFillTx/>
                <a:ea typeface="나눔스퀘어 Light"/>
                <a:cs typeface="+mn-cs"/>
              </a:rPr>
              <a:t>글자 수준의 </a:t>
            </a:r>
            <a:r>
              <a:rPr kumimoji="0" lang="en-US" altLang="ko-KR" sz="3600" b="0" i="0" u="none" strike="noStrike" kern="1200" cap="none" spc="-300" normalizeH="0" baseline="0" noProof="0" dirty="0">
                <a:ln>
                  <a:noFill/>
                </a:ln>
                <a:solidFill>
                  <a:prstClr val="white"/>
                </a:solidFill>
                <a:effectLst/>
                <a:uLnTx/>
                <a:uFillTx/>
                <a:ea typeface="나눔스퀘어 Light"/>
                <a:cs typeface="+mn-cs"/>
              </a:rPr>
              <a:t>LSTM </a:t>
            </a:r>
            <a:r>
              <a:rPr kumimoji="0" lang="ko-KR" altLang="en-US" sz="3600" b="0" i="0" u="none" strike="noStrike" kern="1200" cap="none" spc="-300" normalizeH="0" baseline="0" noProof="0" dirty="0">
                <a:ln>
                  <a:noFill/>
                </a:ln>
                <a:solidFill>
                  <a:prstClr val="white"/>
                </a:solidFill>
                <a:effectLst/>
                <a:uLnTx/>
                <a:uFillTx/>
                <a:ea typeface="나눔스퀘어 Light"/>
                <a:cs typeface="+mn-cs"/>
              </a:rPr>
              <a:t>텍스트 생성 모델 구현</a:t>
            </a:r>
          </a:p>
        </p:txBody>
      </p:sp>
    </p:spTree>
    <p:extLst>
      <p:ext uri="{BB962C8B-B14F-4D97-AF65-F5344CB8AC3E}">
        <p14:creationId xmlns:p14="http://schemas.microsoft.com/office/powerpoint/2010/main" val="1448678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27135" y="117305"/>
            <a:ext cx="7837402"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300" normalizeH="0" baseline="0" noProof="0" dirty="0">
                <a:ln>
                  <a:noFill/>
                </a:ln>
                <a:solidFill>
                  <a:prstClr val="white"/>
                </a:solidFill>
                <a:effectLst/>
                <a:uLnTx/>
                <a:uFillTx/>
                <a:ea typeface="나눔스퀘어 Light"/>
                <a:cs typeface="+mn-cs"/>
              </a:rPr>
              <a:t>글자 수준의 </a:t>
            </a:r>
            <a:r>
              <a:rPr kumimoji="0" lang="en-US" altLang="ko-KR" sz="3600" b="0" i="0" u="none" strike="noStrike" kern="1200" cap="none" spc="-300" normalizeH="0" baseline="0" noProof="0" dirty="0">
                <a:ln>
                  <a:noFill/>
                </a:ln>
                <a:solidFill>
                  <a:prstClr val="white"/>
                </a:solidFill>
                <a:effectLst/>
                <a:uLnTx/>
                <a:uFillTx/>
                <a:ea typeface="나눔스퀘어 Light"/>
                <a:cs typeface="+mn-cs"/>
              </a:rPr>
              <a:t>LSTM </a:t>
            </a:r>
            <a:r>
              <a:rPr kumimoji="0" lang="ko-KR" altLang="en-US" sz="3600" b="0" i="0" u="none" strike="noStrike" kern="1200" cap="none" spc="-300" normalizeH="0" baseline="0" noProof="0" dirty="0">
                <a:ln>
                  <a:noFill/>
                </a:ln>
                <a:solidFill>
                  <a:prstClr val="white"/>
                </a:solidFill>
                <a:effectLst/>
                <a:uLnTx/>
                <a:uFillTx/>
                <a:ea typeface="나눔스퀘어 Light"/>
                <a:cs typeface="+mn-cs"/>
              </a:rPr>
              <a:t>텍스트 생성 모델 구현</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562975"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8.1.4</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6" name="TextBox 5">
            <a:extLst>
              <a:ext uri="{FF2B5EF4-FFF2-40B4-BE49-F238E27FC236}">
                <a16:creationId xmlns:a16="http://schemas.microsoft.com/office/drawing/2014/main" id="{B228F320-2D05-4C20-88C2-0FEFA2F7ED8A}"/>
              </a:ext>
            </a:extLst>
          </p:cNvPr>
          <p:cNvSpPr txBox="1"/>
          <p:nvPr/>
        </p:nvSpPr>
        <p:spPr>
          <a:xfrm>
            <a:off x="399062" y="1316621"/>
            <a:ext cx="11488138" cy="523220"/>
          </a:xfrm>
          <a:prstGeom prst="rect">
            <a:avLst/>
          </a:prstGeom>
          <a:noFill/>
        </p:spPr>
        <p:txBody>
          <a:bodyPr wrap="square">
            <a:spAutoFit/>
          </a:bodyPr>
          <a:lstStyle/>
          <a:p>
            <a:pPr marR="0" lvl="0" algn="l" defTabSz="914400" rtl="0" eaLnBrk="1" fontAlgn="auto" latinLnBrk="1" hangingPunct="1">
              <a:lnSpc>
                <a:spcPct val="100000"/>
              </a:lnSpc>
              <a:spcBef>
                <a:spcPts val="0"/>
              </a:spcBef>
              <a:spcAft>
                <a:spcPts val="0"/>
              </a:spcAft>
              <a:buClrTx/>
              <a:buSzTx/>
              <a:tabLst/>
              <a:defRPr/>
            </a:pPr>
            <a:r>
              <a:rPr lang="en-US" altLang="ko-KR" sz="2800" b="1" dirty="0">
                <a:solidFill>
                  <a:srgbClr val="005289">
                    <a:lumMod val="50000"/>
                  </a:srgbClr>
                </a:solidFill>
                <a:latin typeface="맑은 고딕" panose="020F0502020204030204"/>
                <a:ea typeface="맑은 고딕" panose="020B0503020000020004" pitchFamily="50" charset="-127"/>
              </a:rPr>
              <a:t>3. </a:t>
            </a:r>
            <a:r>
              <a:rPr lang="ko-KR" altLang="en-US" sz="2800" b="1" dirty="0">
                <a:solidFill>
                  <a:srgbClr val="005289">
                    <a:lumMod val="50000"/>
                  </a:srgbClr>
                </a:solidFill>
                <a:latin typeface="맑은 고딕" panose="020F0502020204030204"/>
                <a:ea typeface="맑은 고딕" panose="020B0503020000020004" pitchFamily="50" charset="-127"/>
              </a:rPr>
              <a:t>언어 모델 훈련과 샘플링</a:t>
            </a:r>
            <a:endParaRPr lang="en-US" altLang="ko-KR" sz="2800" b="1" dirty="0">
              <a:solidFill>
                <a:srgbClr val="005289">
                  <a:lumMod val="50000"/>
                </a:srgbClr>
              </a:solidFill>
              <a:latin typeface="맑은 고딕" panose="020F0502020204030204"/>
              <a:ea typeface="맑은 고딕" panose="020B0503020000020004" pitchFamily="50" charset="-127"/>
            </a:endParaRPr>
          </a:p>
        </p:txBody>
      </p:sp>
      <p:pic>
        <p:nvPicPr>
          <p:cNvPr id="7" name="그림 6">
            <a:extLst>
              <a:ext uri="{FF2B5EF4-FFF2-40B4-BE49-F238E27FC236}">
                <a16:creationId xmlns:a16="http://schemas.microsoft.com/office/drawing/2014/main" id="{49A94C4E-6286-455E-9D86-F97D5F0123C7}"/>
              </a:ext>
            </a:extLst>
          </p:cNvPr>
          <p:cNvPicPr>
            <a:picLocks noChangeAspect="1"/>
          </p:cNvPicPr>
          <p:nvPr/>
        </p:nvPicPr>
        <p:blipFill>
          <a:blip r:embed="rId2"/>
          <a:stretch>
            <a:fillRect/>
          </a:stretch>
        </p:blipFill>
        <p:spPr>
          <a:xfrm>
            <a:off x="1561149" y="3041564"/>
            <a:ext cx="3839111" cy="1524213"/>
          </a:xfrm>
          <a:prstGeom prst="rect">
            <a:avLst/>
          </a:prstGeom>
        </p:spPr>
      </p:pic>
      <p:sp>
        <p:nvSpPr>
          <p:cNvPr id="15" name="TextBox 14">
            <a:extLst>
              <a:ext uri="{FF2B5EF4-FFF2-40B4-BE49-F238E27FC236}">
                <a16:creationId xmlns:a16="http://schemas.microsoft.com/office/drawing/2014/main" id="{27C7232E-3D19-4C35-B6AC-C83B8831D0C3}"/>
              </a:ext>
            </a:extLst>
          </p:cNvPr>
          <p:cNvSpPr txBox="1"/>
          <p:nvPr/>
        </p:nvSpPr>
        <p:spPr>
          <a:xfrm>
            <a:off x="801410" y="5018160"/>
            <a:ext cx="5358587" cy="369332"/>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모델의 예측이 주어졌을 때 샘플링하는 함수</a:t>
            </a:r>
            <a:endPar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p:txBody>
      </p:sp>
      <p:pic>
        <p:nvPicPr>
          <p:cNvPr id="10" name="그림 9">
            <a:extLst>
              <a:ext uri="{FF2B5EF4-FFF2-40B4-BE49-F238E27FC236}">
                <a16:creationId xmlns:a16="http://schemas.microsoft.com/office/drawing/2014/main" id="{B3F979F4-31EE-43B7-9F54-E2BB8AA66A49}"/>
              </a:ext>
            </a:extLst>
          </p:cNvPr>
          <p:cNvPicPr>
            <a:picLocks noChangeAspect="1"/>
          </p:cNvPicPr>
          <p:nvPr/>
        </p:nvPicPr>
        <p:blipFill>
          <a:blip r:embed="rId3"/>
          <a:stretch>
            <a:fillRect/>
          </a:stretch>
        </p:blipFill>
        <p:spPr>
          <a:xfrm>
            <a:off x="7020323" y="1212697"/>
            <a:ext cx="3610528" cy="5645303"/>
          </a:xfrm>
          <a:prstGeom prst="rect">
            <a:avLst/>
          </a:prstGeom>
        </p:spPr>
      </p:pic>
    </p:spTree>
    <p:extLst>
      <p:ext uri="{BB962C8B-B14F-4D97-AF65-F5344CB8AC3E}">
        <p14:creationId xmlns:p14="http://schemas.microsoft.com/office/powerpoint/2010/main" val="3380536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27135" y="117305"/>
            <a:ext cx="7837402"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300" normalizeH="0" baseline="0" noProof="0" dirty="0">
                <a:ln>
                  <a:noFill/>
                </a:ln>
                <a:solidFill>
                  <a:prstClr val="white"/>
                </a:solidFill>
                <a:effectLst/>
                <a:uLnTx/>
                <a:uFillTx/>
                <a:ea typeface="나눔스퀘어 Light"/>
                <a:cs typeface="+mn-cs"/>
              </a:rPr>
              <a:t>글자 수준의 </a:t>
            </a:r>
            <a:r>
              <a:rPr kumimoji="0" lang="en-US" altLang="ko-KR" sz="3600" b="0" i="0" u="none" strike="noStrike" kern="1200" cap="none" spc="-300" normalizeH="0" baseline="0" noProof="0" dirty="0">
                <a:ln>
                  <a:noFill/>
                </a:ln>
                <a:solidFill>
                  <a:prstClr val="white"/>
                </a:solidFill>
                <a:effectLst/>
                <a:uLnTx/>
                <a:uFillTx/>
                <a:ea typeface="나눔스퀘어 Light"/>
                <a:cs typeface="+mn-cs"/>
              </a:rPr>
              <a:t>LSTM </a:t>
            </a:r>
            <a:r>
              <a:rPr kumimoji="0" lang="ko-KR" altLang="en-US" sz="3600" b="0" i="0" u="none" strike="noStrike" kern="1200" cap="none" spc="-300" normalizeH="0" baseline="0" noProof="0" dirty="0">
                <a:ln>
                  <a:noFill/>
                </a:ln>
                <a:solidFill>
                  <a:prstClr val="white"/>
                </a:solidFill>
                <a:effectLst/>
                <a:uLnTx/>
                <a:uFillTx/>
                <a:ea typeface="나눔스퀘어 Light"/>
                <a:cs typeface="+mn-cs"/>
              </a:rPr>
              <a:t>텍스트 생성 모델 구현</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562975"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8.1.4</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15" name="TextBox 14">
            <a:extLst>
              <a:ext uri="{FF2B5EF4-FFF2-40B4-BE49-F238E27FC236}">
                <a16:creationId xmlns:a16="http://schemas.microsoft.com/office/drawing/2014/main" id="{27C7232E-3D19-4C35-B6AC-C83B8831D0C3}"/>
              </a:ext>
            </a:extLst>
          </p:cNvPr>
          <p:cNvSpPr txBox="1"/>
          <p:nvPr/>
        </p:nvSpPr>
        <p:spPr>
          <a:xfrm>
            <a:off x="146722" y="1274947"/>
            <a:ext cx="11898555" cy="4801314"/>
          </a:xfrm>
          <a:prstGeom prst="rect">
            <a:avLst/>
          </a:prstGeom>
          <a:noFill/>
        </p:spPr>
        <p:txBody>
          <a:bodyPr wrap="square">
            <a:spAutoFit/>
          </a:bodyPr>
          <a:lstStyle/>
          <a:p>
            <a:pPr marL="0" marR="0" lvl="0" indent="0" defTabSz="914400" rtl="0" eaLnBrk="1" fontAlgn="auto" latinLnBrk="1" hangingPunct="1">
              <a:lnSpc>
                <a:spcPct val="100000"/>
              </a:lnSpc>
              <a:spcBef>
                <a:spcPts val="0"/>
              </a:spcBef>
              <a:spcAft>
                <a:spcPts val="0"/>
              </a:spcAft>
              <a:buClrTx/>
              <a:buSzTx/>
              <a:buFontTx/>
              <a:buNone/>
              <a:tabLst/>
              <a:defRPr/>
            </a:pPr>
            <a:r>
              <a:rPr kumimoji="0" lang="ko-KR" altLang="en-US"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에포크</a:t>
            </a:r>
            <a:r>
              <a:rPr kumimoji="0" lang="ko-KR" altLang="en-US"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40</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Epoch 1/1</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200278/200278 [==============================] - 79s 395us/step - loss: 1.3065</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t>
            </a:r>
            <a:r>
              <a:rPr kumimoji="0" lang="ko-KR" altLang="en-US"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시드</a:t>
            </a:r>
            <a:r>
              <a:rPr kumimoji="0" lang="ko-KR" altLang="en-US"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텍스트</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"the slowly ascending ranks and classes, in which,</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through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fo</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t>
            </a:r>
            <a:r>
              <a:rPr kumimoji="0" lang="ko-KR" altLang="en-US"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온도</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0.2</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the slowly ascending ranks and classes, in which,</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through for the sense of the sense of the present man as the most same as the sense of the sense of the hand, and the philosophy of the sense of the reason and the contempt of the present in the belief of the sense of the sense of the sense of the most the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exiler</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to the feelings of the contempt to the present in the hand of the sense of the spirit of the reading the sense of the future of the superiority of</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t>
            </a:r>
            <a:r>
              <a:rPr kumimoji="0" lang="ko-KR" altLang="en-US"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온도</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0.5</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the slowly ascending ranks and classes, in which,</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through for something and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commandate</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and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and</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the world as a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rativger</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that the sense as the standard, and this has not literation of the man and the higher extent that the more believe of the hand, but the dispossession and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and</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the sense of the most heart of the world beyond as he was not seems to the knowledge and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simplet</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of the more over the sense of all things the hard are the regard to deceive and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someth</a:t>
            </a:r>
            <a:endPar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56673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dirty="0">
                <a:solidFill>
                  <a:schemeClr val="bg1"/>
                </a:solidFill>
              </a:rPr>
              <a:t>Part 1, </a:t>
            </a:r>
            <a:endParaRPr lang="ko-KR" altLang="en-US" sz="1400" dirty="0">
              <a:solidFill>
                <a:schemeClr val="bg1"/>
              </a:solidFill>
            </a:endParaRPr>
          </a:p>
        </p:txBody>
      </p:sp>
      <p:grpSp>
        <p:nvGrpSpPr>
          <p:cNvPr id="5" name="그룹 4">
            <a:extLst>
              <a:ext uri="{FF2B5EF4-FFF2-40B4-BE49-F238E27FC236}">
                <a16:creationId xmlns:a16="http://schemas.microsoft.com/office/drawing/2014/main" id="{682D6FE5-38E2-4261-BD74-F15BEE5ED7E3}"/>
              </a:ext>
            </a:extLst>
          </p:cNvPr>
          <p:cNvGrpSpPr/>
          <p:nvPr/>
        </p:nvGrpSpPr>
        <p:grpSpPr>
          <a:xfrm>
            <a:off x="1124005" y="5542106"/>
            <a:ext cx="4342019" cy="403028"/>
            <a:chOff x="2028825" y="5485953"/>
            <a:chExt cx="2038350" cy="403028"/>
          </a:xfrm>
        </p:grpSpPr>
        <p:cxnSp>
          <p:nvCxnSpPr>
            <p:cNvPr id="6" name="직선 연결선 5">
              <a:extLst>
                <a:ext uri="{FF2B5EF4-FFF2-40B4-BE49-F238E27FC236}">
                  <a16:creationId xmlns:a16="http://schemas.microsoft.com/office/drawing/2014/main" id="{49D3E554-B73C-4E0E-93A2-B5F9D39D3457}"/>
                </a:ext>
              </a:extLst>
            </p:cNvPr>
            <p:cNvCxnSpPr/>
            <p:nvPr/>
          </p:nvCxnSpPr>
          <p:spPr>
            <a:xfrm>
              <a:off x="2028825" y="5485953"/>
              <a:ext cx="20383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B910F12-BE21-45EA-A55D-DFB7DBE823B3}"/>
                </a:ext>
              </a:extLst>
            </p:cNvPr>
            <p:cNvSpPr txBox="1"/>
            <p:nvPr/>
          </p:nvSpPr>
          <p:spPr>
            <a:xfrm>
              <a:off x="2481980" y="5581204"/>
              <a:ext cx="1132041" cy="307777"/>
            </a:xfrm>
            <a:prstGeom prst="rect">
              <a:avLst/>
            </a:prstGeom>
            <a:noFill/>
          </p:spPr>
          <p:txBody>
            <a:bodyPr wrap="none" rtlCol="0">
              <a:spAutoFit/>
            </a:bodyPr>
            <a:lstStyle/>
            <a:p>
              <a:pPr algn="ctr"/>
              <a:r>
                <a:rPr lang="ko-KR" altLang="en-US" sz="1400" dirty="0" err="1">
                  <a:latin typeface="Arial" panose="020B0604020202020204" pitchFamily="34" charset="0"/>
                  <a:cs typeface="Arial" panose="020B0604020202020204" pitchFamily="34" charset="0"/>
                </a:rPr>
                <a:t>인셉션</a:t>
              </a:r>
              <a:r>
                <a:rPr lang="ko-KR" altLang="en-US" sz="1400" dirty="0">
                  <a:latin typeface="Arial" panose="020B0604020202020204" pitchFamily="34" charset="0"/>
                  <a:cs typeface="Arial" panose="020B0604020202020204" pitchFamily="34" charset="0"/>
                </a:rPr>
                <a:t> 모듈</a:t>
              </a:r>
            </a:p>
          </p:txBody>
        </p:sp>
      </p:grpSp>
      <p:grpSp>
        <p:nvGrpSpPr>
          <p:cNvPr id="8" name="그룹 7">
            <a:extLst>
              <a:ext uri="{FF2B5EF4-FFF2-40B4-BE49-F238E27FC236}">
                <a16:creationId xmlns:a16="http://schemas.microsoft.com/office/drawing/2014/main" id="{62DC1EEE-74CF-4B06-BA87-DB3E3FE91E11}"/>
              </a:ext>
            </a:extLst>
          </p:cNvPr>
          <p:cNvGrpSpPr/>
          <p:nvPr/>
        </p:nvGrpSpPr>
        <p:grpSpPr>
          <a:xfrm>
            <a:off x="6768354" y="5514253"/>
            <a:ext cx="4495826" cy="403028"/>
            <a:chOff x="2028825" y="5485953"/>
            <a:chExt cx="2038350" cy="403028"/>
          </a:xfrm>
        </p:grpSpPr>
        <p:cxnSp>
          <p:nvCxnSpPr>
            <p:cNvPr id="9" name="직선 연결선 8">
              <a:extLst>
                <a:ext uri="{FF2B5EF4-FFF2-40B4-BE49-F238E27FC236}">
                  <a16:creationId xmlns:a16="http://schemas.microsoft.com/office/drawing/2014/main" id="{9A2FE3EA-C82C-4D9A-A896-469F34C39E8F}"/>
                </a:ext>
              </a:extLst>
            </p:cNvPr>
            <p:cNvCxnSpPr/>
            <p:nvPr/>
          </p:nvCxnSpPr>
          <p:spPr>
            <a:xfrm>
              <a:off x="2028825" y="5485953"/>
              <a:ext cx="203835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6850911-A9BC-4EEB-B110-4C4F34832133}"/>
                </a:ext>
              </a:extLst>
            </p:cNvPr>
            <p:cNvSpPr txBox="1"/>
            <p:nvPr/>
          </p:nvSpPr>
          <p:spPr>
            <a:xfrm>
              <a:off x="2571748" y="5581204"/>
              <a:ext cx="952505" cy="307777"/>
            </a:xfrm>
            <a:prstGeom prst="rect">
              <a:avLst/>
            </a:prstGeom>
            <a:noFill/>
          </p:spPr>
          <p:txBody>
            <a:bodyPr wrap="none" rtlCol="0">
              <a:spAutoFit/>
            </a:bodyPr>
            <a:lstStyle/>
            <a:p>
              <a:pPr algn="ctr"/>
              <a:r>
                <a:rPr lang="ko-KR" altLang="en-US" sz="1400" dirty="0" err="1">
                  <a:latin typeface="Arial" panose="020B0604020202020204" pitchFamily="34" charset="0"/>
                  <a:cs typeface="Arial" panose="020B0604020202020204" pitchFamily="34" charset="0"/>
                </a:rPr>
                <a:t>잔차</a:t>
              </a:r>
              <a:r>
                <a:rPr lang="ko-KR" altLang="en-US" sz="1400" dirty="0">
                  <a:latin typeface="Arial" panose="020B0604020202020204" pitchFamily="34" charset="0"/>
                  <a:cs typeface="Arial" panose="020B0604020202020204" pitchFamily="34" charset="0"/>
                </a:rPr>
                <a:t> 연결</a:t>
              </a:r>
            </a:p>
          </p:txBody>
        </p:sp>
      </p:grpSp>
      <p:sp>
        <p:nvSpPr>
          <p:cNvPr id="11" name="TextBox 10">
            <a:extLst>
              <a:ext uri="{FF2B5EF4-FFF2-40B4-BE49-F238E27FC236}">
                <a16:creationId xmlns:a16="http://schemas.microsoft.com/office/drawing/2014/main" id="{AB7E90DC-E81B-4E41-AC14-1BC174B45582}"/>
              </a:ext>
            </a:extLst>
          </p:cNvPr>
          <p:cNvSpPr txBox="1"/>
          <p:nvPr/>
        </p:nvSpPr>
        <p:spPr>
          <a:xfrm flipH="1">
            <a:off x="727232" y="1564959"/>
            <a:ext cx="1745296" cy="400110"/>
          </a:xfrm>
          <a:prstGeom prst="rect">
            <a:avLst/>
          </a:prstGeom>
          <a:noFill/>
        </p:spPr>
        <p:txBody>
          <a:bodyPr wrap="square" rtlCol="0">
            <a:spAutoFit/>
          </a:bodyPr>
          <a:lstStyle/>
          <a:p>
            <a:r>
              <a:rPr lang="en-US" altLang="ko-KR" sz="2000" b="1" dirty="0">
                <a:latin typeface="Arial" panose="020B0604020202020204" pitchFamily="34" charset="0"/>
                <a:cs typeface="Arial" panose="020B0604020202020204" pitchFamily="34" charset="0"/>
              </a:rPr>
              <a:t>003</a:t>
            </a:r>
            <a:endParaRPr lang="ko-KR" altLang="en-US" sz="20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C58CCF8-1B8F-4259-B47F-C1B41ACAC3FC}"/>
              </a:ext>
            </a:extLst>
          </p:cNvPr>
          <p:cNvSpPr txBox="1"/>
          <p:nvPr/>
        </p:nvSpPr>
        <p:spPr>
          <a:xfrm flipH="1">
            <a:off x="6380569" y="1564959"/>
            <a:ext cx="1666587" cy="400110"/>
          </a:xfrm>
          <a:prstGeom prst="rect">
            <a:avLst/>
          </a:prstGeom>
          <a:noFill/>
        </p:spPr>
        <p:txBody>
          <a:bodyPr wrap="square" rtlCol="0">
            <a:spAutoFit/>
          </a:bodyPr>
          <a:lstStyle/>
          <a:p>
            <a:r>
              <a:rPr lang="en-US" altLang="ko-KR" sz="2000" b="1" dirty="0">
                <a:latin typeface="Arial" panose="020B0604020202020204" pitchFamily="34" charset="0"/>
                <a:cs typeface="Arial" panose="020B0604020202020204" pitchFamily="34" charset="0"/>
              </a:rPr>
              <a:t>004</a:t>
            </a:r>
            <a:endParaRPr lang="ko-KR" altLang="en-US" sz="2000" b="1" dirty="0">
              <a:latin typeface="Arial" panose="020B0604020202020204" pitchFamily="34" charset="0"/>
              <a:cs typeface="Arial" panose="020B0604020202020204" pitchFamily="34" charset="0"/>
            </a:endParaRPr>
          </a:p>
        </p:txBody>
      </p:sp>
      <p:sp>
        <p:nvSpPr>
          <p:cNvPr id="13" name="직사각형 12">
            <a:extLst>
              <a:ext uri="{FF2B5EF4-FFF2-40B4-BE49-F238E27FC236}">
                <a16:creationId xmlns:a16="http://schemas.microsoft.com/office/drawing/2014/main" id="{8D4F925D-326E-47E4-9D35-46C7F50C715D}"/>
              </a:ext>
            </a:extLst>
          </p:cNvPr>
          <p:cNvSpPr/>
          <p:nvPr/>
        </p:nvSpPr>
        <p:spPr>
          <a:xfrm>
            <a:off x="715311" y="1978427"/>
            <a:ext cx="5365941" cy="33587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4" name="직사각형 13">
            <a:extLst>
              <a:ext uri="{FF2B5EF4-FFF2-40B4-BE49-F238E27FC236}">
                <a16:creationId xmlns:a16="http://schemas.microsoft.com/office/drawing/2014/main" id="{0422B15C-9C03-4400-9798-715423D08A4F}"/>
              </a:ext>
            </a:extLst>
          </p:cNvPr>
          <p:cNvSpPr/>
          <p:nvPr/>
        </p:nvSpPr>
        <p:spPr>
          <a:xfrm>
            <a:off x="6380569" y="1978427"/>
            <a:ext cx="5123949" cy="33587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pic>
        <p:nvPicPr>
          <p:cNvPr id="16" name="그림 15">
            <a:extLst>
              <a:ext uri="{FF2B5EF4-FFF2-40B4-BE49-F238E27FC236}">
                <a16:creationId xmlns:a16="http://schemas.microsoft.com/office/drawing/2014/main" id="{9A10C02B-AD6F-49BE-96D1-7E93EF47F8F7}"/>
              </a:ext>
            </a:extLst>
          </p:cNvPr>
          <p:cNvPicPr>
            <a:picLocks noChangeAspect="1"/>
          </p:cNvPicPr>
          <p:nvPr/>
        </p:nvPicPr>
        <p:blipFill>
          <a:blip r:embed="rId2"/>
          <a:stretch>
            <a:fillRect/>
          </a:stretch>
        </p:blipFill>
        <p:spPr>
          <a:xfrm>
            <a:off x="1018644" y="2105570"/>
            <a:ext cx="4759274" cy="3104415"/>
          </a:xfrm>
          <a:prstGeom prst="rect">
            <a:avLst/>
          </a:prstGeom>
        </p:spPr>
      </p:pic>
      <p:pic>
        <p:nvPicPr>
          <p:cNvPr id="18" name="그림 17">
            <a:extLst>
              <a:ext uri="{FF2B5EF4-FFF2-40B4-BE49-F238E27FC236}">
                <a16:creationId xmlns:a16="http://schemas.microsoft.com/office/drawing/2014/main" id="{8FB3722E-7FCA-48A4-9C1F-98045FD6B950}"/>
              </a:ext>
            </a:extLst>
          </p:cNvPr>
          <p:cNvPicPr>
            <a:picLocks noChangeAspect="1"/>
          </p:cNvPicPr>
          <p:nvPr/>
        </p:nvPicPr>
        <p:blipFill>
          <a:blip r:embed="rId3"/>
          <a:stretch>
            <a:fillRect/>
          </a:stretch>
        </p:blipFill>
        <p:spPr>
          <a:xfrm>
            <a:off x="7501792" y="2115355"/>
            <a:ext cx="2733589" cy="3094629"/>
          </a:xfrm>
          <a:prstGeom prst="rect">
            <a:avLst/>
          </a:prstGeom>
        </p:spPr>
      </p:pic>
      <p:sp>
        <p:nvSpPr>
          <p:cNvPr id="19" name="TextBox 18">
            <a:extLst>
              <a:ext uri="{FF2B5EF4-FFF2-40B4-BE49-F238E27FC236}">
                <a16:creationId xmlns:a16="http://schemas.microsoft.com/office/drawing/2014/main" id="{1FE61026-D23E-4531-8F22-B1B1F1456E94}"/>
              </a:ext>
            </a:extLst>
          </p:cNvPr>
          <p:cNvSpPr txBox="1"/>
          <p:nvPr/>
        </p:nvSpPr>
        <p:spPr>
          <a:xfrm>
            <a:off x="875104" y="101916"/>
            <a:ext cx="3970959" cy="646331"/>
          </a:xfrm>
          <a:prstGeom prst="rect">
            <a:avLst/>
          </a:prstGeom>
          <a:noFill/>
        </p:spPr>
        <p:txBody>
          <a:bodyPr wrap="none" rtlCol="0">
            <a:spAutoFit/>
          </a:bodyPr>
          <a:lstStyle/>
          <a:p>
            <a:r>
              <a:rPr lang="ko-KR" altLang="en-US" sz="3600" spc="-300" dirty="0" err="1">
                <a:solidFill>
                  <a:schemeClr val="bg1"/>
                </a:solidFill>
              </a:rPr>
              <a:t>케라스의</a:t>
            </a:r>
            <a:r>
              <a:rPr lang="ko-KR" altLang="en-US" sz="3600" spc="-300" dirty="0">
                <a:solidFill>
                  <a:schemeClr val="bg1"/>
                </a:solidFill>
              </a:rPr>
              <a:t> 함수형 </a:t>
            </a:r>
            <a:r>
              <a:rPr lang="en-US" altLang="ko-KR" sz="3600" spc="-300" dirty="0">
                <a:solidFill>
                  <a:schemeClr val="bg1"/>
                </a:solidFill>
              </a:rPr>
              <a:t>API</a:t>
            </a:r>
            <a:endParaRPr lang="ko-KR" altLang="en-US" sz="3600" spc="-300" dirty="0">
              <a:solidFill>
                <a:schemeClr val="bg1"/>
              </a:solidFill>
            </a:endParaRPr>
          </a:p>
        </p:txBody>
      </p:sp>
    </p:spTree>
    <p:extLst>
      <p:ext uri="{BB962C8B-B14F-4D97-AF65-F5344CB8AC3E}">
        <p14:creationId xmlns:p14="http://schemas.microsoft.com/office/powerpoint/2010/main" val="3038543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27135" y="117305"/>
            <a:ext cx="7837402"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300" normalizeH="0" baseline="0" noProof="0" dirty="0">
                <a:ln>
                  <a:noFill/>
                </a:ln>
                <a:solidFill>
                  <a:prstClr val="white"/>
                </a:solidFill>
                <a:effectLst/>
                <a:uLnTx/>
                <a:uFillTx/>
                <a:ea typeface="나눔스퀘어 Light"/>
                <a:cs typeface="+mn-cs"/>
              </a:rPr>
              <a:t>글자 수준의 </a:t>
            </a:r>
            <a:r>
              <a:rPr kumimoji="0" lang="en-US" altLang="ko-KR" sz="3600" b="0" i="0" u="none" strike="noStrike" kern="1200" cap="none" spc="-300" normalizeH="0" baseline="0" noProof="0" dirty="0">
                <a:ln>
                  <a:noFill/>
                </a:ln>
                <a:solidFill>
                  <a:prstClr val="white"/>
                </a:solidFill>
                <a:effectLst/>
                <a:uLnTx/>
                <a:uFillTx/>
                <a:ea typeface="나눔스퀘어 Light"/>
                <a:cs typeface="+mn-cs"/>
              </a:rPr>
              <a:t>LSTM </a:t>
            </a:r>
            <a:r>
              <a:rPr kumimoji="0" lang="ko-KR" altLang="en-US" sz="3600" b="0" i="0" u="none" strike="noStrike" kern="1200" cap="none" spc="-300" normalizeH="0" baseline="0" noProof="0" dirty="0">
                <a:ln>
                  <a:noFill/>
                </a:ln>
                <a:solidFill>
                  <a:prstClr val="white"/>
                </a:solidFill>
                <a:effectLst/>
                <a:uLnTx/>
                <a:uFillTx/>
                <a:ea typeface="나눔스퀘어 Light"/>
                <a:cs typeface="+mn-cs"/>
              </a:rPr>
              <a:t>텍스트 생성 모델 구현</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562975"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8.1.4</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15" name="TextBox 14">
            <a:extLst>
              <a:ext uri="{FF2B5EF4-FFF2-40B4-BE49-F238E27FC236}">
                <a16:creationId xmlns:a16="http://schemas.microsoft.com/office/drawing/2014/main" id="{27C7232E-3D19-4C35-B6AC-C83B8831D0C3}"/>
              </a:ext>
            </a:extLst>
          </p:cNvPr>
          <p:cNvSpPr txBox="1"/>
          <p:nvPr/>
        </p:nvSpPr>
        <p:spPr>
          <a:xfrm>
            <a:off x="146722" y="1660428"/>
            <a:ext cx="11898555" cy="3970318"/>
          </a:xfrm>
          <a:prstGeom prst="rect">
            <a:avLst/>
          </a:prstGeom>
          <a:noFill/>
        </p:spPr>
        <p:txBody>
          <a:bodyPr wrap="square">
            <a:spAutoFit/>
          </a:bodyPr>
          <a:lstStyle/>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t>
            </a:r>
            <a:r>
              <a:rPr kumimoji="0" lang="ko-KR" altLang="en-US"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온도</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1.0</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the slowly ascending ranks and classes, in which,</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through for thence, for it who</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dihility</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at this desires: for thereby was a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spicent</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-god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howeven</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of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differeness</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in the creator. man an interpretation of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attendens</a:t>
            </a:r>
            <a:endPar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into object of good in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desilal</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wilts of withs this pertains moral estimates, it</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is transforms</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has prevent-mingled,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notwow</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by the contains them.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dequities</a:t>
            </a:r>
            <a:endPar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out power fine,</a:t>
            </a:r>
          </a:p>
          <a:p>
            <a:pPr marL="0" marR="0" lvl="0" indent="0" defTabSz="914400" rtl="0" eaLnBrk="1" fontAlgn="auto" latinLnBrk="1" hangingPunct="1">
              <a:lnSpc>
                <a:spcPct val="100000"/>
              </a:lnSpc>
              <a:spcBef>
                <a:spcPts val="0"/>
              </a:spcBef>
              <a:spcAft>
                <a:spcPts val="0"/>
              </a:spcAft>
              <a:buClrTx/>
              <a:buSzTx/>
              <a:buFontTx/>
              <a:buNone/>
              <a:tabLst/>
              <a:defRPr/>
            </a:pPr>
            <a:endPar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a:p>
            <a:pPr marL="0" marR="0" lvl="0" indent="0" defTabSz="914400" rtl="0" eaLnBrk="1" fontAlgn="auto" latinLnBrk="1" hangingPunct="1">
              <a:lnSpc>
                <a:spcPct val="100000"/>
              </a:lnSpc>
              <a:spcBef>
                <a:spcPts val="0"/>
              </a:spcBef>
              <a:spcAft>
                <a:spcPts val="0"/>
              </a:spcAft>
              <a:buClrTx/>
              <a:buSzTx/>
              <a:buFontTx/>
              <a:buNone/>
              <a:tabLst/>
              <a:defRPr/>
            </a:pPr>
            <a:endPar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unter</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our development</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and sists</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spry of his way presentiment in the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capa</a:t>
            </a:r>
            <a:endPar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18730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27135" y="117305"/>
            <a:ext cx="7837402"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300" normalizeH="0" baseline="0" noProof="0" dirty="0">
                <a:ln>
                  <a:noFill/>
                </a:ln>
                <a:solidFill>
                  <a:prstClr val="white"/>
                </a:solidFill>
                <a:effectLst/>
                <a:uLnTx/>
                <a:uFillTx/>
                <a:ea typeface="나눔스퀘어 Light"/>
                <a:cs typeface="+mn-cs"/>
              </a:rPr>
              <a:t>글자 수준의 </a:t>
            </a:r>
            <a:r>
              <a:rPr kumimoji="0" lang="en-US" altLang="ko-KR" sz="3600" b="0" i="0" u="none" strike="noStrike" kern="1200" cap="none" spc="-300" normalizeH="0" baseline="0" noProof="0" dirty="0">
                <a:ln>
                  <a:noFill/>
                </a:ln>
                <a:solidFill>
                  <a:prstClr val="white"/>
                </a:solidFill>
                <a:effectLst/>
                <a:uLnTx/>
                <a:uFillTx/>
                <a:ea typeface="나눔스퀘어 Light"/>
                <a:cs typeface="+mn-cs"/>
              </a:rPr>
              <a:t>LSTM </a:t>
            </a:r>
            <a:r>
              <a:rPr kumimoji="0" lang="ko-KR" altLang="en-US" sz="3600" b="0" i="0" u="none" strike="noStrike" kern="1200" cap="none" spc="-300" normalizeH="0" baseline="0" noProof="0" dirty="0">
                <a:ln>
                  <a:noFill/>
                </a:ln>
                <a:solidFill>
                  <a:prstClr val="white"/>
                </a:solidFill>
                <a:effectLst/>
                <a:uLnTx/>
                <a:uFillTx/>
                <a:ea typeface="나눔스퀘어 Light"/>
                <a:cs typeface="+mn-cs"/>
              </a:rPr>
              <a:t>텍스트 생성 모델 구현</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562975"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8.1.4</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15" name="TextBox 14">
            <a:extLst>
              <a:ext uri="{FF2B5EF4-FFF2-40B4-BE49-F238E27FC236}">
                <a16:creationId xmlns:a16="http://schemas.microsoft.com/office/drawing/2014/main" id="{27C7232E-3D19-4C35-B6AC-C83B8831D0C3}"/>
              </a:ext>
            </a:extLst>
          </p:cNvPr>
          <p:cNvSpPr txBox="1"/>
          <p:nvPr/>
        </p:nvSpPr>
        <p:spPr>
          <a:xfrm>
            <a:off x="146722" y="1660428"/>
            <a:ext cx="11898555" cy="3970318"/>
          </a:xfrm>
          <a:prstGeom prst="rect">
            <a:avLst/>
          </a:prstGeom>
          <a:noFill/>
        </p:spPr>
        <p:txBody>
          <a:bodyPr wrap="square">
            <a:spAutoFit/>
          </a:bodyPr>
          <a:lstStyle/>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t>
            </a:r>
            <a:r>
              <a:rPr kumimoji="0" lang="ko-KR" altLang="en-US"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온도</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1.2</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the slowly ascending ranks and classes, in which,</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through for which it has</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it.</a:t>
            </a:r>
          </a:p>
          <a:p>
            <a:pPr marL="0" marR="0" lvl="0" indent="0" defTabSz="914400" rtl="0" eaLnBrk="1" fontAlgn="auto" latinLnBrk="1" hangingPunct="1">
              <a:lnSpc>
                <a:spcPct val="100000"/>
              </a:lnSpc>
              <a:spcBef>
                <a:spcPts val="0"/>
              </a:spcBef>
              <a:spcAft>
                <a:spcPts val="0"/>
              </a:spcAft>
              <a:buClrTx/>
              <a:buSzTx/>
              <a:buFontTx/>
              <a:buNone/>
              <a:tabLst/>
              <a:defRPr/>
            </a:pPr>
            <a:endPar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12a in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sightency</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or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nootly</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power? "truths of a mess,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sudemoal</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and</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ovalesel</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which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wellozed</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po</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sececies</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without those who had not heated was</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"hand,</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fundamentall</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art of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selford</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it must have just go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preernes</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mohesstompule</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threateneo</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which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conzents</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with to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hampensness</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--must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lons</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in</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owing in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foresnasce</a:t>
            </a:r>
            <a:endPar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of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fign</a:t>
            </a:r>
            <a:endPar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and small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uncaded</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the philosopher;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theat</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one has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ba</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t>
            </a:r>
            <a:r>
              <a:rPr kumimoji="0" lang="en-US" altLang="ko-KR"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perfully</a:t>
            </a:r>
            <a:r>
              <a:rPr kumimoji="0" lang="en-US" altLang="ko-KR"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fait</a:t>
            </a:r>
          </a:p>
        </p:txBody>
      </p:sp>
    </p:spTree>
    <p:extLst>
      <p:ext uri="{BB962C8B-B14F-4D97-AF65-F5344CB8AC3E}">
        <p14:creationId xmlns:p14="http://schemas.microsoft.com/office/powerpoint/2010/main" val="3007294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27135" y="117305"/>
            <a:ext cx="1031051"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300" normalizeH="0" baseline="0" noProof="0" dirty="0">
                <a:ln>
                  <a:noFill/>
                </a:ln>
                <a:solidFill>
                  <a:prstClr val="white"/>
                </a:solidFill>
                <a:effectLst/>
                <a:uLnTx/>
                <a:uFillTx/>
                <a:ea typeface="나눔스퀘어 Light"/>
                <a:cs typeface="+mn-cs"/>
              </a:rPr>
              <a:t>정리</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562975"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8.1.5</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15" name="TextBox 14">
            <a:extLst>
              <a:ext uri="{FF2B5EF4-FFF2-40B4-BE49-F238E27FC236}">
                <a16:creationId xmlns:a16="http://schemas.microsoft.com/office/drawing/2014/main" id="{27C7232E-3D19-4C35-B6AC-C83B8831D0C3}"/>
              </a:ext>
            </a:extLst>
          </p:cNvPr>
          <p:cNvSpPr txBox="1"/>
          <p:nvPr/>
        </p:nvSpPr>
        <p:spPr>
          <a:xfrm>
            <a:off x="1159735" y="2207275"/>
            <a:ext cx="10171654" cy="3170099"/>
          </a:xfrm>
          <a:prstGeom prst="rect">
            <a:avLst/>
          </a:prstGeom>
          <a:noFill/>
        </p:spPr>
        <p:txBody>
          <a:bodyPr wrap="square">
            <a:spAutoFit/>
          </a:bodyPr>
          <a:lstStyle/>
          <a:p>
            <a:pPr marL="342900" marR="0" lvl="0" indent="-342900" defTabSz="914400" rtl="0" eaLnBrk="1" fontAlgn="auto" latinLnBrk="1" hangingPunct="1">
              <a:lnSpc>
                <a:spcPct val="100000"/>
              </a:lnSpc>
              <a:spcBef>
                <a:spcPts val="0"/>
              </a:spcBef>
              <a:spcAft>
                <a:spcPts val="0"/>
              </a:spcAft>
              <a:buClrTx/>
              <a:buSzTx/>
              <a:buFontTx/>
              <a:buAutoNum type="arabicPeriod"/>
              <a:tabLst/>
              <a:defRPr/>
            </a:pPr>
            <a:r>
              <a:rPr kumimoji="0" lang="ko-KR" altLang="en-US"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낮은 온도는 아주 반복적이고 예상</a:t>
            </a:r>
            <a:r>
              <a:rPr kumimoji="0" lang="en-US" altLang="ko-KR"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a:t>
            </a:r>
            <a:r>
              <a:rPr kumimoji="0" lang="ko-KR" altLang="en-US"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국부적 구조는 거의 동일</a:t>
            </a:r>
            <a:r>
              <a:rPr kumimoji="0" lang="en-US" altLang="ko-KR"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a:t>
            </a:r>
            <a:r>
              <a:rPr kumimoji="0" lang="ko-KR" altLang="en-US"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가능</a:t>
            </a:r>
            <a:endParaRPr kumimoji="0" lang="en-US" altLang="ko-KR"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a:p>
            <a:pPr marR="0" lvl="0" defTabSz="914400" rtl="0" eaLnBrk="1" fontAlgn="auto" latinLnBrk="1" hangingPunct="1">
              <a:lnSpc>
                <a:spcPct val="100000"/>
              </a:lnSpc>
              <a:spcBef>
                <a:spcPts val="0"/>
              </a:spcBef>
              <a:spcAft>
                <a:spcPts val="0"/>
              </a:spcAft>
              <a:buClrTx/>
              <a:buSzTx/>
              <a:tabLst/>
              <a:defRPr/>
            </a:pPr>
            <a:r>
              <a:rPr kumimoji="0" lang="en-US" altLang="ko-KR"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t>
            </a:r>
            <a:r>
              <a:rPr kumimoji="0" lang="ko-KR" altLang="en-US"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높은 온도는 흥미롭고 놀랍고 창의적 또한 새로운 단어도 창조</a:t>
            </a:r>
            <a:r>
              <a:rPr kumimoji="0" lang="en-US" altLang="ko-KR"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a:t>
            </a:r>
            <a:r>
              <a:rPr kumimoji="0" lang="ko-KR" altLang="en-US"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국부적 구조 무너짐</a:t>
            </a:r>
            <a:r>
              <a:rPr kumimoji="0" lang="en-US" altLang="ko-KR"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t>
            </a:r>
            <a:r>
              <a:rPr kumimoji="0" lang="ko-KR" altLang="en-US"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학습된 구조와 무작위성 사이에 균형 맞추기가 필요</a:t>
            </a:r>
          </a:p>
          <a:p>
            <a:pPr marL="0" marR="0" lvl="0" indent="0" defTabSz="914400" rtl="0" eaLnBrk="1" fontAlgn="auto" latinLnBrk="1"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a:p>
            <a:pPr marL="0" marR="0" lvl="0" indent="0" defTabSz="914400" rtl="0" eaLnBrk="1" fontAlgn="auto" latinLnBrk="1" hangingPunct="1">
              <a:lnSpc>
                <a:spcPct val="100000"/>
              </a:lnSpc>
              <a:spcBef>
                <a:spcPts val="0"/>
              </a:spcBef>
              <a:spcAft>
                <a:spcPts val="0"/>
              </a:spcAft>
              <a:buClrTx/>
              <a:buSzTx/>
              <a:buFontTx/>
              <a:buNone/>
              <a:tabLst/>
              <a:defRPr/>
            </a:pPr>
            <a:endParaRPr kumimoji="0" lang="ko-KR" altLang="en-US"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2. </a:t>
            </a:r>
            <a:r>
              <a:rPr kumimoji="0" lang="ko-KR" altLang="en-US"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다음 토큰을 </a:t>
            </a:r>
            <a:r>
              <a:rPr kumimoji="0" lang="ko-KR" altLang="en-US" sz="2000"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샘플링할</a:t>
            </a:r>
            <a:r>
              <a:rPr kumimoji="0" lang="ko-KR" altLang="en-US"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때 모델이 만든 출력에 집중하는 것과 무작위성을 주입하는 것 </a:t>
            </a:r>
            <a:endParaRPr lang="en-US" altLang="ko-KR" sz="2000" dirty="0">
              <a:solidFill>
                <a:srgbClr val="005289">
                  <a:lumMod val="50000"/>
                </a:srgbClr>
              </a:solidFill>
              <a:latin typeface="맑은 고딕" panose="020F0502020204030204"/>
              <a:ea typeface="맑은 고딕" panose="020B0503020000020004" pitchFamily="50" charset="-127"/>
            </a:endParaRP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a:t>
            </a:r>
            <a:r>
              <a:rPr kumimoji="0" lang="ko-KR" altLang="en-US"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사이에 균형을 맞추어야 함</a:t>
            </a:r>
          </a:p>
          <a:p>
            <a:pPr marL="0" marR="0" lvl="0" indent="0" defTabSz="914400" rtl="0" eaLnBrk="1" fontAlgn="auto" latinLnBrk="1"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a:p>
            <a:pPr marL="0" marR="0" lvl="0" indent="0" defTabSz="914400" rtl="0" eaLnBrk="1" fontAlgn="auto" latinLnBrk="1" hangingPunct="1">
              <a:lnSpc>
                <a:spcPct val="100000"/>
              </a:lnSpc>
              <a:spcBef>
                <a:spcPts val="0"/>
              </a:spcBef>
              <a:spcAft>
                <a:spcPts val="0"/>
              </a:spcAft>
              <a:buClrTx/>
              <a:buSzTx/>
              <a:buFontTx/>
              <a:buNone/>
              <a:tabLst/>
              <a:defRPr/>
            </a:pPr>
            <a:endParaRPr kumimoji="0" lang="ko-KR" altLang="en-US"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endParaRP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3. </a:t>
            </a:r>
            <a:r>
              <a:rPr kumimoji="0" lang="ko-KR" altLang="en-US"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이를 위해 </a:t>
            </a:r>
            <a:r>
              <a:rPr kumimoji="0" lang="ko-KR" altLang="en-US" sz="2000" b="0" i="0" u="none" strike="noStrike" kern="1200" cap="none" spc="0" normalizeH="0" baseline="0" noProof="0" dirty="0" err="1">
                <a:ln>
                  <a:noFill/>
                </a:ln>
                <a:solidFill>
                  <a:srgbClr val="005289">
                    <a:lumMod val="50000"/>
                  </a:srgbClr>
                </a:solidFill>
                <a:effectLst/>
                <a:uLnTx/>
                <a:uFillTx/>
                <a:latin typeface="맑은 고딕" panose="020F0502020204030204"/>
                <a:ea typeface="맑은 고딕" panose="020B0503020000020004" pitchFamily="50" charset="-127"/>
                <a:cs typeface="+mn-cs"/>
              </a:rPr>
              <a:t>소프트맥스</a:t>
            </a:r>
            <a:r>
              <a:rPr kumimoji="0" lang="ko-KR" altLang="en-US"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 온도 개념을 사용</a:t>
            </a:r>
            <a:r>
              <a:rPr lang="en-US" altLang="ko-KR" sz="2000" dirty="0">
                <a:solidFill>
                  <a:srgbClr val="005289">
                    <a:lumMod val="50000"/>
                  </a:srgbClr>
                </a:solidFill>
                <a:latin typeface="맑은 고딕" panose="020F0502020204030204"/>
                <a:ea typeface="맑은 고딕" panose="020B0503020000020004" pitchFamily="50" charset="-127"/>
              </a:rPr>
              <a:t>. </a:t>
            </a:r>
            <a:r>
              <a:rPr kumimoji="0" lang="ko-KR" altLang="en-US" sz="2000" b="0" i="0" u="none" strike="noStrike" kern="1200" cap="none" spc="0" normalizeH="0" baseline="0" noProof="0" dirty="0">
                <a:ln>
                  <a:noFill/>
                </a:ln>
                <a:solidFill>
                  <a:srgbClr val="005289">
                    <a:lumMod val="50000"/>
                  </a:srgbClr>
                </a:solidFill>
                <a:effectLst/>
                <a:uLnTx/>
                <a:uFillTx/>
                <a:latin typeface="맑은 고딕" panose="020F0502020204030204"/>
                <a:ea typeface="맑은 고딕" panose="020B0503020000020004" pitchFamily="50" charset="-127"/>
                <a:cs typeface="+mn-cs"/>
              </a:rPr>
              <a:t>항상 다양한 온도에서 적절한 값 찾기</a:t>
            </a:r>
          </a:p>
        </p:txBody>
      </p:sp>
    </p:spTree>
    <p:extLst>
      <p:ext uri="{BB962C8B-B14F-4D97-AF65-F5344CB8AC3E}">
        <p14:creationId xmlns:p14="http://schemas.microsoft.com/office/powerpoint/2010/main" val="368382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31F6F75-B221-4061-B962-758F7C3BEBF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474720" y="0"/>
            <a:ext cx="8717280" cy="6858000"/>
          </a:xfrm>
          <a:prstGeom prst="rect">
            <a:avLst/>
          </a:prstGeom>
        </p:spPr>
      </p:pic>
      <p:sp>
        <p:nvSpPr>
          <p:cNvPr id="7" name="직사각형 6">
            <a:extLst>
              <a:ext uri="{FF2B5EF4-FFF2-40B4-BE49-F238E27FC236}">
                <a16:creationId xmlns:a16="http://schemas.microsoft.com/office/drawing/2014/main" id="{BFB742AF-8DE1-4801-BAAB-FF7C033D40F3}"/>
              </a:ext>
            </a:extLst>
          </p:cNvPr>
          <p:cNvSpPr/>
          <p:nvPr/>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9" name="TextBox 8">
            <a:extLst>
              <a:ext uri="{FF2B5EF4-FFF2-40B4-BE49-F238E27FC236}">
                <a16:creationId xmlns:a16="http://schemas.microsoft.com/office/drawing/2014/main" id="{E9B29B74-5530-431A-9A1D-6C360E5E40A6}"/>
              </a:ext>
            </a:extLst>
          </p:cNvPr>
          <p:cNvSpPr txBox="1"/>
          <p:nvPr/>
        </p:nvSpPr>
        <p:spPr>
          <a:xfrm>
            <a:off x="3825700" y="3121223"/>
            <a:ext cx="1454244"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3600" spc="-300">
                <a:solidFill>
                  <a:prstClr val="white"/>
                </a:solidFill>
                <a:ea typeface="나눔스퀘어 Light"/>
              </a:rPr>
              <a:t>딥드림</a:t>
            </a:r>
            <a:endParaRPr kumimoji="0" lang="ko-KR" altLang="en-US" sz="3600" b="0" i="0" u="none" strike="noStrike" kern="1200" cap="none" spc="-300" normalizeH="0" baseline="0" noProof="0" dirty="0">
              <a:ln>
                <a:noFill/>
              </a:ln>
              <a:solidFill>
                <a:prstClr val="white"/>
              </a:solidFill>
              <a:effectLst/>
              <a:uLnTx/>
              <a:uFillTx/>
              <a:ea typeface="나눔스퀘어 Light"/>
              <a:cs typeface="+mn-cs"/>
            </a:endParaRPr>
          </a:p>
        </p:txBody>
      </p:sp>
      <p:sp>
        <p:nvSpPr>
          <p:cNvPr id="11" name="TextBox 10">
            <a:extLst>
              <a:ext uri="{FF2B5EF4-FFF2-40B4-BE49-F238E27FC236}">
                <a16:creationId xmlns:a16="http://schemas.microsoft.com/office/drawing/2014/main" id="{DD6DC040-1911-4DE1-B7BA-8D50B20BC5F8}"/>
              </a:ext>
            </a:extLst>
          </p:cNvPr>
          <p:cNvSpPr txBox="1"/>
          <p:nvPr/>
        </p:nvSpPr>
        <p:spPr>
          <a:xfrm>
            <a:off x="904240" y="3121223"/>
            <a:ext cx="457176"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8-2</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cxnSp>
        <p:nvCxnSpPr>
          <p:cNvPr id="12" name="직선 연결선 11">
            <a:extLst>
              <a:ext uri="{FF2B5EF4-FFF2-40B4-BE49-F238E27FC236}">
                <a16:creationId xmlns:a16="http://schemas.microsoft.com/office/drawing/2014/main" id="{E9C7568C-DA98-40CE-9115-1F19853EEDF6}"/>
              </a:ext>
            </a:extLst>
          </p:cNvPr>
          <p:cNvCxnSpPr>
            <a:cxnSpLocks/>
          </p:cNvCxnSpPr>
          <p:nvPr/>
        </p:nvCxnSpPr>
        <p:spPr>
          <a:xfrm>
            <a:off x="904240" y="282313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92A7BF85-EFF0-4169-9F33-5B30AFBB9A2A}"/>
              </a:ext>
            </a:extLst>
          </p:cNvPr>
          <p:cNvCxnSpPr>
            <a:cxnSpLocks/>
          </p:cNvCxnSpPr>
          <p:nvPr/>
        </p:nvCxnSpPr>
        <p:spPr>
          <a:xfrm>
            <a:off x="904240" y="401185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464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27135" y="117305"/>
            <a:ext cx="1454244"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300" normalizeH="0" baseline="0" noProof="0" dirty="0" err="1">
                <a:ln>
                  <a:noFill/>
                </a:ln>
                <a:solidFill>
                  <a:prstClr val="white"/>
                </a:solidFill>
                <a:effectLst/>
                <a:uLnTx/>
                <a:uFillTx/>
                <a:ea typeface="나눔스퀘어 Light"/>
                <a:cs typeface="+mn-cs"/>
              </a:rPr>
              <a:t>딥드림</a:t>
            </a:r>
            <a:endParaRPr kumimoji="0" lang="ko-KR" altLang="en-US" sz="3600" b="0" i="0" u="none" strike="noStrike" kern="1200" cap="none" spc="-300" normalizeH="0" baseline="0" noProof="0" dirty="0">
              <a:ln>
                <a:noFill/>
              </a:ln>
              <a:solidFill>
                <a:prstClr val="white"/>
              </a:solidFill>
              <a:effectLst/>
              <a:uLnTx/>
              <a:uFillTx/>
              <a:ea typeface="나눔스퀘어 Light"/>
              <a:cs typeface="+mn-cs"/>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423514"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8.2</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6" name="TextBox 5">
            <a:extLst>
              <a:ext uri="{FF2B5EF4-FFF2-40B4-BE49-F238E27FC236}">
                <a16:creationId xmlns:a16="http://schemas.microsoft.com/office/drawing/2014/main" id="{B228F320-2D05-4C20-88C2-0FEFA2F7ED8A}"/>
              </a:ext>
            </a:extLst>
          </p:cNvPr>
          <p:cNvSpPr txBox="1"/>
          <p:nvPr/>
        </p:nvSpPr>
        <p:spPr>
          <a:xfrm>
            <a:off x="273557" y="1221982"/>
            <a:ext cx="11488138" cy="1015663"/>
          </a:xfrm>
          <a:prstGeom prst="rect">
            <a:avLst/>
          </a:prstGeom>
          <a:noFill/>
        </p:spPr>
        <p:txBody>
          <a:bodyPr wrap="square">
            <a:spAutoFit/>
          </a:bodyPr>
          <a:lstStyle/>
          <a:p>
            <a:pPr marR="0" lvl="0" algn="l" defTabSz="914400" rtl="0" eaLnBrk="1" fontAlgn="auto" latinLnBrk="1" hangingPunct="1">
              <a:lnSpc>
                <a:spcPct val="100000"/>
              </a:lnSpc>
              <a:spcBef>
                <a:spcPts val="0"/>
              </a:spcBef>
              <a:spcAft>
                <a:spcPts val="0"/>
              </a:spcAft>
              <a:buClrTx/>
              <a:buSzTx/>
              <a:tabLst/>
              <a:defRPr/>
            </a:pPr>
            <a:r>
              <a:rPr lang="ko-KR" altLang="en-US" sz="3200" b="1" dirty="0" err="1">
                <a:solidFill>
                  <a:srgbClr val="005289">
                    <a:lumMod val="50000"/>
                  </a:srgbClr>
                </a:solidFill>
                <a:latin typeface="맑은 고딕" panose="020F0502020204030204"/>
                <a:ea typeface="맑은 고딕" panose="020B0503020000020004" pitchFamily="50" charset="-127"/>
              </a:rPr>
              <a:t>딥드림</a:t>
            </a:r>
            <a:r>
              <a:rPr lang="en-US" altLang="ko-KR" sz="3200" b="1" dirty="0">
                <a:solidFill>
                  <a:srgbClr val="005289">
                    <a:lumMod val="50000"/>
                  </a:srgbClr>
                </a:solidFill>
                <a:latin typeface="맑은 고딕" panose="020F0502020204030204"/>
                <a:ea typeface="맑은 고딕" panose="020B0503020000020004" pitchFamily="50" charset="-127"/>
              </a:rPr>
              <a:t>:</a:t>
            </a:r>
            <a:r>
              <a:rPr lang="ko-KR" altLang="en-US" sz="3200" b="1" dirty="0">
                <a:solidFill>
                  <a:srgbClr val="005289">
                    <a:lumMod val="50000"/>
                  </a:srgbClr>
                </a:solidFill>
                <a:latin typeface="맑은 고딕" panose="020F0502020204030204"/>
                <a:ea typeface="맑은 고딕" panose="020B0503020000020004" pitchFamily="50" charset="-127"/>
              </a:rPr>
              <a:t> </a:t>
            </a:r>
            <a:endParaRPr lang="en-US" altLang="ko-KR" sz="3200" b="1" dirty="0">
              <a:solidFill>
                <a:srgbClr val="005289">
                  <a:lumMod val="50000"/>
                </a:srgbClr>
              </a:solidFill>
              <a:latin typeface="맑은 고딕" panose="020F0502020204030204"/>
              <a:ea typeface="맑은 고딕" panose="020B0503020000020004" pitchFamily="50" charset="-127"/>
            </a:endParaRPr>
          </a:p>
          <a:p>
            <a:pPr marR="0" lvl="0" algn="l" defTabSz="914400" rtl="0" eaLnBrk="1" fontAlgn="auto" latinLnBrk="1" hangingPunct="1">
              <a:lnSpc>
                <a:spcPct val="100000"/>
              </a:lnSpc>
              <a:spcBef>
                <a:spcPts val="0"/>
              </a:spcBef>
              <a:spcAft>
                <a:spcPts val="0"/>
              </a:spcAft>
              <a:buClrTx/>
              <a:buSzTx/>
              <a:tabLst/>
              <a:defRPr/>
            </a:pPr>
            <a:r>
              <a:rPr lang="ko-KR" altLang="en-US" sz="2800" dirty="0" err="1">
                <a:solidFill>
                  <a:srgbClr val="005289">
                    <a:lumMod val="50000"/>
                  </a:srgbClr>
                </a:solidFill>
                <a:latin typeface="맑은 고딕" panose="020F0502020204030204"/>
                <a:ea typeface="맑은 고딕" panose="020B0503020000020004" pitchFamily="50" charset="-127"/>
              </a:rPr>
              <a:t>합성곱</a:t>
            </a:r>
            <a:r>
              <a:rPr lang="ko-KR" altLang="en-US" sz="2800" dirty="0">
                <a:solidFill>
                  <a:srgbClr val="005289">
                    <a:lumMod val="50000"/>
                  </a:srgbClr>
                </a:solidFill>
                <a:latin typeface="맑은 고딕" panose="020F0502020204030204"/>
                <a:ea typeface="맑은 고딕" panose="020B0503020000020004" pitchFamily="50" charset="-127"/>
              </a:rPr>
              <a:t> 신경망이 학습한 표현으로 예술적으로 이미지를 조작하는 기법</a:t>
            </a:r>
            <a:endParaRPr lang="en-US" altLang="ko-KR" sz="2800" b="1" dirty="0">
              <a:solidFill>
                <a:srgbClr val="005289">
                  <a:lumMod val="50000"/>
                </a:srgbClr>
              </a:solidFill>
              <a:latin typeface="맑은 고딕" panose="020F0502020204030204"/>
              <a:ea typeface="맑은 고딕" panose="020B0503020000020004" pitchFamily="50" charset="-127"/>
            </a:endParaRPr>
          </a:p>
        </p:txBody>
      </p:sp>
      <p:sp>
        <p:nvSpPr>
          <p:cNvPr id="10" name="TextBox 9">
            <a:extLst>
              <a:ext uri="{FF2B5EF4-FFF2-40B4-BE49-F238E27FC236}">
                <a16:creationId xmlns:a16="http://schemas.microsoft.com/office/drawing/2014/main" id="{9E24834A-BA7E-4BD3-B42A-73E81C4FDF30}"/>
              </a:ext>
            </a:extLst>
          </p:cNvPr>
          <p:cNvSpPr txBox="1"/>
          <p:nvPr/>
        </p:nvSpPr>
        <p:spPr>
          <a:xfrm>
            <a:off x="273557" y="2861645"/>
            <a:ext cx="7185078" cy="2677656"/>
          </a:xfrm>
          <a:prstGeom prst="rect">
            <a:avLst/>
          </a:prstGeom>
          <a:noFill/>
        </p:spPr>
        <p:txBody>
          <a:bodyPr wrap="square">
            <a:spAutoFit/>
          </a:bodyPr>
          <a:lstStyle/>
          <a:p>
            <a:pPr marR="0" lvl="0" algn="l" defTabSz="914400" rtl="0" eaLnBrk="1" fontAlgn="auto" latinLnBrk="1" hangingPunct="1">
              <a:lnSpc>
                <a:spcPct val="100000"/>
              </a:lnSpc>
              <a:spcBef>
                <a:spcPts val="0"/>
              </a:spcBef>
              <a:spcAft>
                <a:spcPts val="0"/>
              </a:spcAft>
              <a:buClrTx/>
              <a:buSzTx/>
              <a:tabLst/>
              <a:defRPr/>
            </a:pPr>
            <a:r>
              <a:rPr lang="en-US" altLang="ko-KR" sz="2400" dirty="0">
                <a:solidFill>
                  <a:srgbClr val="005289">
                    <a:lumMod val="50000"/>
                  </a:srgbClr>
                </a:solidFill>
                <a:latin typeface="맑은 고딕" panose="020F0502020204030204"/>
                <a:ea typeface="맑은 고딕" panose="020B0503020000020004" pitchFamily="50" charset="-127"/>
              </a:rPr>
              <a:t>1. </a:t>
            </a:r>
            <a:r>
              <a:rPr lang="ko-KR" altLang="en-US" sz="2400" dirty="0" err="1">
                <a:solidFill>
                  <a:srgbClr val="005289">
                    <a:lumMod val="50000"/>
                  </a:srgbClr>
                </a:solidFill>
                <a:latin typeface="맑은 고딕" panose="020F0502020204030204"/>
                <a:ea typeface="맑은 고딕" panose="020B0503020000020004" pitchFamily="50" charset="-127"/>
              </a:rPr>
              <a:t>기법특정</a:t>
            </a:r>
            <a:r>
              <a:rPr lang="ko-KR" altLang="en-US" sz="2400" dirty="0">
                <a:solidFill>
                  <a:srgbClr val="005289">
                    <a:lumMod val="50000"/>
                  </a:srgbClr>
                </a:solidFill>
                <a:latin typeface="맑은 고딕" panose="020F0502020204030204"/>
                <a:ea typeface="맑은 고딕" panose="020B0503020000020004" pitchFamily="50" charset="-127"/>
              </a:rPr>
              <a:t> 필터가 아닌 전체층의 활성화를 최대화</a:t>
            </a:r>
            <a:endParaRPr lang="en-US" altLang="ko-KR" sz="2400" dirty="0">
              <a:solidFill>
                <a:srgbClr val="005289">
                  <a:lumMod val="50000"/>
                </a:srgbClr>
              </a:solidFill>
              <a:latin typeface="맑은 고딕" panose="020F0502020204030204"/>
              <a:ea typeface="맑은 고딕" panose="020B0503020000020004" pitchFamily="50" charset="-127"/>
            </a:endParaRPr>
          </a:p>
          <a:p>
            <a:pPr marR="0" lvl="0" algn="l" defTabSz="914400" rtl="0" eaLnBrk="1" fontAlgn="auto" latinLnBrk="1" hangingPunct="1">
              <a:lnSpc>
                <a:spcPct val="100000"/>
              </a:lnSpc>
              <a:spcBef>
                <a:spcPts val="0"/>
              </a:spcBef>
              <a:spcAft>
                <a:spcPts val="0"/>
              </a:spcAft>
              <a:buClrTx/>
              <a:buSzTx/>
              <a:tabLst/>
              <a:defRPr/>
            </a:pPr>
            <a:endParaRPr lang="en-US" altLang="ko-KR" sz="2400" dirty="0">
              <a:solidFill>
                <a:srgbClr val="005289">
                  <a:lumMod val="50000"/>
                </a:srgbClr>
              </a:solidFill>
              <a:latin typeface="맑은 고딕" panose="020F0502020204030204"/>
              <a:ea typeface="맑은 고딕" panose="020B0503020000020004" pitchFamily="50" charset="-127"/>
            </a:endParaRPr>
          </a:p>
          <a:p>
            <a:pPr marR="0" lvl="0" algn="l" defTabSz="914400" rtl="0" eaLnBrk="1" fontAlgn="auto" latinLnBrk="1" hangingPunct="1">
              <a:lnSpc>
                <a:spcPct val="100000"/>
              </a:lnSpc>
              <a:spcBef>
                <a:spcPts val="0"/>
              </a:spcBef>
              <a:spcAft>
                <a:spcPts val="0"/>
              </a:spcAft>
              <a:buClrTx/>
              <a:buSzTx/>
              <a:tabLst/>
              <a:defRPr/>
            </a:pPr>
            <a:r>
              <a:rPr lang="en-US" altLang="ko-KR" sz="2400" dirty="0">
                <a:solidFill>
                  <a:srgbClr val="005289">
                    <a:lumMod val="50000"/>
                  </a:srgbClr>
                </a:solidFill>
                <a:latin typeface="맑은 고딕" panose="020F0502020204030204"/>
                <a:ea typeface="맑은 고딕" panose="020B0503020000020004" pitchFamily="50" charset="-127"/>
              </a:rPr>
              <a:t>2</a:t>
            </a:r>
            <a:r>
              <a:rPr lang="en-US" altLang="ko-KR" sz="2000" dirty="0">
                <a:solidFill>
                  <a:srgbClr val="005289">
                    <a:lumMod val="50000"/>
                  </a:srgbClr>
                </a:solidFill>
                <a:latin typeface="맑은 고딕" panose="020F0502020204030204"/>
                <a:ea typeface="맑은 고딕" panose="020B0503020000020004" pitchFamily="50" charset="-127"/>
              </a:rPr>
              <a:t>. </a:t>
            </a:r>
            <a:r>
              <a:rPr lang="ko-KR" altLang="en-US" sz="2400" dirty="0">
                <a:solidFill>
                  <a:srgbClr val="005289">
                    <a:lumMod val="50000"/>
                  </a:srgbClr>
                </a:solidFill>
                <a:latin typeface="맑은 고딕" panose="020F0502020204030204"/>
                <a:ea typeface="맑은 고딕" panose="020B0503020000020004" pitchFamily="50" charset="-127"/>
              </a:rPr>
              <a:t>이미 가지고 있는 이미지 그대로 사용</a:t>
            </a:r>
          </a:p>
          <a:p>
            <a:pPr marR="0" lvl="0" algn="l" defTabSz="914400" rtl="0" eaLnBrk="1" fontAlgn="auto" latinLnBrk="1" hangingPunct="1">
              <a:lnSpc>
                <a:spcPct val="100000"/>
              </a:lnSpc>
              <a:spcBef>
                <a:spcPts val="0"/>
              </a:spcBef>
              <a:spcAft>
                <a:spcPts val="0"/>
              </a:spcAft>
              <a:buClrTx/>
              <a:buSzTx/>
              <a:tabLst/>
              <a:defRPr/>
            </a:pPr>
            <a:r>
              <a:rPr lang="en-US" altLang="ko-KR" sz="2400" dirty="0">
                <a:solidFill>
                  <a:srgbClr val="005289">
                    <a:lumMod val="50000"/>
                  </a:srgbClr>
                </a:solidFill>
                <a:latin typeface="맑은 고딕" panose="020F0502020204030204"/>
                <a:ea typeface="맑은 고딕" panose="020B0503020000020004" pitchFamily="50" charset="-127"/>
              </a:rPr>
              <a:t>(</a:t>
            </a:r>
            <a:r>
              <a:rPr lang="ko-KR" altLang="en-US" sz="2400" dirty="0">
                <a:solidFill>
                  <a:srgbClr val="005289">
                    <a:lumMod val="50000"/>
                  </a:srgbClr>
                </a:solidFill>
                <a:latin typeface="맑은 고딕" panose="020F0502020204030204"/>
                <a:ea typeface="맑은 고딕" panose="020B0503020000020004" pitchFamily="50" charset="-127"/>
              </a:rPr>
              <a:t>기존 시각 패턴 바탕 이미지 요소들 왜곡</a:t>
            </a:r>
            <a:r>
              <a:rPr lang="en-US" altLang="ko-KR" sz="2400" dirty="0">
                <a:solidFill>
                  <a:srgbClr val="005289">
                    <a:lumMod val="50000"/>
                  </a:srgbClr>
                </a:solidFill>
                <a:latin typeface="맑은 고딕" panose="020F0502020204030204"/>
                <a:ea typeface="맑은 고딕" panose="020B0503020000020004" pitchFamily="50" charset="-127"/>
              </a:rPr>
              <a:t>)</a:t>
            </a:r>
          </a:p>
          <a:p>
            <a:pPr marR="0" lvl="0" algn="l" defTabSz="914400" rtl="0" eaLnBrk="1" fontAlgn="auto" latinLnBrk="1" hangingPunct="1">
              <a:lnSpc>
                <a:spcPct val="100000"/>
              </a:lnSpc>
              <a:spcBef>
                <a:spcPts val="0"/>
              </a:spcBef>
              <a:spcAft>
                <a:spcPts val="0"/>
              </a:spcAft>
              <a:buClrTx/>
              <a:buSzTx/>
              <a:tabLst/>
              <a:defRPr/>
            </a:pPr>
            <a:endParaRPr lang="en-US" altLang="ko-KR" sz="2400" dirty="0">
              <a:solidFill>
                <a:srgbClr val="005289">
                  <a:lumMod val="50000"/>
                </a:srgbClr>
              </a:solidFill>
              <a:latin typeface="맑은 고딕" panose="020F0502020204030204"/>
              <a:ea typeface="맑은 고딕" panose="020B0503020000020004" pitchFamily="50" charset="-127"/>
            </a:endParaRPr>
          </a:p>
          <a:p>
            <a:pPr marR="0" lvl="0" algn="l" defTabSz="914400" rtl="0" eaLnBrk="1" fontAlgn="auto" latinLnBrk="1" hangingPunct="1">
              <a:lnSpc>
                <a:spcPct val="100000"/>
              </a:lnSpc>
              <a:spcBef>
                <a:spcPts val="0"/>
              </a:spcBef>
              <a:spcAft>
                <a:spcPts val="0"/>
              </a:spcAft>
              <a:buClrTx/>
              <a:buSzTx/>
              <a:tabLst/>
              <a:defRPr/>
            </a:pPr>
            <a:r>
              <a:rPr lang="en-US" altLang="ko-KR" sz="2400" dirty="0">
                <a:solidFill>
                  <a:srgbClr val="005289">
                    <a:lumMod val="50000"/>
                  </a:srgbClr>
                </a:solidFill>
                <a:latin typeface="맑은 고딕" panose="020F0502020204030204"/>
                <a:ea typeface="맑은 고딕" panose="020B0503020000020004" pitchFamily="50" charset="-127"/>
              </a:rPr>
              <a:t>3. </a:t>
            </a:r>
            <a:r>
              <a:rPr lang="ko-KR" altLang="en-US" sz="2400" dirty="0">
                <a:solidFill>
                  <a:srgbClr val="005289">
                    <a:lumMod val="50000"/>
                  </a:srgbClr>
                </a:solidFill>
                <a:latin typeface="맑은 고딕" panose="020F0502020204030204"/>
                <a:ea typeface="맑은 고딕" panose="020B0503020000020004" pitchFamily="50" charset="-127"/>
              </a:rPr>
              <a:t>입력 이미지 시각 품질 향상을 위해 여러 </a:t>
            </a:r>
          </a:p>
          <a:p>
            <a:pPr marR="0" lvl="0" algn="l" defTabSz="914400" rtl="0" eaLnBrk="1" fontAlgn="auto" latinLnBrk="1" hangingPunct="1">
              <a:lnSpc>
                <a:spcPct val="100000"/>
              </a:lnSpc>
              <a:spcBef>
                <a:spcPts val="0"/>
              </a:spcBef>
              <a:spcAft>
                <a:spcPts val="0"/>
              </a:spcAft>
              <a:buClrTx/>
              <a:buSzTx/>
              <a:tabLst/>
              <a:defRPr/>
            </a:pPr>
            <a:r>
              <a:rPr lang="ko-KR" altLang="en-US" sz="2400" dirty="0">
                <a:solidFill>
                  <a:srgbClr val="005289">
                    <a:lumMod val="50000"/>
                  </a:srgbClr>
                </a:solidFill>
                <a:latin typeface="맑은 고딕" panose="020F0502020204030204"/>
                <a:ea typeface="맑은 고딕" panose="020B0503020000020004" pitchFamily="50" charset="-127"/>
              </a:rPr>
              <a:t>    다른 스케일로</a:t>
            </a:r>
            <a:r>
              <a:rPr lang="en-US" altLang="ko-KR" sz="2400" dirty="0">
                <a:solidFill>
                  <a:srgbClr val="005289">
                    <a:lumMod val="50000"/>
                  </a:srgbClr>
                </a:solidFill>
                <a:latin typeface="맑은 고딕" panose="020F0502020204030204"/>
                <a:ea typeface="맑은 고딕" panose="020B0503020000020004" pitchFamily="50" charset="-127"/>
              </a:rPr>
              <a:t>(</a:t>
            </a:r>
            <a:r>
              <a:rPr lang="ko-KR" altLang="en-US" sz="2400" dirty="0">
                <a:solidFill>
                  <a:srgbClr val="005289">
                    <a:lumMod val="50000"/>
                  </a:srgbClr>
                </a:solidFill>
                <a:latin typeface="맑은 고딕" panose="020F0502020204030204"/>
                <a:ea typeface="맑은 고딕" panose="020B0503020000020004" pitchFamily="50" charset="-127"/>
              </a:rPr>
              <a:t>옥타브</a:t>
            </a:r>
            <a:r>
              <a:rPr lang="en-US" altLang="ko-KR" sz="2400" dirty="0">
                <a:solidFill>
                  <a:srgbClr val="005289">
                    <a:lumMod val="50000"/>
                  </a:srgbClr>
                </a:solidFill>
                <a:latin typeface="맑은 고딕" panose="020F0502020204030204"/>
                <a:ea typeface="맑은 고딕" panose="020B0503020000020004" pitchFamily="50" charset="-127"/>
              </a:rPr>
              <a:t>)</a:t>
            </a:r>
            <a:r>
              <a:rPr lang="ko-KR" altLang="en-US" sz="2400" dirty="0">
                <a:solidFill>
                  <a:srgbClr val="005289">
                    <a:lumMod val="50000"/>
                  </a:srgbClr>
                </a:solidFill>
                <a:latin typeface="맑은 고딕" panose="020F0502020204030204"/>
                <a:ea typeface="맑은 고딕" panose="020B0503020000020004" pitchFamily="50" charset="-127"/>
              </a:rPr>
              <a:t>로 처리</a:t>
            </a:r>
          </a:p>
        </p:txBody>
      </p:sp>
      <p:pic>
        <p:nvPicPr>
          <p:cNvPr id="11" name="Picture 2" descr="https://image.chosun.com/sitedata/image/201705/04/2017050400746_0.jpg">
            <a:extLst>
              <a:ext uri="{FF2B5EF4-FFF2-40B4-BE49-F238E27FC236}">
                <a16:creationId xmlns:a16="http://schemas.microsoft.com/office/drawing/2014/main" id="{40248848-B026-4A49-BDB2-436B6D29A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9115" y="2489156"/>
            <a:ext cx="4339328" cy="3146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74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27135" y="117305"/>
            <a:ext cx="1454244"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300" normalizeH="0" baseline="0" noProof="0" dirty="0" err="1">
                <a:ln>
                  <a:noFill/>
                </a:ln>
                <a:solidFill>
                  <a:prstClr val="white"/>
                </a:solidFill>
                <a:effectLst/>
                <a:uLnTx/>
                <a:uFillTx/>
                <a:ea typeface="나눔스퀘어 Light"/>
                <a:cs typeface="+mn-cs"/>
              </a:rPr>
              <a:t>딥드림</a:t>
            </a:r>
            <a:endParaRPr kumimoji="0" lang="ko-KR" altLang="en-US" sz="3600" b="0" i="0" u="none" strike="noStrike" kern="1200" cap="none" spc="-300" normalizeH="0" baseline="0" noProof="0" dirty="0">
              <a:ln>
                <a:noFill/>
              </a:ln>
              <a:solidFill>
                <a:prstClr val="white"/>
              </a:solidFill>
              <a:effectLst/>
              <a:uLnTx/>
              <a:uFillTx/>
              <a:ea typeface="나눔스퀘어 Light"/>
              <a:cs typeface="+mn-cs"/>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423514"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8.2</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6" name="TextBox 5">
            <a:extLst>
              <a:ext uri="{FF2B5EF4-FFF2-40B4-BE49-F238E27FC236}">
                <a16:creationId xmlns:a16="http://schemas.microsoft.com/office/drawing/2014/main" id="{B228F320-2D05-4C20-88C2-0FEFA2F7ED8A}"/>
              </a:ext>
            </a:extLst>
          </p:cNvPr>
          <p:cNvSpPr txBox="1"/>
          <p:nvPr/>
        </p:nvSpPr>
        <p:spPr>
          <a:xfrm>
            <a:off x="273557" y="1221982"/>
            <a:ext cx="11488138" cy="1015663"/>
          </a:xfrm>
          <a:prstGeom prst="rect">
            <a:avLst/>
          </a:prstGeom>
          <a:noFill/>
        </p:spPr>
        <p:txBody>
          <a:bodyPr wrap="square">
            <a:spAutoFit/>
          </a:bodyPr>
          <a:lstStyle/>
          <a:p>
            <a:pPr marR="0" lvl="0" algn="l" defTabSz="914400" rtl="0" eaLnBrk="1" fontAlgn="auto" latinLnBrk="1" hangingPunct="1">
              <a:lnSpc>
                <a:spcPct val="100000"/>
              </a:lnSpc>
              <a:spcBef>
                <a:spcPts val="0"/>
              </a:spcBef>
              <a:spcAft>
                <a:spcPts val="0"/>
              </a:spcAft>
              <a:buClrTx/>
              <a:buSzTx/>
              <a:tabLst/>
              <a:defRPr/>
            </a:pPr>
            <a:r>
              <a:rPr lang="ko-KR" altLang="en-US" sz="3200" b="1" dirty="0" err="1">
                <a:solidFill>
                  <a:srgbClr val="005289">
                    <a:lumMod val="50000"/>
                  </a:srgbClr>
                </a:solidFill>
                <a:latin typeface="맑은 고딕" panose="020F0502020204030204"/>
                <a:ea typeface="맑은 고딕" panose="020B0503020000020004" pitchFamily="50" charset="-127"/>
              </a:rPr>
              <a:t>딥드림</a:t>
            </a:r>
            <a:r>
              <a:rPr lang="en-US" altLang="ko-KR" sz="3200" b="1" dirty="0">
                <a:solidFill>
                  <a:srgbClr val="005289">
                    <a:lumMod val="50000"/>
                  </a:srgbClr>
                </a:solidFill>
                <a:latin typeface="맑은 고딕" panose="020F0502020204030204"/>
                <a:ea typeface="맑은 고딕" panose="020B0503020000020004" pitchFamily="50" charset="-127"/>
              </a:rPr>
              <a:t>:</a:t>
            </a:r>
            <a:r>
              <a:rPr lang="ko-KR" altLang="en-US" sz="3200" b="1" dirty="0">
                <a:solidFill>
                  <a:srgbClr val="005289">
                    <a:lumMod val="50000"/>
                  </a:srgbClr>
                </a:solidFill>
                <a:latin typeface="맑은 고딕" panose="020F0502020204030204"/>
                <a:ea typeface="맑은 고딕" panose="020B0503020000020004" pitchFamily="50" charset="-127"/>
              </a:rPr>
              <a:t> </a:t>
            </a:r>
            <a:endParaRPr lang="en-US" altLang="ko-KR" sz="3200" b="1" dirty="0">
              <a:solidFill>
                <a:srgbClr val="005289">
                  <a:lumMod val="50000"/>
                </a:srgbClr>
              </a:solidFill>
              <a:latin typeface="맑은 고딕" panose="020F0502020204030204"/>
              <a:ea typeface="맑은 고딕" panose="020B0503020000020004" pitchFamily="50" charset="-127"/>
            </a:endParaRPr>
          </a:p>
          <a:p>
            <a:pPr marR="0" lvl="0" algn="l" defTabSz="914400" rtl="0" eaLnBrk="1" fontAlgn="auto" latinLnBrk="1" hangingPunct="1">
              <a:lnSpc>
                <a:spcPct val="100000"/>
              </a:lnSpc>
              <a:spcBef>
                <a:spcPts val="0"/>
              </a:spcBef>
              <a:spcAft>
                <a:spcPts val="0"/>
              </a:spcAft>
              <a:buClrTx/>
              <a:buSzTx/>
              <a:tabLst/>
              <a:defRPr/>
            </a:pPr>
            <a:r>
              <a:rPr lang="ko-KR" altLang="en-US" sz="2800" dirty="0" err="1">
                <a:solidFill>
                  <a:srgbClr val="005289">
                    <a:lumMod val="50000"/>
                  </a:srgbClr>
                </a:solidFill>
                <a:latin typeface="맑은 고딕" panose="020F0502020204030204"/>
                <a:ea typeface="맑은 고딕" panose="020B0503020000020004" pitchFamily="50" charset="-127"/>
              </a:rPr>
              <a:t>합성곱</a:t>
            </a:r>
            <a:r>
              <a:rPr lang="ko-KR" altLang="en-US" sz="2800" dirty="0">
                <a:solidFill>
                  <a:srgbClr val="005289">
                    <a:lumMod val="50000"/>
                  </a:srgbClr>
                </a:solidFill>
                <a:latin typeface="맑은 고딕" panose="020F0502020204030204"/>
                <a:ea typeface="맑은 고딕" panose="020B0503020000020004" pitchFamily="50" charset="-127"/>
              </a:rPr>
              <a:t> 신경망이 학습한 표현으로 예술적으로 이미지를 조작하는 기법</a:t>
            </a:r>
            <a:endParaRPr lang="en-US" altLang="ko-KR" sz="2800" b="1" dirty="0">
              <a:solidFill>
                <a:srgbClr val="005289">
                  <a:lumMod val="50000"/>
                </a:srgbClr>
              </a:solidFill>
              <a:latin typeface="맑은 고딕" panose="020F0502020204030204"/>
              <a:ea typeface="맑은 고딕" panose="020B0503020000020004" pitchFamily="50" charset="-127"/>
            </a:endParaRPr>
          </a:p>
        </p:txBody>
      </p:sp>
      <p:pic>
        <p:nvPicPr>
          <p:cNvPr id="12" name="그림 11" descr="텍스트이(가) 표시된 사진&#10;&#10;자동 생성된 설명">
            <a:extLst>
              <a:ext uri="{FF2B5EF4-FFF2-40B4-BE49-F238E27FC236}">
                <a16:creationId xmlns:a16="http://schemas.microsoft.com/office/drawing/2014/main" id="{A41D8AD2-6016-427F-8DAD-32B5EAF05963}"/>
              </a:ext>
            </a:extLst>
          </p:cNvPr>
          <p:cNvPicPr>
            <a:picLocks noChangeAspect="1"/>
          </p:cNvPicPr>
          <p:nvPr/>
        </p:nvPicPr>
        <p:blipFill>
          <a:blip r:embed="rId2"/>
          <a:stretch>
            <a:fillRect/>
          </a:stretch>
        </p:blipFill>
        <p:spPr>
          <a:xfrm>
            <a:off x="555594" y="2418295"/>
            <a:ext cx="5540984" cy="1638853"/>
          </a:xfrm>
          <a:prstGeom prst="rect">
            <a:avLst/>
          </a:prstGeom>
        </p:spPr>
      </p:pic>
      <p:pic>
        <p:nvPicPr>
          <p:cNvPr id="13" name="그림 12" descr="텍스트이(가) 표시된 사진&#10;&#10;자동 생성된 설명">
            <a:extLst>
              <a:ext uri="{FF2B5EF4-FFF2-40B4-BE49-F238E27FC236}">
                <a16:creationId xmlns:a16="http://schemas.microsoft.com/office/drawing/2014/main" id="{7B63FFB0-22CC-4FD7-983F-190C72FB9996}"/>
              </a:ext>
            </a:extLst>
          </p:cNvPr>
          <p:cNvPicPr>
            <a:picLocks noChangeAspect="1"/>
          </p:cNvPicPr>
          <p:nvPr/>
        </p:nvPicPr>
        <p:blipFill>
          <a:blip r:embed="rId3"/>
          <a:stretch>
            <a:fillRect/>
          </a:stretch>
        </p:blipFill>
        <p:spPr>
          <a:xfrm>
            <a:off x="6667696" y="2418295"/>
            <a:ext cx="3154596" cy="1638853"/>
          </a:xfrm>
          <a:prstGeom prst="rect">
            <a:avLst/>
          </a:prstGeom>
        </p:spPr>
      </p:pic>
      <p:pic>
        <p:nvPicPr>
          <p:cNvPr id="14" name="그림 13" descr="텍스트이(가) 표시된 사진&#10;&#10;자동 생성된 설명">
            <a:extLst>
              <a:ext uri="{FF2B5EF4-FFF2-40B4-BE49-F238E27FC236}">
                <a16:creationId xmlns:a16="http://schemas.microsoft.com/office/drawing/2014/main" id="{EB6C84BF-2DA6-4D3B-90A5-70D6C9B81086}"/>
              </a:ext>
            </a:extLst>
          </p:cNvPr>
          <p:cNvPicPr>
            <a:picLocks noChangeAspect="1"/>
          </p:cNvPicPr>
          <p:nvPr/>
        </p:nvPicPr>
        <p:blipFill>
          <a:blip r:embed="rId4"/>
          <a:stretch>
            <a:fillRect/>
          </a:stretch>
        </p:blipFill>
        <p:spPr>
          <a:xfrm>
            <a:off x="672135" y="4237798"/>
            <a:ext cx="8893378" cy="2287492"/>
          </a:xfrm>
          <a:prstGeom prst="rect">
            <a:avLst/>
          </a:prstGeom>
        </p:spPr>
      </p:pic>
    </p:spTree>
    <p:extLst>
      <p:ext uri="{BB962C8B-B14F-4D97-AF65-F5344CB8AC3E}">
        <p14:creationId xmlns:p14="http://schemas.microsoft.com/office/powerpoint/2010/main" val="1418280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27135" y="117305"/>
            <a:ext cx="1454244"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300" normalizeH="0" baseline="0" noProof="0" dirty="0" err="1">
                <a:ln>
                  <a:noFill/>
                </a:ln>
                <a:solidFill>
                  <a:prstClr val="white"/>
                </a:solidFill>
                <a:effectLst/>
                <a:uLnTx/>
                <a:uFillTx/>
                <a:ea typeface="나눔스퀘어 Light"/>
                <a:cs typeface="+mn-cs"/>
              </a:rPr>
              <a:t>딥드림</a:t>
            </a:r>
            <a:endParaRPr kumimoji="0" lang="ko-KR" altLang="en-US" sz="3600" b="0" i="0" u="none" strike="noStrike" kern="1200" cap="none" spc="-300" normalizeH="0" baseline="0" noProof="0" dirty="0">
              <a:ln>
                <a:noFill/>
              </a:ln>
              <a:solidFill>
                <a:prstClr val="white"/>
              </a:solidFill>
              <a:effectLst/>
              <a:uLnTx/>
              <a:uFillTx/>
              <a:ea typeface="나눔스퀘어 Light"/>
              <a:cs typeface="+mn-cs"/>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423514"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8.2</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6" name="TextBox 5">
            <a:extLst>
              <a:ext uri="{FF2B5EF4-FFF2-40B4-BE49-F238E27FC236}">
                <a16:creationId xmlns:a16="http://schemas.microsoft.com/office/drawing/2014/main" id="{B228F320-2D05-4C20-88C2-0FEFA2F7ED8A}"/>
              </a:ext>
            </a:extLst>
          </p:cNvPr>
          <p:cNvSpPr txBox="1"/>
          <p:nvPr/>
        </p:nvSpPr>
        <p:spPr>
          <a:xfrm>
            <a:off x="273557" y="1221982"/>
            <a:ext cx="11488138" cy="523220"/>
          </a:xfrm>
          <a:prstGeom prst="rect">
            <a:avLst/>
          </a:prstGeom>
          <a:noFill/>
        </p:spPr>
        <p:txBody>
          <a:bodyPr wrap="square">
            <a:spAutoFit/>
          </a:bodyPr>
          <a:lstStyle/>
          <a:p>
            <a:pPr marR="0" lvl="0" algn="l" defTabSz="914400" rtl="0" eaLnBrk="1" fontAlgn="auto" latinLnBrk="1" hangingPunct="1">
              <a:lnSpc>
                <a:spcPct val="100000"/>
              </a:lnSpc>
              <a:spcBef>
                <a:spcPts val="0"/>
              </a:spcBef>
              <a:spcAft>
                <a:spcPts val="0"/>
              </a:spcAft>
              <a:buClrTx/>
              <a:buSzTx/>
              <a:tabLst/>
              <a:defRPr/>
            </a:pPr>
            <a:r>
              <a:rPr lang="ko-KR" altLang="en-US" sz="2800" b="1" dirty="0">
                <a:solidFill>
                  <a:srgbClr val="005289">
                    <a:lumMod val="50000"/>
                  </a:srgbClr>
                </a:solidFill>
                <a:latin typeface="맑은 고딕" panose="020F0502020204030204"/>
                <a:ea typeface="맑은 고딕" panose="020B0503020000020004" pitchFamily="50" charset="-127"/>
              </a:rPr>
              <a:t>경사상승법 과정</a:t>
            </a:r>
            <a:endParaRPr lang="en-US" altLang="ko-KR" sz="2800" b="1" dirty="0">
              <a:solidFill>
                <a:srgbClr val="005289">
                  <a:lumMod val="50000"/>
                </a:srgbClr>
              </a:solidFill>
              <a:latin typeface="맑은 고딕" panose="020F0502020204030204"/>
              <a:ea typeface="맑은 고딕" panose="020B0503020000020004" pitchFamily="50" charset="-127"/>
            </a:endParaRPr>
          </a:p>
        </p:txBody>
      </p:sp>
      <p:pic>
        <p:nvPicPr>
          <p:cNvPr id="9" name="그림 8" descr="텍스트이(가) 표시된 사진&#10;&#10;자동 생성된 설명">
            <a:extLst>
              <a:ext uri="{FF2B5EF4-FFF2-40B4-BE49-F238E27FC236}">
                <a16:creationId xmlns:a16="http://schemas.microsoft.com/office/drawing/2014/main" id="{61A7A712-B92B-4605-8D24-F19E225B36BD}"/>
              </a:ext>
            </a:extLst>
          </p:cNvPr>
          <p:cNvPicPr>
            <a:picLocks noChangeAspect="1"/>
          </p:cNvPicPr>
          <p:nvPr/>
        </p:nvPicPr>
        <p:blipFill>
          <a:blip r:embed="rId2"/>
          <a:stretch>
            <a:fillRect/>
          </a:stretch>
        </p:blipFill>
        <p:spPr>
          <a:xfrm>
            <a:off x="2381195" y="1986305"/>
            <a:ext cx="6601440" cy="4498019"/>
          </a:xfrm>
          <a:prstGeom prst="rect">
            <a:avLst/>
          </a:prstGeom>
        </p:spPr>
      </p:pic>
    </p:spTree>
    <p:extLst>
      <p:ext uri="{BB962C8B-B14F-4D97-AF65-F5344CB8AC3E}">
        <p14:creationId xmlns:p14="http://schemas.microsoft.com/office/powerpoint/2010/main" val="3103520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27135" y="117305"/>
            <a:ext cx="1454244"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300" normalizeH="0" baseline="0" noProof="0" dirty="0" err="1">
                <a:ln>
                  <a:noFill/>
                </a:ln>
                <a:solidFill>
                  <a:prstClr val="white"/>
                </a:solidFill>
                <a:effectLst/>
                <a:uLnTx/>
                <a:uFillTx/>
                <a:ea typeface="나눔스퀘어 Light"/>
                <a:cs typeface="+mn-cs"/>
              </a:rPr>
              <a:t>딥드림</a:t>
            </a:r>
            <a:endParaRPr kumimoji="0" lang="ko-KR" altLang="en-US" sz="3600" b="0" i="0" u="none" strike="noStrike" kern="1200" cap="none" spc="-300" normalizeH="0" baseline="0" noProof="0" dirty="0">
              <a:ln>
                <a:noFill/>
              </a:ln>
              <a:solidFill>
                <a:prstClr val="white"/>
              </a:solidFill>
              <a:effectLst/>
              <a:uLnTx/>
              <a:uFillTx/>
              <a:ea typeface="나눔스퀘어 Light"/>
              <a:cs typeface="+mn-cs"/>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423514"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8.2</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6" name="TextBox 5">
            <a:extLst>
              <a:ext uri="{FF2B5EF4-FFF2-40B4-BE49-F238E27FC236}">
                <a16:creationId xmlns:a16="http://schemas.microsoft.com/office/drawing/2014/main" id="{B228F320-2D05-4C20-88C2-0FEFA2F7ED8A}"/>
              </a:ext>
            </a:extLst>
          </p:cNvPr>
          <p:cNvSpPr txBox="1"/>
          <p:nvPr/>
        </p:nvSpPr>
        <p:spPr>
          <a:xfrm>
            <a:off x="273557" y="1221982"/>
            <a:ext cx="11488138" cy="523220"/>
          </a:xfrm>
          <a:prstGeom prst="rect">
            <a:avLst/>
          </a:prstGeom>
          <a:noFill/>
        </p:spPr>
        <p:txBody>
          <a:bodyPr wrap="square">
            <a:spAutoFit/>
          </a:bodyPr>
          <a:lstStyle/>
          <a:p>
            <a:pPr marR="0" lvl="0" algn="l" defTabSz="914400" rtl="0" eaLnBrk="1" fontAlgn="auto" latinLnBrk="1" hangingPunct="1">
              <a:lnSpc>
                <a:spcPct val="100000"/>
              </a:lnSpc>
              <a:spcBef>
                <a:spcPts val="0"/>
              </a:spcBef>
              <a:spcAft>
                <a:spcPts val="0"/>
              </a:spcAft>
              <a:buClrTx/>
              <a:buSzTx/>
              <a:tabLst/>
              <a:defRPr/>
            </a:pPr>
            <a:r>
              <a:rPr lang="ko-KR" altLang="en-US" sz="2800" b="1" dirty="0">
                <a:solidFill>
                  <a:srgbClr val="005289">
                    <a:lumMod val="50000"/>
                  </a:srgbClr>
                </a:solidFill>
                <a:latin typeface="맑은 고딕" panose="020F0502020204030204"/>
                <a:ea typeface="맑은 고딕" panose="020B0503020000020004" pitchFamily="50" charset="-127"/>
              </a:rPr>
              <a:t>경사상승법 과정</a:t>
            </a:r>
            <a:endParaRPr lang="en-US" altLang="ko-KR" sz="2800" b="1" dirty="0">
              <a:solidFill>
                <a:srgbClr val="005289">
                  <a:lumMod val="50000"/>
                </a:srgbClr>
              </a:solidFill>
              <a:latin typeface="맑은 고딕" panose="020F0502020204030204"/>
              <a:ea typeface="맑은 고딕" panose="020B0503020000020004" pitchFamily="50" charset="-127"/>
            </a:endParaRPr>
          </a:p>
        </p:txBody>
      </p:sp>
      <p:pic>
        <p:nvPicPr>
          <p:cNvPr id="7" name="그림 6">
            <a:extLst>
              <a:ext uri="{FF2B5EF4-FFF2-40B4-BE49-F238E27FC236}">
                <a16:creationId xmlns:a16="http://schemas.microsoft.com/office/drawing/2014/main" id="{FD53DD34-1FC5-4D0C-B24A-AC33C0E93970}"/>
              </a:ext>
            </a:extLst>
          </p:cNvPr>
          <p:cNvPicPr>
            <a:picLocks noChangeAspect="1"/>
          </p:cNvPicPr>
          <p:nvPr/>
        </p:nvPicPr>
        <p:blipFill>
          <a:blip r:embed="rId2"/>
          <a:stretch>
            <a:fillRect/>
          </a:stretch>
        </p:blipFill>
        <p:spPr>
          <a:xfrm>
            <a:off x="871165" y="1890224"/>
            <a:ext cx="10449669" cy="4504804"/>
          </a:xfrm>
          <a:prstGeom prst="rect">
            <a:avLst/>
          </a:prstGeom>
        </p:spPr>
      </p:pic>
    </p:spTree>
    <p:extLst>
      <p:ext uri="{BB962C8B-B14F-4D97-AF65-F5344CB8AC3E}">
        <p14:creationId xmlns:p14="http://schemas.microsoft.com/office/powerpoint/2010/main" val="1611726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27135" y="117305"/>
            <a:ext cx="1454244"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300" normalizeH="0" baseline="0" noProof="0" dirty="0" err="1">
                <a:ln>
                  <a:noFill/>
                </a:ln>
                <a:solidFill>
                  <a:prstClr val="white"/>
                </a:solidFill>
                <a:effectLst/>
                <a:uLnTx/>
                <a:uFillTx/>
                <a:ea typeface="나눔스퀘어 Light"/>
                <a:cs typeface="+mn-cs"/>
              </a:rPr>
              <a:t>딥드림</a:t>
            </a:r>
            <a:endParaRPr kumimoji="0" lang="ko-KR" altLang="en-US" sz="3600" b="0" i="0" u="none" strike="noStrike" kern="1200" cap="none" spc="-300" normalizeH="0" baseline="0" noProof="0" dirty="0">
              <a:ln>
                <a:noFill/>
              </a:ln>
              <a:solidFill>
                <a:prstClr val="white"/>
              </a:solidFill>
              <a:effectLst/>
              <a:uLnTx/>
              <a:uFillTx/>
              <a:ea typeface="나눔스퀘어 Light"/>
              <a:cs typeface="+mn-cs"/>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423514"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8.2</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pic>
        <p:nvPicPr>
          <p:cNvPr id="8" name="그림 7">
            <a:extLst>
              <a:ext uri="{FF2B5EF4-FFF2-40B4-BE49-F238E27FC236}">
                <a16:creationId xmlns:a16="http://schemas.microsoft.com/office/drawing/2014/main" id="{A26FCCA6-77F6-456F-BF7D-AF7E8353F0E2}"/>
              </a:ext>
            </a:extLst>
          </p:cNvPr>
          <p:cNvPicPr>
            <a:picLocks noChangeAspect="1"/>
          </p:cNvPicPr>
          <p:nvPr/>
        </p:nvPicPr>
        <p:blipFill rotWithShape="1">
          <a:blip r:embed="rId2"/>
          <a:srcRect b="38586"/>
          <a:stretch/>
        </p:blipFill>
        <p:spPr>
          <a:xfrm>
            <a:off x="2859954" y="1633212"/>
            <a:ext cx="6310728" cy="4211776"/>
          </a:xfrm>
          <a:prstGeom prst="rect">
            <a:avLst/>
          </a:prstGeom>
        </p:spPr>
      </p:pic>
    </p:spTree>
    <p:extLst>
      <p:ext uri="{BB962C8B-B14F-4D97-AF65-F5344CB8AC3E}">
        <p14:creationId xmlns:p14="http://schemas.microsoft.com/office/powerpoint/2010/main" val="2215363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27135" y="117305"/>
            <a:ext cx="1454244"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300" normalizeH="0" baseline="0" noProof="0" dirty="0" err="1">
                <a:ln>
                  <a:noFill/>
                </a:ln>
                <a:solidFill>
                  <a:prstClr val="white"/>
                </a:solidFill>
                <a:effectLst/>
                <a:uLnTx/>
                <a:uFillTx/>
                <a:ea typeface="나눔스퀘어 Light"/>
                <a:cs typeface="+mn-cs"/>
              </a:rPr>
              <a:t>딥드림</a:t>
            </a:r>
            <a:endParaRPr kumimoji="0" lang="ko-KR" altLang="en-US" sz="3600" b="0" i="0" u="none" strike="noStrike" kern="1200" cap="none" spc="-300" normalizeH="0" baseline="0" noProof="0" dirty="0">
              <a:ln>
                <a:noFill/>
              </a:ln>
              <a:solidFill>
                <a:prstClr val="white"/>
              </a:solidFill>
              <a:effectLst/>
              <a:uLnTx/>
              <a:uFillTx/>
              <a:ea typeface="나눔스퀘어 Light"/>
              <a:cs typeface="+mn-cs"/>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423514"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8.2</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pic>
        <p:nvPicPr>
          <p:cNvPr id="6" name="그림 5">
            <a:extLst>
              <a:ext uri="{FF2B5EF4-FFF2-40B4-BE49-F238E27FC236}">
                <a16:creationId xmlns:a16="http://schemas.microsoft.com/office/drawing/2014/main" id="{1B7ACDBC-3411-422A-9B01-7CBA3FFE83BF}"/>
              </a:ext>
            </a:extLst>
          </p:cNvPr>
          <p:cNvPicPr>
            <a:picLocks noChangeAspect="1"/>
          </p:cNvPicPr>
          <p:nvPr/>
        </p:nvPicPr>
        <p:blipFill>
          <a:blip r:embed="rId2"/>
          <a:stretch>
            <a:fillRect/>
          </a:stretch>
        </p:blipFill>
        <p:spPr>
          <a:xfrm>
            <a:off x="2871337" y="2578284"/>
            <a:ext cx="6449325" cy="2705478"/>
          </a:xfrm>
          <a:prstGeom prst="rect">
            <a:avLst/>
          </a:prstGeom>
        </p:spPr>
      </p:pic>
    </p:spTree>
    <p:extLst>
      <p:ext uri="{BB962C8B-B14F-4D97-AF65-F5344CB8AC3E}">
        <p14:creationId xmlns:p14="http://schemas.microsoft.com/office/powerpoint/2010/main" val="240177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3124573" cy="646331"/>
          </a:xfrm>
          <a:prstGeom prst="rect">
            <a:avLst/>
          </a:prstGeom>
          <a:noFill/>
        </p:spPr>
        <p:txBody>
          <a:bodyPr wrap="none" rtlCol="0">
            <a:spAutoFit/>
          </a:bodyPr>
          <a:lstStyle/>
          <a:p>
            <a:r>
              <a:rPr lang="ko-KR" altLang="en-US" sz="3600" spc="-300" dirty="0">
                <a:solidFill>
                  <a:schemeClr val="bg1"/>
                </a:solidFill>
              </a:rPr>
              <a:t>함수형 </a:t>
            </a:r>
            <a:r>
              <a:rPr lang="en-US" altLang="ko-KR" sz="3600" spc="-300" dirty="0">
                <a:solidFill>
                  <a:schemeClr val="bg1"/>
                </a:solidFill>
              </a:rPr>
              <a:t>API </a:t>
            </a:r>
            <a:r>
              <a:rPr lang="ko-KR" altLang="en-US" sz="3600" spc="-300" dirty="0">
                <a:solidFill>
                  <a:schemeClr val="bg1"/>
                </a:solidFill>
              </a:rPr>
              <a:t>소개</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dirty="0">
                <a:solidFill>
                  <a:schemeClr val="bg1"/>
                </a:solidFill>
              </a:rPr>
              <a:t>Part 1, </a:t>
            </a:r>
            <a:endParaRPr lang="ko-KR" altLang="en-US" sz="1400" dirty="0">
              <a:solidFill>
                <a:schemeClr val="bg1"/>
              </a:solidFill>
            </a:endParaRPr>
          </a:p>
        </p:txBody>
      </p:sp>
      <p:sp>
        <p:nvSpPr>
          <p:cNvPr id="5" name="TextBox 4">
            <a:extLst>
              <a:ext uri="{FF2B5EF4-FFF2-40B4-BE49-F238E27FC236}">
                <a16:creationId xmlns:a16="http://schemas.microsoft.com/office/drawing/2014/main" id="{E79EC8B4-385B-4305-BE75-722C0C36ED8E}"/>
              </a:ext>
            </a:extLst>
          </p:cNvPr>
          <p:cNvSpPr txBox="1"/>
          <p:nvPr/>
        </p:nvSpPr>
        <p:spPr>
          <a:xfrm>
            <a:off x="339536" y="1264666"/>
            <a:ext cx="1678665" cy="461665"/>
          </a:xfrm>
          <a:prstGeom prst="rect">
            <a:avLst/>
          </a:prstGeom>
          <a:noFill/>
        </p:spPr>
        <p:txBody>
          <a:bodyPr wrap="none" rtlCol="0">
            <a:spAutoFit/>
          </a:bodyPr>
          <a:lstStyle/>
          <a:p>
            <a:r>
              <a:rPr lang="ko-KR" altLang="en-US" sz="2400" dirty="0">
                <a:solidFill>
                  <a:srgbClr val="393939"/>
                </a:solidFill>
                <a:latin typeface="+mn-ea"/>
              </a:rPr>
              <a:t>함수형 </a:t>
            </a:r>
            <a:r>
              <a:rPr lang="en-US" altLang="ko-KR" sz="2400" dirty="0">
                <a:solidFill>
                  <a:srgbClr val="393939"/>
                </a:solidFill>
                <a:latin typeface="+mn-ea"/>
              </a:rPr>
              <a:t>API</a:t>
            </a:r>
            <a:endParaRPr lang="ko-KR" altLang="en-US" sz="2400" dirty="0">
              <a:solidFill>
                <a:srgbClr val="393939"/>
              </a:solidFill>
              <a:latin typeface="+mn-ea"/>
            </a:endParaRPr>
          </a:p>
        </p:txBody>
      </p:sp>
      <p:sp>
        <p:nvSpPr>
          <p:cNvPr id="6" name="직사각형 5">
            <a:extLst>
              <a:ext uri="{FF2B5EF4-FFF2-40B4-BE49-F238E27FC236}">
                <a16:creationId xmlns:a16="http://schemas.microsoft.com/office/drawing/2014/main" id="{AA9C1395-8EDD-49A3-AA23-8E44D777FF51}"/>
              </a:ext>
            </a:extLst>
          </p:cNvPr>
          <p:cNvSpPr/>
          <p:nvPr/>
        </p:nvSpPr>
        <p:spPr>
          <a:xfrm>
            <a:off x="132080"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377506AC-078B-4EAC-BAC4-9C3B269ED6F4}"/>
              </a:ext>
            </a:extLst>
          </p:cNvPr>
          <p:cNvPicPr>
            <a:picLocks noChangeAspect="1"/>
          </p:cNvPicPr>
          <p:nvPr/>
        </p:nvPicPr>
        <p:blipFill>
          <a:blip r:embed="rId2"/>
          <a:stretch>
            <a:fillRect/>
          </a:stretch>
        </p:blipFill>
        <p:spPr>
          <a:xfrm>
            <a:off x="722671" y="3318059"/>
            <a:ext cx="11192219" cy="1663360"/>
          </a:xfrm>
          <a:prstGeom prst="rect">
            <a:avLst/>
          </a:prstGeom>
        </p:spPr>
      </p:pic>
      <p:sp>
        <p:nvSpPr>
          <p:cNvPr id="18" name="TextBox 17">
            <a:extLst>
              <a:ext uri="{FF2B5EF4-FFF2-40B4-BE49-F238E27FC236}">
                <a16:creationId xmlns:a16="http://schemas.microsoft.com/office/drawing/2014/main" id="{AF9CC280-8863-465B-8E87-70EFF068573D}"/>
              </a:ext>
            </a:extLst>
          </p:cNvPr>
          <p:cNvSpPr txBox="1"/>
          <p:nvPr/>
        </p:nvSpPr>
        <p:spPr>
          <a:xfrm>
            <a:off x="875104" y="2152863"/>
            <a:ext cx="6105832" cy="369332"/>
          </a:xfrm>
          <a:prstGeom prst="rect">
            <a:avLst/>
          </a:prstGeom>
          <a:noFill/>
        </p:spPr>
        <p:txBody>
          <a:bodyPr wrap="square">
            <a:spAutoFit/>
          </a:bodyPr>
          <a:lstStyle/>
          <a:p>
            <a:r>
              <a:rPr lang="ko-KR" altLang="en-US" dirty="0"/>
              <a:t>직접 </a:t>
            </a:r>
            <a:r>
              <a:rPr lang="ko-KR" altLang="en-US" dirty="0" err="1"/>
              <a:t>텐서들의</a:t>
            </a:r>
            <a:r>
              <a:rPr lang="ko-KR" altLang="en-US" dirty="0"/>
              <a:t> 입출력을 다룬다</a:t>
            </a:r>
            <a:r>
              <a:rPr lang="en-US" altLang="ko-KR" dirty="0"/>
              <a:t>.</a:t>
            </a:r>
            <a:endParaRPr lang="ko-KR" altLang="en-US" dirty="0"/>
          </a:p>
        </p:txBody>
      </p:sp>
    </p:spTree>
    <p:extLst>
      <p:ext uri="{BB962C8B-B14F-4D97-AF65-F5344CB8AC3E}">
        <p14:creationId xmlns:p14="http://schemas.microsoft.com/office/powerpoint/2010/main" val="3403698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27135" y="117305"/>
            <a:ext cx="1454244"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300" normalizeH="0" baseline="0" noProof="0" dirty="0" err="1">
                <a:ln>
                  <a:noFill/>
                </a:ln>
                <a:solidFill>
                  <a:prstClr val="white"/>
                </a:solidFill>
                <a:effectLst/>
                <a:uLnTx/>
                <a:uFillTx/>
                <a:ea typeface="나눔스퀘어 Light"/>
                <a:cs typeface="+mn-cs"/>
              </a:rPr>
              <a:t>딥드림</a:t>
            </a:r>
            <a:endParaRPr kumimoji="0" lang="ko-KR" altLang="en-US" sz="3600" b="0" i="0" u="none" strike="noStrike" kern="1200" cap="none" spc="-300" normalizeH="0" baseline="0" noProof="0" dirty="0">
              <a:ln>
                <a:noFill/>
              </a:ln>
              <a:solidFill>
                <a:prstClr val="white"/>
              </a:solidFill>
              <a:effectLst/>
              <a:uLnTx/>
              <a:uFillTx/>
              <a:ea typeface="나눔스퀘어 Light"/>
              <a:cs typeface="+mn-cs"/>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423514"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8.2</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pic>
        <p:nvPicPr>
          <p:cNvPr id="7" name="그림 6">
            <a:extLst>
              <a:ext uri="{FF2B5EF4-FFF2-40B4-BE49-F238E27FC236}">
                <a16:creationId xmlns:a16="http://schemas.microsoft.com/office/drawing/2014/main" id="{6D699416-F154-44C6-92D3-2237BC193CB9}"/>
              </a:ext>
            </a:extLst>
          </p:cNvPr>
          <p:cNvPicPr>
            <a:picLocks noChangeAspect="1"/>
          </p:cNvPicPr>
          <p:nvPr/>
        </p:nvPicPr>
        <p:blipFill>
          <a:blip r:embed="rId2"/>
          <a:stretch>
            <a:fillRect/>
          </a:stretch>
        </p:blipFill>
        <p:spPr>
          <a:xfrm>
            <a:off x="3019457" y="1362220"/>
            <a:ext cx="6153085" cy="5146816"/>
          </a:xfrm>
          <a:prstGeom prst="rect">
            <a:avLst/>
          </a:prstGeom>
        </p:spPr>
      </p:pic>
    </p:spTree>
    <p:extLst>
      <p:ext uri="{BB962C8B-B14F-4D97-AF65-F5344CB8AC3E}">
        <p14:creationId xmlns:p14="http://schemas.microsoft.com/office/powerpoint/2010/main" val="1399088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27135" y="117305"/>
            <a:ext cx="1454244"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300" normalizeH="0" baseline="0" noProof="0" dirty="0" err="1">
                <a:ln>
                  <a:noFill/>
                </a:ln>
                <a:solidFill>
                  <a:prstClr val="white"/>
                </a:solidFill>
                <a:effectLst/>
                <a:uLnTx/>
                <a:uFillTx/>
                <a:ea typeface="나눔스퀘어 Light"/>
                <a:cs typeface="+mn-cs"/>
              </a:rPr>
              <a:t>딥드림</a:t>
            </a:r>
            <a:endParaRPr kumimoji="0" lang="ko-KR" altLang="en-US" sz="3600" b="0" i="0" u="none" strike="noStrike" kern="1200" cap="none" spc="-300" normalizeH="0" baseline="0" noProof="0" dirty="0">
              <a:ln>
                <a:noFill/>
              </a:ln>
              <a:solidFill>
                <a:prstClr val="white"/>
              </a:solidFill>
              <a:effectLst/>
              <a:uLnTx/>
              <a:uFillTx/>
              <a:ea typeface="나눔스퀘어 Light"/>
              <a:cs typeface="+mn-cs"/>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423514"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8.2</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pic>
        <p:nvPicPr>
          <p:cNvPr id="7" name="그림 6">
            <a:extLst>
              <a:ext uri="{FF2B5EF4-FFF2-40B4-BE49-F238E27FC236}">
                <a16:creationId xmlns:a16="http://schemas.microsoft.com/office/drawing/2014/main" id="{81A3CB27-F206-4699-B153-4614EAF09B12}"/>
              </a:ext>
            </a:extLst>
          </p:cNvPr>
          <p:cNvPicPr>
            <a:picLocks noChangeAspect="1"/>
          </p:cNvPicPr>
          <p:nvPr/>
        </p:nvPicPr>
        <p:blipFill>
          <a:blip r:embed="rId2"/>
          <a:stretch>
            <a:fillRect/>
          </a:stretch>
        </p:blipFill>
        <p:spPr>
          <a:xfrm>
            <a:off x="827135" y="2317786"/>
            <a:ext cx="5792008" cy="3219899"/>
          </a:xfrm>
          <a:prstGeom prst="rect">
            <a:avLst/>
          </a:prstGeom>
        </p:spPr>
      </p:pic>
      <p:pic>
        <p:nvPicPr>
          <p:cNvPr id="9" name="그림 8">
            <a:extLst>
              <a:ext uri="{FF2B5EF4-FFF2-40B4-BE49-F238E27FC236}">
                <a16:creationId xmlns:a16="http://schemas.microsoft.com/office/drawing/2014/main" id="{FF1E0A75-5ACF-4474-9095-6E84FF1F8ADF}"/>
              </a:ext>
            </a:extLst>
          </p:cNvPr>
          <p:cNvPicPr>
            <a:picLocks noChangeAspect="1"/>
          </p:cNvPicPr>
          <p:nvPr/>
        </p:nvPicPr>
        <p:blipFill rotWithShape="1">
          <a:blip r:embed="rId3"/>
          <a:srcRect t="51276"/>
          <a:stretch/>
        </p:blipFill>
        <p:spPr>
          <a:xfrm>
            <a:off x="8488575" y="2052420"/>
            <a:ext cx="2376969" cy="3750632"/>
          </a:xfrm>
          <a:prstGeom prst="rect">
            <a:avLst/>
          </a:prstGeom>
        </p:spPr>
      </p:pic>
    </p:spTree>
    <p:extLst>
      <p:ext uri="{BB962C8B-B14F-4D97-AF65-F5344CB8AC3E}">
        <p14:creationId xmlns:p14="http://schemas.microsoft.com/office/powerpoint/2010/main" val="3914185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27135" y="117305"/>
            <a:ext cx="1454244"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0" i="0" u="none" strike="noStrike" kern="1200" cap="none" spc="-300" normalizeH="0" baseline="0" noProof="0" dirty="0" err="1">
                <a:ln>
                  <a:noFill/>
                </a:ln>
                <a:solidFill>
                  <a:prstClr val="white"/>
                </a:solidFill>
                <a:effectLst/>
                <a:uLnTx/>
                <a:uFillTx/>
                <a:ea typeface="나눔스퀘어 Light"/>
                <a:cs typeface="+mn-cs"/>
              </a:rPr>
              <a:t>딥드림</a:t>
            </a:r>
            <a:endParaRPr kumimoji="0" lang="ko-KR" altLang="en-US" sz="3600" b="0" i="0" u="none" strike="noStrike" kern="1200" cap="none" spc="-300" normalizeH="0" baseline="0" noProof="0" dirty="0">
              <a:ln>
                <a:noFill/>
              </a:ln>
              <a:solidFill>
                <a:prstClr val="white"/>
              </a:solidFill>
              <a:effectLst/>
              <a:uLnTx/>
              <a:uFillTx/>
              <a:ea typeface="나눔스퀘어 Light"/>
              <a:cs typeface="+mn-cs"/>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423514"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8.2</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pic>
        <p:nvPicPr>
          <p:cNvPr id="7" name="그림 6">
            <a:extLst>
              <a:ext uri="{FF2B5EF4-FFF2-40B4-BE49-F238E27FC236}">
                <a16:creationId xmlns:a16="http://schemas.microsoft.com/office/drawing/2014/main" id="{2107C68A-6A73-47C4-9C0C-DE85ECEEB4C3}"/>
              </a:ext>
            </a:extLst>
          </p:cNvPr>
          <p:cNvPicPr>
            <a:picLocks noChangeAspect="1"/>
          </p:cNvPicPr>
          <p:nvPr/>
        </p:nvPicPr>
        <p:blipFill>
          <a:blip r:embed="rId2"/>
          <a:stretch>
            <a:fillRect/>
          </a:stretch>
        </p:blipFill>
        <p:spPr>
          <a:xfrm>
            <a:off x="1230547" y="2290810"/>
            <a:ext cx="3648584" cy="3334215"/>
          </a:xfrm>
          <a:prstGeom prst="rect">
            <a:avLst/>
          </a:prstGeom>
        </p:spPr>
      </p:pic>
      <p:pic>
        <p:nvPicPr>
          <p:cNvPr id="9" name="그림 8">
            <a:extLst>
              <a:ext uri="{FF2B5EF4-FFF2-40B4-BE49-F238E27FC236}">
                <a16:creationId xmlns:a16="http://schemas.microsoft.com/office/drawing/2014/main" id="{C478D280-0BDE-43A0-998B-06200539D106}"/>
              </a:ext>
            </a:extLst>
          </p:cNvPr>
          <p:cNvPicPr>
            <a:picLocks noChangeAspect="1"/>
          </p:cNvPicPr>
          <p:nvPr/>
        </p:nvPicPr>
        <p:blipFill>
          <a:blip r:embed="rId3"/>
          <a:stretch>
            <a:fillRect/>
          </a:stretch>
        </p:blipFill>
        <p:spPr>
          <a:xfrm>
            <a:off x="6807973" y="2290810"/>
            <a:ext cx="4153480" cy="3734321"/>
          </a:xfrm>
          <a:prstGeom prst="rect">
            <a:avLst/>
          </a:prstGeom>
        </p:spPr>
      </p:pic>
    </p:spTree>
    <p:extLst>
      <p:ext uri="{BB962C8B-B14F-4D97-AF65-F5344CB8AC3E}">
        <p14:creationId xmlns:p14="http://schemas.microsoft.com/office/powerpoint/2010/main" val="3267779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342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961A4C0C-593F-49EA-A036-AAE8EB62D98B}"/>
              </a:ext>
            </a:extLst>
          </p:cNvPr>
          <p:cNvSpPr txBox="1"/>
          <p:nvPr/>
        </p:nvSpPr>
        <p:spPr>
          <a:xfrm>
            <a:off x="335280" y="2600960"/>
            <a:ext cx="4859022" cy="646331"/>
          </a:xfrm>
          <a:prstGeom prst="rect">
            <a:avLst/>
          </a:prstGeom>
          <a:noFill/>
        </p:spPr>
        <p:txBody>
          <a:bodyPr wrap="none" rtlCol="0">
            <a:spAutoFit/>
          </a:bodyPr>
          <a:lstStyle/>
          <a:p>
            <a:r>
              <a:rPr lang="en-US" altLang="ko-KR" sz="3600" spc="-300" dirty="0">
                <a:solidFill>
                  <a:schemeClr val="bg1"/>
                </a:solidFill>
                <a:latin typeface="+mj-ea"/>
                <a:ea typeface="+mj-ea"/>
              </a:rPr>
              <a:t>8.3 </a:t>
            </a:r>
            <a:r>
              <a:rPr lang="ko-KR" altLang="en-US" sz="3600" spc="-300" dirty="0" err="1">
                <a:solidFill>
                  <a:schemeClr val="bg1"/>
                </a:solidFill>
                <a:latin typeface="+mj-ea"/>
                <a:ea typeface="+mj-ea"/>
              </a:rPr>
              <a:t>뉴럴</a:t>
            </a:r>
            <a:r>
              <a:rPr lang="ko-KR" altLang="en-US" sz="3600" spc="-300" dirty="0">
                <a:solidFill>
                  <a:schemeClr val="bg1"/>
                </a:solidFill>
                <a:latin typeface="+mj-ea"/>
                <a:ea typeface="+mj-ea"/>
              </a:rPr>
              <a:t> 스타일 트랜스퍼</a:t>
            </a:r>
          </a:p>
        </p:txBody>
      </p:sp>
      <p:grpSp>
        <p:nvGrpSpPr>
          <p:cNvPr id="6" name="그룹 5">
            <a:extLst>
              <a:ext uri="{FF2B5EF4-FFF2-40B4-BE49-F238E27FC236}">
                <a16:creationId xmlns:a16="http://schemas.microsoft.com/office/drawing/2014/main" id="{1D65EFFB-77B3-4093-9EBE-5BC7CD9D594B}"/>
              </a:ext>
            </a:extLst>
          </p:cNvPr>
          <p:cNvGrpSpPr/>
          <p:nvPr/>
        </p:nvGrpSpPr>
        <p:grpSpPr>
          <a:xfrm>
            <a:off x="619016" y="3799840"/>
            <a:ext cx="2640005" cy="707886"/>
            <a:chOff x="294640" y="3596640"/>
            <a:chExt cx="2640005" cy="707886"/>
          </a:xfrm>
        </p:grpSpPr>
        <p:sp>
          <p:nvSpPr>
            <p:cNvPr id="4" name="TextBox 3">
              <a:extLst>
                <a:ext uri="{FF2B5EF4-FFF2-40B4-BE49-F238E27FC236}">
                  <a16:creationId xmlns:a16="http://schemas.microsoft.com/office/drawing/2014/main" id="{74775390-ADD7-4C94-8805-D912724ABC3E}"/>
                </a:ext>
              </a:extLst>
            </p:cNvPr>
            <p:cNvSpPr txBox="1"/>
            <p:nvPr/>
          </p:nvSpPr>
          <p:spPr>
            <a:xfrm>
              <a:off x="294640" y="3596640"/>
              <a:ext cx="502061" cy="707886"/>
            </a:xfrm>
            <a:prstGeom prst="rect">
              <a:avLst/>
            </a:prstGeom>
            <a:noFill/>
          </p:spPr>
          <p:txBody>
            <a:bodyPr wrap="none" rtlCol="0">
              <a:spAutoFit/>
            </a:bodyPr>
            <a:lstStyle/>
            <a:p>
              <a:r>
                <a:rPr lang="en-US" altLang="ko-KR" sz="4000" b="1" dirty="0">
                  <a:solidFill>
                    <a:schemeClr val="accent1"/>
                  </a:solidFill>
                  <a:latin typeface="+mj-ea"/>
                  <a:ea typeface="+mj-ea"/>
                </a:rPr>
                <a:t>1</a:t>
              </a:r>
              <a:endParaRPr lang="ko-KR" altLang="en-US" sz="4000" b="1" dirty="0">
                <a:solidFill>
                  <a:schemeClr val="accent1"/>
                </a:solidFill>
                <a:latin typeface="+mj-ea"/>
                <a:ea typeface="+mj-ea"/>
              </a:endParaRPr>
            </a:p>
          </p:txBody>
        </p:sp>
        <p:sp>
          <p:nvSpPr>
            <p:cNvPr id="5" name="TextBox 4">
              <a:extLst>
                <a:ext uri="{FF2B5EF4-FFF2-40B4-BE49-F238E27FC236}">
                  <a16:creationId xmlns:a16="http://schemas.microsoft.com/office/drawing/2014/main" id="{64461C2D-7B54-4B3D-9449-360FD650556A}"/>
                </a:ext>
              </a:extLst>
            </p:cNvPr>
            <p:cNvSpPr txBox="1"/>
            <p:nvPr/>
          </p:nvSpPr>
          <p:spPr>
            <a:xfrm>
              <a:off x="943394" y="3688973"/>
              <a:ext cx="1991251" cy="523220"/>
            </a:xfrm>
            <a:prstGeom prst="rect">
              <a:avLst/>
            </a:prstGeom>
            <a:noFill/>
          </p:spPr>
          <p:txBody>
            <a:bodyPr wrap="none" rtlCol="0">
              <a:spAutoFit/>
            </a:bodyPr>
            <a:lstStyle/>
            <a:p>
              <a:r>
                <a:rPr lang="ko-KR" altLang="en-US" sz="2800" spc="-150" dirty="0">
                  <a:solidFill>
                    <a:srgbClr val="393939"/>
                  </a:solidFill>
                </a:rPr>
                <a:t>콘텐츠 손실</a:t>
              </a:r>
            </a:p>
          </p:txBody>
        </p:sp>
      </p:grpSp>
      <p:grpSp>
        <p:nvGrpSpPr>
          <p:cNvPr id="10" name="그룹 9">
            <a:extLst>
              <a:ext uri="{FF2B5EF4-FFF2-40B4-BE49-F238E27FC236}">
                <a16:creationId xmlns:a16="http://schemas.microsoft.com/office/drawing/2014/main" id="{4CF3CB36-97CB-4B01-AB5E-847ED38F7969}"/>
              </a:ext>
            </a:extLst>
          </p:cNvPr>
          <p:cNvGrpSpPr/>
          <p:nvPr/>
        </p:nvGrpSpPr>
        <p:grpSpPr>
          <a:xfrm>
            <a:off x="619016" y="4790678"/>
            <a:ext cx="2640005" cy="707886"/>
            <a:chOff x="294640" y="3596640"/>
            <a:chExt cx="2640005" cy="707886"/>
          </a:xfrm>
        </p:grpSpPr>
        <p:sp>
          <p:nvSpPr>
            <p:cNvPr id="11" name="TextBox 10">
              <a:extLst>
                <a:ext uri="{FF2B5EF4-FFF2-40B4-BE49-F238E27FC236}">
                  <a16:creationId xmlns:a16="http://schemas.microsoft.com/office/drawing/2014/main" id="{2D33E10E-6802-4565-A9E8-5457EEEB6662}"/>
                </a:ext>
              </a:extLst>
            </p:cNvPr>
            <p:cNvSpPr txBox="1"/>
            <p:nvPr/>
          </p:nvSpPr>
          <p:spPr>
            <a:xfrm>
              <a:off x="294640" y="3596640"/>
              <a:ext cx="502061" cy="707886"/>
            </a:xfrm>
            <a:prstGeom prst="rect">
              <a:avLst/>
            </a:prstGeom>
            <a:noFill/>
          </p:spPr>
          <p:txBody>
            <a:bodyPr wrap="none" rtlCol="0">
              <a:spAutoFit/>
            </a:bodyPr>
            <a:lstStyle/>
            <a:p>
              <a:r>
                <a:rPr lang="en-US" altLang="ko-KR" sz="4000" b="1" dirty="0">
                  <a:solidFill>
                    <a:schemeClr val="accent1"/>
                  </a:solidFill>
                  <a:latin typeface="+mj-ea"/>
                  <a:ea typeface="+mj-ea"/>
                </a:rPr>
                <a:t>2</a:t>
              </a:r>
              <a:endParaRPr lang="ko-KR" altLang="en-US" sz="4000" b="1" dirty="0">
                <a:solidFill>
                  <a:schemeClr val="accent1"/>
                </a:solidFill>
                <a:latin typeface="+mj-ea"/>
                <a:ea typeface="+mj-ea"/>
              </a:endParaRPr>
            </a:p>
          </p:txBody>
        </p:sp>
        <p:sp>
          <p:nvSpPr>
            <p:cNvPr id="12" name="TextBox 11">
              <a:extLst>
                <a:ext uri="{FF2B5EF4-FFF2-40B4-BE49-F238E27FC236}">
                  <a16:creationId xmlns:a16="http://schemas.microsoft.com/office/drawing/2014/main" id="{DFC73533-A9D9-4EEB-A800-80F0AD62009F}"/>
                </a:ext>
              </a:extLst>
            </p:cNvPr>
            <p:cNvSpPr txBox="1"/>
            <p:nvPr/>
          </p:nvSpPr>
          <p:spPr>
            <a:xfrm>
              <a:off x="943394" y="3688973"/>
              <a:ext cx="1991251" cy="523220"/>
            </a:xfrm>
            <a:prstGeom prst="rect">
              <a:avLst/>
            </a:prstGeom>
            <a:noFill/>
          </p:spPr>
          <p:txBody>
            <a:bodyPr wrap="none" rtlCol="0">
              <a:spAutoFit/>
            </a:bodyPr>
            <a:lstStyle/>
            <a:p>
              <a:r>
                <a:rPr lang="ko-KR" altLang="en-US" sz="2800" spc="-150" dirty="0">
                  <a:solidFill>
                    <a:srgbClr val="393939"/>
                  </a:solidFill>
                </a:rPr>
                <a:t>스타일 손실</a:t>
              </a:r>
            </a:p>
          </p:txBody>
        </p:sp>
      </p:grpSp>
      <p:grpSp>
        <p:nvGrpSpPr>
          <p:cNvPr id="13" name="그룹 12">
            <a:extLst>
              <a:ext uri="{FF2B5EF4-FFF2-40B4-BE49-F238E27FC236}">
                <a16:creationId xmlns:a16="http://schemas.microsoft.com/office/drawing/2014/main" id="{00D1E44C-6008-4F6E-880B-4E8105F0CF77}"/>
              </a:ext>
            </a:extLst>
          </p:cNvPr>
          <p:cNvGrpSpPr/>
          <p:nvPr/>
        </p:nvGrpSpPr>
        <p:grpSpPr>
          <a:xfrm>
            <a:off x="619016" y="5781516"/>
            <a:ext cx="7380084" cy="707886"/>
            <a:chOff x="294640" y="3596640"/>
            <a:chExt cx="7380084" cy="707886"/>
          </a:xfrm>
        </p:grpSpPr>
        <p:sp>
          <p:nvSpPr>
            <p:cNvPr id="14" name="TextBox 13">
              <a:extLst>
                <a:ext uri="{FF2B5EF4-FFF2-40B4-BE49-F238E27FC236}">
                  <a16:creationId xmlns:a16="http://schemas.microsoft.com/office/drawing/2014/main" id="{1CC6CD2E-3CC1-4835-B282-AE92CEFFFE97}"/>
                </a:ext>
              </a:extLst>
            </p:cNvPr>
            <p:cNvSpPr txBox="1"/>
            <p:nvPr/>
          </p:nvSpPr>
          <p:spPr>
            <a:xfrm>
              <a:off x="294640" y="3596640"/>
              <a:ext cx="502061" cy="707886"/>
            </a:xfrm>
            <a:prstGeom prst="rect">
              <a:avLst/>
            </a:prstGeom>
            <a:noFill/>
          </p:spPr>
          <p:txBody>
            <a:bodyPr wrap="none" rtlCol="0">
              <a:spAutoFit/>
            </a:bodyPr>
            <a:lstStyle/>
            <a:p>
              <a:r>
                <a:rPr lang="en-US" altLang="ko-KR" sz="4000" b="1" dirty="0">
                  <a:solidFill>
                    <a:schemeClr val="accent1"/>
                  </a:solidFill>
                  <a:latin typeface="+mj-ea"/>
                  <a:ea typeface="+mj-ea"/>
                </a:rPr>
                <a:t>3</a:t>
              </a:r>
              <a:endParaRPr lang="ko-KR" altLang="en-US" sz="4000" b="1" dirty="0">
                <a:solidFill>
                  <a:schemeClr val="accent1"/>
                </a:solidFill>
                <a:latin typeface="+mj-ea"/>
                <a:ea typeface="+mj-ea"/>
              </a:endParaRPr>
            </a:p>
          </p:txBody>
        </p:sp>
        <p:sp>
          <p:nvSpPr>
            <p:cNvPr id="15" name="TextBox 14">
              <a:extLst>
                <a:ext uri="{FF2B5EF4-FFF2-40B4-BE49-F238E27FC236}">
                  <a16:creationId xmlns:a16="http://schemas.microsoft.com/office/drawing/2014/main" id="{5C245155-BF92-4471-AC62-A87A47A31390}"/>
                </a:ext>
              </a:extLst>
            </p:cNvPr>
            <p:cNvSpPr txBox="1"/>
            <p:nvPr/>
          </p:nvSpPr>
          <p:spPr>
            <a:xfrm>
              <a:off x="943394" y="3688973"/>
              <a:ext cx="6731330" cy="523220"/>
            </a:xfrm>
            <a:prstGeom prst="rect">
              <a:avLst/>
            </a:prstGeom>
            <a:noFill/>
          </p:spPr>
          <p:txBody>
            <a:bodyPr wrap="none" rtlCol="0">
              <a:spAutoFit/>
            </a:bodyPr>
            <a:lstStyle/>
            <a:p>
              <a:r>
                <a:rPr lang="ko-KR" altLang="en-US" sz="2800" spc="-150" dirty="0" err="1">
                  <a:solidFill>
                    <a:srgbClr val="393939"/>
                  </a:solidFill>
                </a:rPr>
                <a:t>케라스에서</a:t>
              </a:r>
              <a:r>
                <a:rPr lang="ko-KR" altLang="en-US" sz="2800" spc="-150" dirty="0">
                  <a:solidFill>
                    <a:srgbClr val="393939"/>
                  </a:solidFill>
                </a:rPr>
                <a:t> </a:t>
              </a:r>
              <a:r>
                <a:rPr lang="ko-KR" altLang="en-US" sz="2800" spc="-150" dirty="0" err="1">
                  <a:solidFill>
                    <a:srgbClr val="393939"/>
                  </a:solidFill>
                </a:rPr>
                <a:t>뉴럴</a:t>
              </a:r>
              <a:r>
                <a:rPr lang="ko-KR" altLang="en-US" sz="2800" spc="-150" dirty="0">
                  <a:solidFill>
                    <a:srgbClr val="393939"/>
                  </a:solidFill>
                </a:rPr>
                <a:t> 스타일 트랜스퍼 구현하기</a:t>
              </a:r>
            </a:p>
          </p:txBody>
        </p:sp>
      </p:grpSp>
    </p:spTree>
    <p:extLst>
      <p:ext uri="{BB962C8B-B14F-4D97-AF65-F5344CB8AC3E}">
        <p14:creationId xmlns:p14="http://schemas.microsoft.com/office/powerpoint/2010/main" val="297532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4859022" cy="646331"/>
          </a:xfrm>
          <a:prstGeom prst="rect">
            <a:avLst/>
          </a:prstGeom>
          <a:noFill/>
        </p:spPr>
        <p:txBody>
          <a:bodyPr wrap="none" rtlCol="0">
            <a:spAutoFit/>
          </a:bodyPr>
          <a:lstStyle/>
          <a:p>
            <a:r>
              <a:rPr lang="en-US" altLang="ko-KR" sz="3600" spc="-300" dirty="0">
                <a:solidFill>
                  <a:schemeClr val="bg1"/>
                </a:solidFill>
              </a:rPr>
              <a:t>8.3 </a:t>
            </a:r>
            <a:r>
              <a:rPr lang="ko-KR" altLang="en-US" sz="3600" spc="-300" dirty="0" err="1">
                <a:solidFill>
                  <a:schemeClr val="bg1"/>
                </a:solidFill>
              </a:rPr>
              <a:t>뉴럴</a:t>
            </a:r>
            <a:r>
              <a:rPr lang="ko-KR" altLang="en-US" sz="3600" spc="-300" dirty="0">
                <a:solidFill>
                  <a:schemeClr val="bg1"/>
                </a:solidFill>
              </a:rPr>
              <a:t> 스타일 트랜스퍼</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0, </a:t>
            </a:r>
            <a:endParaRPr lang="ko-KR" altLang="en-US" sz="1400" dirty="0">
              <a:solidFill>
                <a:schemeClr val="bg1"/>
              </a:solidFill>
            </a:endParaRPr>
          </a:p>
        </p:txBody>
      </p:sp>
      <p:sp>
        <p:nvSpPr>
          <p:cNvPr id="35" name="TextBox 34">
            <a:extLst>
              <a:ext uri="{FF2B5EF4-FFF2-40B4-BE49-F238E27FC236}">
                <a16:creationId xmlns:a16="http://schemas.microsoft.com/office/drawing/2014/main" id="{83523C46-791E-4B45-93B9-BBE8F2791640}"/>
              </a:ext>
            </a:extLst>
          </p:cNvPr>
          <p:cNvSpPr txBox="1"/>
          <p:nvPr/>
        </p:nvSpPr>
        <p:spPr>
          <a:xfrm>
            <a:off x="875104" y="676096"/>
            <a:ext cx="2270173" cy="261610"/>
          </a:xfrm>
          <a:prstGeom prst="rect">
            <a:avLst/>
          </a:prstGeom>
          <a:noFill/>
        </p:spPr>
        <p:txBody>
          <a:bodyPr wrap="none" rtlCol="0">
            <a:spAutoFit/>
          </a:bodyPr>
          <a:lstStyle/>
          <a:p>
            <a:r>
              <a:rPr lang="ko-KR" altLang="en-US" sz="1100" dirty="0" err="1">
                <a:solidFill>
                  <a:schemeClr val="bg1"/>
                </a:solidFill>
                <a:latin typeface="Arial Nova Light" panose="020B0304020202020204" pitchFamily="34" charset="0"/>
              </a:rPr>
              <a:t>딥러닝을</a:t>
            </a:r>
            <a:r>
              <a:rPr lang="ko-KR" altLang="en-US" sz="1100" dirty="0">
                <a:solidFill>
                  <a:schemeClr val="bg1"/>
                </a:solidFill>
                <a:latin typeface="Arial Nova Light" panose="020B0304020202020204" pitchFamily="34" charset="0"/>
              </a:rPr>
              <a:t> 사용하여 이미지를 변경</a:t>
            </a:r>
          </a:p>
        </p:txBody>
      </p:sp>
      <p:grpSp>
        <p:nvGrpSpPr>
          <p:cNvPr id="5" name="그룹 4">
            <a:extLst>
              <a:ext uri="{FF2B5EF4-FFF2-40B4-BE49-F238E27FC236}">
                <a16:creationId xmlns:a16="http://schemas.microsoft.com/office/drawing/2014/main" id="{5BE8D874-95B5-4F65-ADEE-19493CB33099}"/>
              </a:ext>
            </a:extLst>
          </p:cNvPr>
          <p:cNvGrpSpPr/>
          <p:nvPr/>
        </p:nvGrpSpPr>
        <p:grpSpPr>
          <a:xfrm>
            <a:off x="1119102" y="1188720"/>
            <a:ext cx="9953795" cy="2963718"/>
            <a:chOff x="1119102" y="1388853"/>
            <a:chExt cx="9953795" cy="2963718"/>
          </a:xfrm>
        </p:grpSpPr>
        <p:pic>
          <p:nvPicPr>
            <p:cNvPr id="2050" name="Picture 2" descr="8.3-neural-style-transfer">
              <a:extLst>
                <a:ext uri="{FF2B5EF4-FFF2-40B4-BE49-F238E27FC236}">
                  <a16:creationId xmlns:a16="http://schemas.microsoft.com/office/drawing/2014/main" id="{A14849BB-489E-4E38-9FF0-8832702C10FD}"/>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1119102" y="1388853"/>
              <a:ext cx="9953795" cy="296371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565DB0B9-4CF8-4FC8-ACDC-C68D6EFBD0D5}"/>
                </a:ext>
              </a:extLst>
            </p:cNvPr>
            <p:cNvSpPr txBox="1"/>
            <p:nvPr/>
          </p:nvSpPr>
          <p:spPr>
            <a:xfrm>
              <a:off x="1779531" y="1477070"/>
              <a:ext cx="2079077" cy="400110"/>
            </a:xfrm>
            <a:prstGeom prst="rect">
              <a:avLst/>
            </a:prstGeom>
            <a:solidFill>
              <a:schemeClr val="bg1"/>
            </a:solidFill>
          </p:spPr>
          <p:txBody>
            <a:bodyPr wrap="square" rtlCol="0">
              <a:spAutoFit/>
            </a:bodyPr>
            <a:lstStyle/>
            <a:p>
              <a:pPr algn="ctr"/>
              <a:r>
                <a:rPr lang="ko-KR" altLang="en-US" sz="2000" b="1" spc="-150" dirty="0">
                  <a:solidFill>
                    <a:srgbClr val="393939"/>
                  </a:solidFill>
                  <a:latin typeface="+mj-ea"/>
                  <a:ea typeface="+mj-ea"/>
                </a:rPr>
                <a:t>타깃 콘텐츠</a:t>
              </a:r>
            </a:p>
          </p:txBody>
        </p:sp>
        <p:sp>
          <p:nvSpPr>
            <p:cNvPr id="39" name="TextBox 38">
              <a:extLst>
                <a:ext uri="{FF2B5EF4-FFF2-40B4-BE49-F238E27FC236}">
                  <a16:creationId xmlns:a16="http://schemas.microsoft.com/office/drawing/2014/main" id="{39F27051-29A5-4915-8FC7-C10A96D86060}"/>
                </a:ext>
              </a:extLst>
            </p:cNvPr>
            <p:cNvSpPr txBox="1"/>
            <p:nvPr/>
          </p:nvSpPr>
          <p:spPr>
            <a:xfrm>
              <a:off x="4977711" y="1477070"/>
              <a:ext cx="2236575" cy="400110"/>
            </a:xfrm>
            <a:prstGeom prst="rect">
              <a:avLst/>
            </a:prstGeom>
            <a:solidFill>
              <a:schemeClr val="bg1"/>
            </a:solidFill>
          </p:spPr>
          <p:txBody>
            <a:bodyPr wrap="square" rtlCol="0">
              <a:spAutoFit/>
            </a:bodyPr>
            <a:lstStyle/>
            <a:p>
              <a:pPr algn="ctr"/>
              <a:r>
                <a:rPr lang="ko-KR" altLang="en-US" sz="2000" b="1" spc="-150" dirty="0">
                  <a:solidFill>
                    <a:srgbClr val="393939"/>
                  </a:solidFill>
                  <a:latin typeface="+mj-ea"/>
                  <a:ea typeface="+mj-ea"/>
                </a:rPr>
                <a:t>참조 스타일</a:t>
              </a:r>
            </a:p>
          </p:txBody>
        </p:sp>
        <p:sp>
          <p:nvSpPr>
            <p:cNvPr id="43" name="TextBox 42">
              <a:extLst>
                <a:ext uri="{FF2B5EF4-FFF2-40B4-BE49-F238E27FC236}">
                  <a16:creationId xmlns:a16="http://schemas.microsoft.com/office/drawing/2014/main" id="{8EC2CE03-44F0-44FC-A5DF-407F051C7512}"/>
                </a:ext>
              </a:extLst>
            </p:cNvPr>
            <p:cNvSpPr txBox="1"/>
            <p:nvPr/>
          </p:nvSpPr>
          <p:spPr>
            <a:xfrm>
              <a:off x="8041903" y="1494322"/>
              <a:ext cx="2490952" cy="400110"/>
            </a:xfrm>
            <a:prstGeom prst="rect">
              <a:avLst/>
            </a:prstGeom>
            <a:solidFill>
              <a:schemeClr val="bg1"/>
            </a:solidFill>
          </p:spPr>
          <p:txBody>
            <a:bodyPr wrap="square" rtlCol="0">
              <a:spAutoFit/>
            </a:bodyPr>
            <a:lstStyle/>
            <a:p>
              <a:pPr algn="ctr"/>
              <a:r>
                <a:rPr lang="ko-KR" altLang="en-US" sz="2000" b="1" spc="-150" dirty="0">
                  <a:solidFill>
                    <a:srgbClr val="393939"/>
                  </a:solidFill>
                  <a:latin typeface="+mj-ea"/>
                  <a:ea typeface="+mj-ea"/>
                </a:rPr>
                <a:t>이미지 조합</a:t>
              </a:r>
            </a:p>
          </p:txBody>
        </p:sp>
      </p:grpSp>
      <p:grpSp>
        <p:nvGrpSpPr>
          <p:cNvPr id="55" name="그룹 54">
            <a:extLst>
              <a:ext uri="{FF2B5EF4-FFF2-40B4-BE49-F238E27FC236}">
                <a16:creationId xmlns:a16="http://schemas.microsoft.com/office/drawing/2014/main" id="{0D50841A-836E-4F37-8EDE-4CCDA08CBABC}"/>
              </a:ext>
            </a:extLst>
          </p:cNvPr>
          <p:cNvGrpSpPr/>
          <p:nvPr/>
        </p:nvGrpSpPr>
        <p:grpSpPr>
          <a:xfrm>
            <a:off x="2251514" y="4938733"/>
            <a:ext cx="2318967" cy="1027894"/>
            <a:chOff x="631683" y="5390664"/>
            <a:chExt cx="2887651" cy="1027894"/>
          </a:xfrm>
        </p:grpSpPr>
        <p:sp>
          <p:nvSpPr>
            <p:cNvPr id="56" name="TextBox 55">
              <a:extLst>
                <a:ext uri="{FF2B5EF4-FFF2-40B4-BE49-F238E27FC236}">
                  <a16:creationId xmlns:a16="http://schemas.microsoft.com/office/drawing/2014/main" id="{400996EA-EB1C-4B19-B31E-0182A7146BC9}"/>
                </a:ext>
              </a:extLst>
            </p:cNvPr>
            <p:cNvSpPr txBox="1"/>
            <p:nvPr/>
          </p:nvSpPr>
          <p:spPr>
            <a:xfrm>
              <a:off x="631683" y="5895338"/>
              <a:ext cx="2887651" cy="523220"/>
            </a:xfrm>
            <a:prstGeom prst="rect">
              <a:avLst/>
            </a:prstGeom>
            <a:noFill/>
          </p:spPr>
          <p:txBody>
            <a:bodyPr wrap="square" rtlCol="0">
              <a:spAutoFit/>
            </a:bodyPr>
            <a:lstStyle/>
            <a:p>
              <a:pPr marL="285750" indent="-285750" algn="just">
                <a:buFontTx/>
                <a:buChar char="▶"/>
              </a:pPr>
              <a:r>
                <a:rPr lang="ko-KR" altLang="en-US" sz="1400" spc="-150" dirty="0">
                  <a:solidFill>
                    <a:srgbClr val="393939"/>
                  </a:solidFill>
                </a:rPr>
                <a:t>질감</a:t>
              </a:r>
              <a:r>
                <a:rPr lang="en-US" altLang="ko-KR" sz="1400" spc="-150" dirty="0">
                  <a:solidFill>
                    <a:srgbClr val="393939"/>
                  </a:solidFill>
                </a:rPr>
                <a:t>, </a:t>
              </a:r>
              <a:r>
                <a:rPr lang="ko-KR" altLang="en-US" sz="1400" spc="-150" dirty="0">
                  <a:solidFill>
                    <a:srgbClr val="393939"/>
                  </a:solidFill>
                </a:rPr>
                <a:t>색깔</a:t>
              </a:r>
              <a:r>
                <a:rPr lang="en-US" altLang="ko-KR" sz="1400" spc="-150" dirty="0">
                  <a:solidFill>
                    <a:srgbClr val="393939"/>
                  </a:solidFill>
                </a:rPr>
                <a:t>, </a:t>
              </a:r>
              <a:r>
                <a:rPr lang="ko-KR" altLang="en-US" sz="1400" spc="-150" dirty="0">
                  <a:solidFill>
                    <a:srgbClr val="393939"/>
                  </a:solidFill>
                </a:rPr>
                <a:t>이미지</a:t>
              </a:r>
              <a:endParaRPr lang="en-US" altLang="ko-KR" sz="1400" spc="-150" dirty="0">
                <a:solidFill>
                  <a:srgbClr val="393939"/>
                </a:solidFill>
              </a:endParaRPr>
            </a:p>
            <a:p>
              <a:pPr marL="285750" indent="-285750" algn="just">
                <a:buFontTx/>
                <a:buChar char="▶"/>
              </a:pPr>
              <a:r>
                <a:rPr lang="ko-KR" altLang="en-US" sz="1400" spc="-150" dirty="0">
                  <a:solidFill>
                    <a:srgbClr val="393939"/>
                  </a:solidFill>
                </a:rPr>
                <a:t>시각요소</a:t>
              </a:r>
            </a:p>
          </p:txBody>
        </p:sp>
        <p:sp>
          <p:nvSpPr>
            <p:cNvPr id="59" name="TextBox 58">
              <a:extLst>
                <a:ext uri="{FF2B5EF4-FFF2-40B4-BE49-F238E27FC236}">
                  <a16:creationId xmlns:a16="http://schemas.microsoft.com/office/drawing/2014/main" id="{9DCAD755-CA62-4E65-847A-02FE4C318BD9}"/>
                </a:ext>
              </a:extLst>
            </p:cNvPr>
            <p:cNvSpPr txBox="1"/>
            <p:nvPr/>
          </p:nvSpPr>
          <p:spPr>
            <a:xfrm>
              <a:off x="1565307" y="5390664"/>
              <a:ext cx="1020411" cy="369332"/>
            </a:xfrm>
            <a:prstGeom prst="rect">
              <a:avLst/>
            </a:prstGeom>
            <a:solidFill>
              <a:schemeClr val="accent1">
                <a:lumMod val="20000"/>
                <a:lumOff val="80000"/>
              </a:schemeClr>
            </a:solidFill>
          </p:spPr>
          <p:txBody>
            <a:bodyPr wrap="none" rtlCol="0">
              <a:spAutoFit/>
            </a:bodyPr>
            <a:lstStyle/>
            <a:p>
              <a:pPr algn="ctr"/>
              <a:r>
                <a:rPr lang="ko-KR" altLang="en-US" spc="-150" dirty="0">
                  <a:solidFill>
                    <a:srgbClr val="393939"/>
                  </a:solidFill>
                  <a:latin typeface="+mj-ea"/>
                  <a:ea typeface="+mj-ea"/>
                </a:rPr>
                <a:t>스타일</a:t>
              </a:r>
            </a:p>
          </p:txBody>
        </p:sp>
      </p:grpSp>
      <p:grpSp>
        <p:nvGrpSpPr>
          <p:cNvPr id="61" name="그룹 60">
            <a:extLst>
              <a:ext uri="{FF2B5EF4-FFF2-40B4-BE49-F238E27FC236}">
                <a16:creationId xmlns:a16="http://schemas.microsoft.com/office/drawing/2014/main" id="{93650347-6050-408F-AD29-C573D5FBDCB8}"/>
              </a:ext>
            </a:extLst>
          </p:cNvPr>
          <p:cNvGrpSpPr/>
          <p:nvPr/>
        </p:nvGrpSpPr>
        <p:grpSpPr>
          <a:xfrm>
            <a:off x="6423824" y="4938733"/>
            <a:ext cx="2318967" cy="812451"/>
            <a:chOff x="631683" y="5390664"/>
            <a:chExt cx="2887651" cy="812451"/>
          </a:xfrm>
        </p:grpSpPr>
        <p:sp>
          <p:nvSpPr>
            <p:cNvPr id="65" name="TextBox 64">
              <a:extLst>
                <a:ext uri="{FF2B5EF4-FFF2-40B4-BE49-F238E27FC236}">
                  <a16:creationId xmlns:a16="http://schemas.microsoft.com/office/drawing/2014/main" id="{116CA93A-4FF6-446A-8E8A-E257913ADC8D}"/>
                </a:ext>
              </a:extLst>
            </p:cNvPr>
            <p:cNvSpPr txBox="1"/>
            <p:nvPr/>
          </p:nvSpPr>
          <p:spPr>
            <a:xfrm>
              <a:off x="631683" y="5895338"/>
              <a:ext cx="2887651" cy="307777"/>
            </a:xfrm>
            <a:prstGeom prst="rect">
              <a:avLst/>
            </a:prstGeom>
            <a:noFill/>
          </p:spPr>
          <p:txBody>
            <a:bodyPr wrap="square" rtlCol="0">
              <a:spAutoFit/>
            </a:bodyPr>
            <a:lstStyle/>
            <a:p>
              <a:pPr marL="285750" indent="-285750" algn="just">
                <a:buFontTx/>
                <a:buChar char="▶"/>
              </a:pPr>
              <a:r>
                <a:rPr lang="ko-KR" altLang="en-US" sz="1400" spc="-150" dirty="0">
                  <a:solidFill>
                    <a:srgbClr val="393939"/>
                  </a:solidFill>
                </a:rPr>
                <a:t>고수준의 대형 구조</a:t>
              </a:r>
            </a:p>
          </p:txBody>
        </p:sp>
        <p:sp>
          <p:nvSpPr>
            <p:cNvPr id="67" name="TextBox 66">
              <a:extLst>
                <a:ext uri="{FF2B5EF4-FFF2-40B4-BE49-F238E27FC236}">
                  <a16:creationId xmlns:a16="http://schemas.microsoft.com/office/drawing/2014/main" id="{B9D5212F-9E75-4B4C-8F29-5A3723D9C3F6}"/>
                </a:ext>
              </a:extLst>
            </p:cNvPr>
            <p:cNvSpPr txBox="1"/>
            <p:nvPr/>
          </p:nvSpPr>
          <p:spPr>
            <a:xfrm>
              <a:off x="1565307" y="5390664"/>
              <a:ext cx="1020411" cy="369332"/>
            </a:xfrm>
            <a:prstGeom prst="rect">
              <a:avLst/>
            </a:prstGeom>
            <a:solidFill>
              <a:schemeClr val="accent1">
                <a:lumMod val="20000"/>
                <a:lumOff val="80000"/>
              </a:schemeClr>
            </a:solidFill>
          </p:spPr>
          <p:txBody>
            <a:bodyPr wrap="none" rtlCol="0">
              <a:spAutoFit/>
            </a:bodyPr>
            <a:lstStyle/>
            <a:p>
              <a:pPr algn="ctr"/>
              <a:r>
                <a:rPr lang="ko-KR" altLang="en-US" spc="-150" dirty="0">
                  <a:solidFill>
                    <a:srgbClr val="393939"/>
                  </a:solidFill>
                  <a:latin typeface="+mj-ea"/>
                  <a:ea typeface="+mj-ea"/>
                </a:rPr>
                <a:t>콘텐츠</a:t>
              </a:r>
            </a:p>
          </p:txBody>
        </p:sp>
      </p:grpSp>
      <p:pic>
        <p:nvPicPr>
          <p:cNvPr id="2052" name="Picture 4" descr="성화이야기 - 반 고흐: 별이 빛나는 밤에">
            <a:extLst>
              <a:ext uri="{FF2B5EF4-FFF2-40B4-BE49-F238E27FC236}">
                <a16:creationId xmlns:a16="http://schemas.microsoft.com/office/drawing/2014/main" id="{5EC67103-474A-411D-B890-1C5399E1C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50" y="4581722"/>
            <a:ext cx="1964127" cy="19145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4" name="Picture 6" descr="튀빙겐, 독일에서 공부한다면 바로 이런 도시에서...">
            <a:extLst>
              <a:ext uri="{FF2B5EF4-FFF2-40B4-BE49-F238E27FC236}">
                <a16:creationId xmlns:a16="http://schemas.microsoft.com/office/drawing/2014/main" id="{07D424EE-A780-4A2E-B304-EC72156237B8}"/>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221348" y="4494362"/>
            <a:ext cx="2042714" cy="20068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2" name="별: 꼭짓점 16개 71">
            <a:extLst>
              <a:ext uri="{FF2B5EF4-FFF2-40B4-BE49-F238E27FC236}">
                <a16:creationId xmlns:a16="http://schemas.microsoft.com/office/drawing/2014/main" id="{40528371-EC21-4CCE-8FF7-8B1F5C7D9D59}"/>
              </a:ext>
            </a:extLst>
          </p:cNvPr>
          <p:cNvSpPr/>
          <p:nvPr/>
        </p:nvSpPr>
        <p:spPr>
          <a:xfrm>
            <a:off x="3475163" y="1188720"/>
            <a:ext cx="1211062" cy="526342"/>
          </a:xfrm>
          <a:prstGeom prst="star1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a:solidFill>
                  <a:schemeClr val="tx1"/>
                </a:solidFill>
              </a:rPr>
              <a:t>보존</a:t>
            </a:r>
            <a:endParaRPr lang="ko-KR" altLang="en-US" sz="1500" b="1" dirty="0">
              <a:solidFill>
                <a:schemeClr val="tx1"/>
              </a:solidFill>
            </a:endParaRPr>
          </a:p>
        </p:txBody>
      </p:sp>
      <p:sp>
        <p:nvSpPr>
          <p:cNvPr id="73" name="별: 꼭짓점 16개 72">
            <a:extLst>
              <a:ext uri="{FF2B5EF4-FFF2-40B4-BE49-F238E27FC236}">
                <a16:creationId xmlns:a16="http://schemas.microsoft.com/office/drawing/2014/main" id="{4CEA68C1-31CA-4B87-893E-2A6C3A150C03}"/>
              </a:ext>
            </a:extLst>
          </p:cNvPr>
          <p:cNvSpPr/>
          <p:nvPr/>
        </p:nvSpPr>
        <p:spPr>
          <a:xfrm>
            <a:off x="6163840" y="3771426"/>
            <a:ext cx="1211062" cy="526342"/>
          </a:xfrm>
          <a:prstGeom prst="star1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a:solidFill>
                  <a:schemeClr val="bg1"/>
                </a:solidFill>
              </a:rPr>
              <a:t>적용</a:t>
            </a:r>
          </a:p>
        </p:txBody>
      </p:sp>
      <p:sp>
        <p:nvSpPr>
          <p:cNvPr id="74" name="화살표: 왼쪽으로 구부러짐 73">
            <a:extLst>
              <a:ext uri="{FF2B5EF4-FFF2-40B4-BE49-F238E27FC236}">
                <a16:creationId xmlns:a16="http://schemas.microsoft.com/office/drawing/2014/main" id="{93788EAB-CEB5-42DC-8CBD-0B433B11527B}"/>
              </a:ext>
            </a:extLst>
          </p:cNvPr>
          <p:cNvSpPr/>
          <p:nvPr/>
        </p:nvSpPr>
        <p:spPr>
          <a:xfrm rot="16200000" flipH="1" flipV="1">
            <a:off x="4210849" y="2232769"/>
            <a:ext cx="523221" cy="3583204"/>
          </a:xfrm>
          <a:prstGeom prst="curved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1170952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002FDC5-1C54-4BEE-9C89-4E8C30029A96}"/>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652"/>
          <a:stretch/>
        </p:blipFill>
        <p:spPr>
          <a:xfrm>
            <a:off x="2783840" y="0"/>
            <a:ext cx="9408160" cy="6858000"/>
          </a:xfrm>
          <a:prstGeom prst="rect">
            <a:avLst/>
          </a:prstGeom>
        </p:spPr>
      </p:pic>
      <p:sp>
        <p:nvSpPr>
          <p:cNvPr id="7" name="직사각형 6">
            <a:extLst>
              <a:ext uri="{FF2B5EF4-FFF2-40B4-BE49-F238E27FC236}">
                <a16:creationId xmlns:a16="http://schemas.microsoft.com/office/drawing/2014/main" id="{BFB742AF-8DE1-4801-BAAB-FF7C033D40F3}"/>
              </a:ext>
            </a:extLst>
          </p:cNvPr>
          <p:cNvSpPr/>
          <p:nvPr/>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9B29B74-5530-431A-9A1D-6C360E5E40A6}"/>
              </a:ext>
            </a:extLst>
          </p:cNvPr>
          <p:cNvSpPr txBox="1"/>
          <p:nvPr/>
        </p:nvSpPr>
        <p:spPr>
          <a:xfrm>
            <a:off x="1346877" y="3029625"/>
            <a:ext cx="2424062" cy="646331"/>
          </a:xfrm>
          <a:prstGeom prst="rect">
            <a:avLst/>
          </a:prstGeom>
          <a:noFill/>
        </p:spPr>
        <p:txBody>
          <a:bodyPr wrap="none" rtlCol="0">
            <a:spAutoFit/>
          </a:bodyPr>
          <a:lstStyle/>
          <a:p>
            <a:r>
              <a:rPr lang="ko-KR" altLang="en-US" sz="3600" spc="-300" dirty="0">
                <a:solidFill>
                  <a:schemeClr val="bg1"/>
                </a:solidFill>
              </a:rPr>
              <a:t>콘텐츠 손실</a:t>
            </a:r>
          </a:p>
        </p:txBody>
      </p:sp>
      <p:sp>
        <p:nvSpPr>
          <p:cNvPr id="11" name="TextBox 10">
            <a:extLst>
              <a:ext uri="{FF2B5EF4-FFF2-40B4-BE49-F238E27FC236}">
                <a16:creationId xmlns:a16="http://schemas.microsoft.com/office/drawing/2014/main" id="{DD6DC040-1911-4DE1-B7BA-8D50B20BC5F8}"/>
              </a:ext>
            </a:extLst>
          </p:cNvPr>
          <p:cNvSpPr txBox="1"/>
          <p:nvPr/>
        </p:nvSpPr>
        <p:spPr>
          <a:xfrm>
            <a:off x="474453" y="3277928"/>
            <a:ext cx="770788" cy="307777"/>
          </a:xfrm>
          <a:prstGeom prst="rect">
            <a:avLst/>
          </a:prstGeom>
          <a:noFill/>
        </p:spPr>
        <p:txBody>
          <a:bodyPr wrap="none" rtlCol="0">
            <a:spAutoFit/>
          </a:bodyPr>
          <a:lstStyle/>
          <a:p>
            <a:r>
              <a:rPr lang="en-US" altLang="ko-KR" sz="1400" dirty="0">
                <a:solidFill>
                  <a:schemeClr val="bg1"/>
                </a:solidFill>
              </a:rPr>
              <a:t>Part 1, </a:t>
            </a:r>
            <a:endParaRPr lang="ko-KR" altLang="en-US" sz="1400" dirty="0">
              <a:solidFill>
                <a:schemeClr val="bg1"/>
              </a:solidFill>
            </a:endParaRPr>
          </a:p>
        </p:txBody>
      </p:sp>
      <p:cxnSp>
        <p:nvCxnSpPr>
          <p:cNvPr id="12" name="직선 연결선 11">
            <a:extLst>
              <a:ext uri="{FF2B5EF4-FFF2-40B4-BE49-F238E27FC236}">
                <a16:creationId xmlns:a16="http://schemas.microsoft.com/office/drawing/2014/main" id="{E9C7568C-DA98-40CE-9115-1F19853EEDF6}"/>
              </a:ext>
            </a:extLst>
          </p:cNvPr>
          <p:cNvCxnSpPr>
            <a:cxnSpLocks/>
          </p:cNvCxnSpPr>
          <p:nvPr/>
        </p:nvCxnSpPr>
        <p:spPr>
          <a:xfrm>
            <a:off x="474453" y="2555712"/>
            <a:ext cx="49601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92A7BF85-EFF0-4169-9F33-5B30AFBB9A2A}"/>
              </a:ext>
            </a:extLst>
          </p:cNvPr>
          <p:cNvCxnSpPr>
            <a:cxnSpLocks/>
          </p:cNvCxnSpPr>
          <p:nvPr/>
        </p:nvCxnSpPr>
        <p:spPr>
          <a:xfrm>
            <a:off x="474453" y="4175749"/>
            <a:ext cx="49601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08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3321743" cy="646331"/>
          </a:xfrm>
          <a:prstGeom prst="rect">
            <a:avLst/>
          </a:prstGeom>
          <a:noFill/>
        </p:spPr>
        <p:txBody>
          <a:bodyPr wrap="none" rtlCol="0">
            <a:spAutoFit/>
          </a:bodyPr>
          <a:lstStyle/>
          <a:p>
            <a:r>
              <a:rPr lang="en-US" altLang="ko-KR" sz="3600" spc="-300" dirty="0">
                <a:solidFill>
                  <a:schemeClr val="bg1"/>
                </a:solidFill>
              </a:rPr>
              <a:t>8.3.1 </a:t>
            </a:r>
            <a:r>
              <a:rPr lang="ko-KR" altLang="en-US" sz="3600" spc="-300" dirty="0">
                <a:solidFill>
                  <a:schemeClr val="bg1"/>
                </a:solidFill>
              </a:rPr>
              <a:t>콘텐츠 손실</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Part1 , </a:t>
            </a:r>
            <a:endParaRPr lang="ko-KR" altLang="en-US" sz="1400" dirty="0">
              <a:solidFill>
                <a:schemeClr val="bg1"/>
              </a:solidFill>
            </a:endParaRPr>
          </a:p>
        </p:txBody>
      </p:sp>
      <p:sp>
        <p:nvSpPr>
          <p:cNvPr id="6" name="직사각형 5">
            <a:extLst>
              <a:ext uri="{FF2B5EF4-FFF2-40B4-BE49-F238E27FC236}">
                <a16:creationId xmlns:a16="http://schemas.microsoft.com/office/drawing/2014/main" id="{26BCA6D3-C9D6-4B1D-B405-C4C9042856E8}"/>
              </a:ext>
            </a:extLst>
          </p:cNvPr>
          <p:cNvSpPr/>
          <p:nvPr/>
        </p:nvSpPr>
        <p:spPr>
          <a:xfrm rot="5400000">
            <a:off x="5326056" y="-3662668"/>
            <a:ext cx="1489109" cy="11270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사각형: 둥근 모서리 23">
            <a:extLst>
              <a:ext uri="{FF2B5EF4-FFF2-40B4-BE49-F238E27FC236}">
                <a16:creationId xmlns:a16="http://schemas.microsoft.com/office/drawing/2014/main" id="{EF6671EF-8BA5-49A8-BB8B-10B9D16B499D}"/>
              </a:ext>
            </a:extLst>
          </p:cNvPr>
          <p:cNvSpPr/>
          <p:nvPr/>
        </p:nvSpPr>
        <p:spPr>
          <a:xfrm>
            <a:off x="9170661" y="1520902"/>
            <a:ext cx="2272941" cy="79960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solidFill>
                  <a:schemeClr val="tx1"/>
                </a:solidFill>
              </a:rPr>
              <a:t>상위층</a:t>
            </a:r>
            <a:endParaRPr lang="en-US" altLang="ko-KR" dirty="0">
              <a:solidFill>
                <a:schemeClr val="tx1"/>
              </a:solidFill>
            </a:endParaRPr>
          </a:p>
          <a:p>
            <a:pPr algn="ctr"/>
            <a:r>
              <a:rPr lang="en-US" altLang="ko-KR" dirty="0">
                <a:solidFill>
                  <a:schemeClr val="tx1"/>
                </a:solidFill>
              </a:rPr>
              <a:t>(</a:t>
            </a:r>
            <a:r>
              <a:rPr lang="ko-KR" altLang="en-US" dirty="0">
                <a:solidFill>
                  <a:schemeClr val="tx1"/>
                </a:solidFill>
              </a:rPr>
              <a:t>전역적인 정보</a:t>
            </a:r>
            <a:r>
              <a:rPr lang="en-US" altLang="ko-KR" dirty="0">
                <a:solidFill>
                  <a:schemeClr val="tx1"/>
                </a:solidFill>
              </a:rPr>
              <a:t>)</a:t>
            </a:r>
            <a:endParaRPr lang="ko-KR" altLang="en-US" dirty="0">
              <a:solidFill>
                <a:schemeClr val="tx1"/>
              </a:solidFill>
            </a:endParaRPr>
          </a:p>
        </p:txBody>
      </p:sp>
      <p:sp>
        <p:nvSpPr>
          <p:cNvPr id="25" name="사각형: 둥근 모서리 24">
            <a:extLst>
              <a:ext uri="{FF2B5EF4-FFF2-40B4-BE49-F238E27FC236}">
                <a16:creationId xmlns:a16="http://schemas.microsoft.com/office/drawing/2014/main" id="{4EF9F4C6-0823-4B17-B373-5D2DD1A12041}"/>
              </a:ext>
            </a:extLst>
          </p:cNvPr>
          <p:cNvSpPr/>
          <p:nvPr/>
        </p:nvSpPr>
        <p:spPr>
          <a:xfrm>
            <a:off x="748398" y="1520902"/>
            <a:ext cx="2272941" cy="79960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solidFill>
                  <a:schemeClr val="tx1"/>
                </a:solidFill>
              </a:rPr>
              <a:t>하위층</a:t>
            </a:r>
            <a:endParaRPr lang="en-US" altLang="ko-KR" dirty="0">
              <a:solidFill>
                <a:schemeClr val="tx1"/>
              </a:solidFill>
            </a:endParaRPr>
          </a:p>
          <a:p>
            <a:pPr algn="ctr"/>
            <a:r>
              <a:rPr lang="en-US" altLang="ko-KR" dirty="0">
                <a:solidFill>
                  <a:schemeClr val="tx1"/>
                </a:solidFill>
              </a:rPr>
              <a:t>(</a:t>
            </a:r>
            <a:r>
              <a:rPr lang="ko-KR" altLang="en-US" dirty="0">
                <a:solidFill>
                  <a:schemeClr val="tx1"/>
                </a:solidFill>
              </a:rPr>
              <a:t>국부적인 정보</a:t>
            </a:r>
            <a:r>
              <a:rPr lang="en-US" altLang="ko-KR" dirty="0">
                <a:solidFill>
                  <a:schemeClr val="tx1"/>
                </a:solidFill>
              </a:rPr>
              <a:t>)</a:t>
            </a:r>
            <a:endParaRPr lang="ko-KR" altLang="en-US" dirty="0">
              <a:solidFill>
                <a:schemeClr val="tx1"/>
              </a:solidFill>
            </a:endParaRPr>
          </a:p>
        </p:txBody>
      </p:sp>
      <p:sp>
        <p:nvSpPr>
          <p:cNvPr id="7" name="화살표: 위쪽 6">
            <a:extLst>
              <a:ext uri="{FF2B5EF4-FFF2-40B4-BE49-F238E27FC236}">
                <a16:creationId xmlns:a16="http://schemas.microsoft.com/office/drawing/2014/main" id="{A87BBE93-769F-4455-B641-899FE885B31E}"/>
              </a:ext>
            </a:extLst>
          </p:cNvPr>
          <p:cNvSpPr/>
          <p:nvPr/>
        </p:nvSpPr>
        <p:spPr>
          <a:xfrm rot="5400000">
            <a:off x="5664679" y="18580"/>
            <a:ext cx="862642" cy="3804249"/>
          </a:xfrm>
          <a:prstGeom prst="upArrow">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ko-KR" altLang="en-US" b="1" spc="-150">
                <a:solidFill>
                  <a:schemeClr val="bg1"/>
                </a:solidFill>
                <a:latin typeface="+mj-ea"/>
                <a:ea typeface="+mj-ea"/>
              </a:rPr>
              <a:t>전역적</a:t>
            </a:r>
            <a:r>
              <a:rPr lang="en-US" altLang="ko-KR" b="1" spc="-150">
                <a:solidFill>
                  <a:schemeClr val="bg1"/>
                </a:solidFill>
                <a:latin typeface="+mj-ea"/>
                <a:ea typeface="+mj-ea"/>
              </a:rPr>
              <a:t>, </a:t>
            </a:r>
            <a:r>
              <a:rPr lang="ko-KR" altLang="en-US" b="1" spc="-150">
                <a:solidFill>
                  <a:schemeClr val="bg1"/>
                </a:solidFill>
                <a:latin typeface="+mj-ea"/>
                <a:ea typeface="+mj-ea"/>
              </a:rPr>
              <a:t>추상적</a:t>
            </a:r>
            <a:endParaRPr lang="ko-KR" altLang="en-US" b="1" spc="-150" dirty="0">
              <a:solidFill>
                <a:schemeClr val="bg1"/>
              </a:solidFill>
              <a:latin typeface="+mj-ea"/>
              <a:ea typeface="+mj-ea"/>
            </a:endParaRPr>
          </a:p>
        </p:txBody>
      </p:sp>
      <p:pic>
        <p:nvPicPr>
          <p:cNvPr id="10" name="그래픽 9" descr="이미지 단색으로 채워진">
            <a:extLst>
              <a:ext uri="{FF2B5EF4-FFF2-40B4-BE49-F238E27FC236}">
                <a16:creationId xmlns:a16="http://schemas.microsoft.com/office/drawing/2014/main" id="{23CBB1A0-03BA-47EB-B427-7795E5DA5D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9009" y="2797114"/>
            <a:ext cx="1263771" cy="1263771"/>
          </a:xfrm>
          <a:prstGeom prst="rect">
            <a:avLst/>
          </a:prstGeom>
        </p:spPr>
      </p:pic>
      <p:pic>
        <p:nvPicPr>
          <p:cNvPr id="30" name="그래픽 29" descr="이미지 단색으로 채워진">
            <a:extLst>
              <a:ext uri="{FF2B5EF4-FFF2-40B4-BE49-F238E27FC236}">
                <a16:creationId xmlns:a16="http://schemas.microsoft.com/office/drawing/2014/main" id="{93F3EC83-1D50-4F30-9320-6CA87CD48E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9008" y="4060885"/>
            <a:ext cx="1263771" cy="1263771"/>
          </a:xfrm>
          <a:prstGeom prst="rect">
            <a:avLst/>
          </a:prstGeom>
        </p:spPr>
      </p:pic>
      <p:sp>
        <p:nvSpPr>
          <p:cNvPr id="31" name="직사각형 30">
            <a:extLst>
              <a:ext uri="{FF2B5EF4-FFF2-40B4-BE49-F238E27FC236}">
                <a16:creationId xmlns:a16="http://schemas.microsoft.com/office/drawing/2014/main" id="{C5C68379-2514-49C5-98C2-DB7EA992F055}"/>
              </a:ext>
            </a:extLst>
          </p:cNvPr>
          <p:cNvSpPr/>
          <p:nvPr/>
        </p:nvSpPr>
        <p:spPr>
          <a:xfrm>
            <a:off x="4899410" y="3005971"/>
            <a:ext cx="2243263" cy="21098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TextBox 31">
            <a:extLst>
              <a:ext uri="{FF2B5EF4-FFF2-40B4-BE49-F238E27FC236}">
                <a16:creationId xmlns:a16="http://schemas.microsoft.com/office/drawing/2014/main" id="{AEB0AE7D-7416-48E0-86CA-637A006C3338}"/>
              </a:ext>
            </a:extLst>
          </p:cNvPr>
          <p:cNvSpPr txBox="1"/>
          <p:nvPr/>
        </p:nvSpPr>
        <p:spPr>
          <a:xfrm>
            <a:off x="2100184" y="3859219"/>
            <a:ext cx="1441420" cy="400110"/>
          </a:xfrm>
          <a:prstGeom prst="rect">
            <a:avLst/>
          </a:prstGeom>
          <a:noFill/>
        </p:spPr>
        <p:txBody>
          <a:bodyPr wrap="none" rtlCol="0">
            <a:spAutoFit/>
          </a:bodyPr>
          <a:lstStyle/>
          <a:p>
            <a:pPr algn="ctr"/>
            <a:r>
              <a:rPr lang="ko-KR" altLang="en-US" sz="2000" b="1" spc="-150" dirty="0">
                <a:solidFill>
                  <a:srgbClr val="393939"/>
                </a:solidFill>
                <a:latin typeface="+mj-ea"/>
                <a:ea typeface="+mj-ea"/>
              </a:rPr>
              <a:t>타깃 이미지</a:t>
            </a:r>
          </a:p>
        </p:txBody>
      </p:sp>
      <p:sp>
        <p:nvSpPr>
          <p:cNvPr id="33" name="TextBox 32">
            <a:extLst>
              <a:ext uri="{FF2B5EF4-FFF2-40B4-BE49-F238E27FC236}">
                <a16:creationId xmlns:a16="http://schemas.microsoft.com/office/drawing/2014/main" id="{7B11423E-2383-4D5D-81A1-BF79F01C381B}"/>
              </a:ext>
            </a:extLst>
          </p:cNvPr>
          <p:cNvSpPr txBox="1"/>
          <p:nvPr/>
        </p:nvSpPr>
        <p:spPr>
          <a:xfrm>
            <a:off x="1981563" y="5142485"/>
            <a:ext cx="1678665" cy="400110"/>
          </a:xfrm>
          <a:prstGeom prst="rect">
            <a:avLst/>
          </a:prstGeom>
          <a:noFill/>
        </p:spPr>
        <p:txBody>
          <a:bodyPr wrap="none" rtlCol="0">
            <a:spAutoFit/>
          </a:bodyPr>
          <a:lstStyle/>
          <a:p>
            <a:pPr algn="ctr"/>
            <a:r>
              <a:rPr lang="ko-KR" altLang="en-US" sz="2000" b="1" spc="-150" dirty="0">
                <a:solidFill>
                  <a:srgbClr val="393939"/>
                </a:solidFill>
                <a:latin typeface="+mj-ea"/>
                <a:ea typeface="+mj-ea"/>
              </a:rPr>
              <a:t>생성된 이미지</a:t>
            </a:r>
          </a:p>
        </p:txBody>
      </p:sp>
      <p:cxnSp>
        <p:nvCxnSpPr>
          <p:cNvPr id="34" name="직선 화살표 연결선 33">
            <a:extLst>
              <a:ext uri="{FF2B5EF4-FFF2-40B4-BE49-F238E27FC236}">
                <a16:creationId xmlns:a16="http://schemas.microsoft.com/office/drawing/2014/main" id="{850CDC86-FE56-4A0D-B25B-F9AA9E152B3A}"/>
              </a:ext>
            </a:extLst>
          </p:cNvPr>
          <p:cNvCxnSpPr>
            <a:cxnSpLocks/>
          </p:cNvCxnSpPr>
          <p:nvPr/>
        </p:nvCxnSpPr>
        <p:spPr>
          <a:xfrm>
            <a:off x="3660228" y="4074733"/>
            <a:ext cx="1031587" cy="0"/>
          </a:xfrm>
          <a:prstGeom prst="straightConnector1">
            <a:avLst/>
          </a:prstGeom>
          <a:ln w="38100">
            <a:solidFill>
              <a:srgbClr val="04396C"/>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CC233C9-97DA-4FE1-ABF6-962B5346764D}"/>
              </a:ext>
            </a:extLst>
          </p:cNvPr>
          <p:cNvSpPr txBox="1"/>
          <p:nvPr/>
        </p:nvSpPr>
        <p:spPr>
          <a:xfrm>
            <a:off x="5019805" y="5173263"/>
            <a:ext cx="2002472" cy="369332"/>
          </a:xfrm>
          <a:prstGeom prst="rect">
            <a:avLst/>
          </a:prstGeom>
          <a:noFill/>
        </p:spPr>
        <p:txBody>
          <a:bodyPr wrap="none" rtlCol="0">
            <a:spAutoFit/>
          </a:bodyPr>
          <a:lstStyle/>
          <a:p>
            <a:pPr algn="ctr"/>
            <a:r>
              <a:rPr lang="ko-KR" altLang="en-US" spc="-150" dirty="0">
                <a:solidFill>
                  <a:srgbClr val="393939"/>
                </a:solidFill>
                <a:latin typeface="+mj-ea"/>
                <a:ea typeface="+mj-ea"/>
              </a:rPr>
              <a:t>사전 훈련된 </a:t>
            </a:r>
            <a:r>
              <a:rPr lang="ko-KR" altLang="en-US" spc="-150" dirty="0" err="1">
                <a:solidFill>
                  <a:srgbClr val="393939"/>
                </a:solidFill>
                <a:latin typeface="+mj-ea"/>
                <a:ea typeface="+mj-ea"/>
              </a:rPr>
              <a:t>컨브넷</a:t>
            </a:r>
            <a:endParaRPr lang="ko-KR" altLang="en-US" spc="-150" dirty="0">
              <a:solidFill>
                <a:srgbClr val="393939"/>
              </a:solidFill>
              <a:latin typeface="+mj-ea"/>
              <a:ea typeface="+mj-ea"/>
            </a:endParaRPr>
          </a:p>
        </p:txBody>
      </p:sp>
      <p:sp>
        <p:nvSpPr>
          <p:cNvPr id="37" name="TextBox 36">
            <a:extLst>
              <a:ext uri="{FF2B5EF4-FFF2-40B4-BE49-F238E27FC236}">
                <a16:creationId xmlns:a16="http://schemas.microsoft.com/office/drawing/2014/main" id="{9F588400-69E3-4427-AEE5-9C862798D2B9}"/>
              </a:ext>
            </a:extLst>
          </p:cNvPr>
          <p:cNvSpPr txBox="1"/>
          <p:nvPr/>
        </p:nvSpPr>
        <p:spPr>
          <a:xfrm>
            <a:off x="8425940" y="3890067"/>
            <a:ext cx="2214068" cy="369332"/>
          </a:xfrm>
          <a:prstGeom prst="rect">
            <a:avLst/>
          </a:prstGeom>
          <a:noFill/>
        </p:spPr>
        <p:txBody>
          <a:bodyPr wrap="none" rtlCol="0">
            <a:spAutoFit/>
          </a:bodyPr>
          <a:lstStyle/>
          <a:p>
            <a:pPr algn="ctr"/>
            <a:r>
              <a:rPr lang="ko-KR" altLang="en-US" spc="-150" dirty="0">
                <a:solidFill>
                  <a:srgbClr val="393939"/>
                </a:solidFill>
                <a:latin typeface="+mj-ea"/>
                <a:ea typeface="+mj-ea"/>
              </a:rPr>
              <a:t>상위층의 활성화 계산</a:t>
            </a:r>
          </a:p>
        </p:txBody>
      </p:sp>
      <p:cxnSp>
        <p:nvCxnSpPr>
          <p:cNvPr id="40" name="직선 화살표 연결선 39">
            <a:extLst>
              <a:ext uri="{FF2B5EF4-FFF2-40B4-BE49-F238E27FC236}">
                <a16:creationId xmlns:a16="http://schemas.microsoft.com/office/drawing/2014/main" id="{772A1EB3-588C-408B-8AFF-E7B11727FEE7}"/>
              </a:ext>
            </a:extLst>
          </p:cNvPr>
          <p:cNvCxnSpPr>
            <a:cxnSpLocks/>
          </p:cNvCxnSpPr>
          <p:nvPr/>
        </p:nvCxnSpPr>
        <p:spPr>
          <a:xfrm>
            <a:off x="7366711" y="4060885"/>
            <a:ext cx="1031587" cy="0"/>
          </a:xfrm>
          <a:prstGeom prst="straightConnector1">
            <a:avLst/>
          </a:prstGeom>
          <a:ln w="38100">
            <a:solidFill>
              <a:srgbClr val="04396C"/>
            </a:solidFill>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34FDEA60-4C27-499C-AF17-847E13903491}"/>
              </a:ext>
            </a:extLst>
          </p:cNvPr>
          <p:cNvSpPr/>
          <p:nvPr/>
        </p:nvSpPr>
        <p:spPr>
          <a:xfrm>
            <a:off x="679688" y="5810994"/>
            <a:ext cx="1925489" cy="630942"/>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500" b="1">
                <a:solidFill>
                  <a:schemeClr val="tx1"/>
                </a:solidFill>
              </a:rPr>
              <a:t>콘텐츠 손실</a:t>
            </a:r>
            <a:endParaRPr lang="ko-KR" altLang="en-US" sz="2500" b="1" dirty="0">
              <a:solidFill>
                <a:schemeClr val="tx1"/>
              </a:solidFill>
            </a:endParaRPr>
          </a:p>
        </p:txBody>
      </p:sp>
      <p:sp>
        <p:nvSpPr>
          <p:cNvPr id="42" name="TextBox 41">
            <a:extLst>
              <a:ext uri="{FF2B5EF4-FFF2-40B4-BE49-F238E27FC236}">
                <a16:creationId xmlns:a16="http://schemas.microsoft.com/office/drawing/2014/main" id="{D855DE1B-6906-49A9-B045-A2F5EB7F430D}"/>
              </a:ext>
            </a:extLst>
          </p:cNvPr>
          <p:cNvSpPr txBox="1"/>
          <p:nvPr/>
        </p:nvSpPr>
        <p:spPr>
          <a:xfrm>
            <a:off x="2747990" y="5926410"/>
            <a:ext cx="2656496" cy="400110"/>
          </a:xfrm>
          <a:prstGeom prst="rect">
            <a:avLst/>
          </a:prstGeom>
          <a:noFill/>
        </p:spPr>
        <p:txBody>
          <a:bodyPr wrap="none" rtlCol="0">
            <a:spAutoFit/>
          </a:bodyPr>
          <a:lstStyle/>
          <a:p>
            <a:pPr algn="ctr"/>
            <a:r>
              <a:rPr lang="en-US" altLang="ko-KR" sz="2000" spc="-150" dirty="0">
                <a:solidFill>
                  <a:srgbClr val="393939"/>
                </a:solidFill>
                <a:latin typeface="+mj-ea"/>
                <a:ea typeface="+mj-ea"/>
                <a:sym typeface="Wingdings" panose="05000000000000000000" pitchFamily="2" charset="2"/>
              </a:rPr>
              <a:t> </a:t>
            </a:r>
            <a:r>
              <a:rPr lang="ko-KR" altLang="en-US" sz="2000" spc="-150" dirty="0">
                <a:solidFill>
                  <a:srgbClr val="393939"/>
                </a:solidFill>
                <a:latin typeface="+mj-ea"/>
                <a:ea typeface="+mj-ea"/>
                <a:sym typeface="Wingdings" panose="05000000000000000000" pitchFamily="2" charset="2"/>
              </a:rPr>
              <a:t>두 값 사이의 </a:t>
            </a:r>
            <a:r>
              <a:rPr lang="en-US" altLang="ko-KR" sz="2000" spc="-150" dirty="0">
                <a:solidFill>
                  <a:srgbClr val="393939"/>
                </a:solidFill>
                <a:latin typeface="+mj-ea"/>
                <a:ea typeface="+mj-ea"/>
                <a:sym typeface="Wingdings" panose="05000000000000000000" pitchFamily="2" charset="2"/>
              </a:rPr>
              <a:t>L2 </a:t>
            </a:r>
            <a:r>
              <a:rPr lang="ko-KR" altLang="en-US" sz="2000" spc="-150" dirty="0">
                <a:solidFill>
                  <a:srgbClr val="393939"/>
                </a:solidFill>
                <a:latin typeface="+mj-ea"/>
                <a:ea typeface="+mj-ea"/>
                <a:sym typeface="Wingdings" panose="05000000000000000000" pitchFamily="2" charset="2"/>
              </a:rPr>
              <a:t>노름</a:t>
            </a:r>
            <a:endParaRPr lang="en-US" altLang="ko-KR" sz="2000" spc="-150" dirty="0">
              <a:solidFill>
                <a:srgbClr val="393939"/>
              </a:solidFill>
              <a:latin typeface="+mj-ea"/>
              <a:ea typeface="+mj-ea"/>
            </a:endParaRPr>
          </a:p>
        </p:txBody>
      </p:sp>
    </p:spTree>
    <p:extLst>
      <p:ext uri="{BB962C8B-B14F-4D97-AF65-F5344CB8AC3E}">
        <p14:creationId xmlns:p14="http://schemas.microsoft.com/office/powerpoint/2010/main" val="1022490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002FDC5-1C54-4BEE-9C89-4E8C30029A96}"/>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652"/>
          <a:stretch/>
        </p:blipFill>
        <p:spPr>
          <a:xfrm>
            <a:off x="2783840" y="0"/>
            <a:ext cx="9408160" cy="6858000"/>
          </a:xfrm>
          <a:prstGeom prst="rect">
            <a:avLst/>
          </a:prstGeom>
        </p:spPr>
      </p:pic>
      <p:sp>
        <p:nvSpPr>
          <p:cNvPr id="7" name="직사각형 6">
            <a:extLst>
              <a:ext uri="{FF2B5EF4-FFF2-40B4-BE49-F238E27FC236}">
                <a16:creationId xmlns:a16="http://schemas.microsoft.com/office/drawing/2014/main" id="{BFB742AF-8DE1-4801-BAAB-FF7C033D40F3}"/>
              </a:ext>
            </a:extLst>
          </p:cNvPr>
          <p:cNvSpPr/>
          <p:nvPr/>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9B29B74-5530-431A-9A1D-6C360E5E40A6}"/>
              </a:ext>
            </a:extLst>
          </p:cNvPr>
          <p:cNvSpPr txBox="1"/>
          <p:nvPr/>
        </p:nvSpPr>
        <p:spPr>
          <a:xfrm>
            <a:off x="1346877" y="3029625"/>
            <a:ext cx="2424062" cy="646331"/>
          </a:xfrm>
          <a:prstGeom prst="rect">
            <a:avLst/>
          </a:prstGeom>
          <a:noFill/>
        </p:spPr>
        <p:txBody>
          <a:bodyPr wrap="none" rtlCol="0">
            <a:spAutoFit/>
          </a:bodyPr>
          <a:lstStyle/>
          <a:p>
            <a:r>
              <a:rPr lang="ko-KR" altLang="en-US" sz="3600" spc="-300" dirty="0">
                <a:solidFill>
                  <a:schemeClr val="bg1"/>
                </a:solidFill>
              </a:rPr>
              <a:t>스타일 손실</a:t>
            </a:r>
          </a:p>
        </p:txBody>
      </p:sp>
      <p:sp>
        <p:nvSpPr>
          <p:cNvPr id="11" name="TextBox 10">
            <a:extLst>
              <a:ext uri="{FF2B5EF4-FFF2-40B4-BE49-F238E27FC236}">
                <a16:creationId xmlns:a16="http://schemas.microsoft.com/office/drawing/2014/main" id="{DD6DC040-1911-4DE1-B7BA-8D50B20BC5F8}"/>
              </a:ext>
            </a:extLst>
          </p:cNvPr>
          <p:cNvSpPr txBox="1"/>
          <p:nvPr/>
        </p:nvSpPr>
        <p:spPr>
          <a:xfrm>
            <a:off x="474453" y="3277928"/>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cxnSp>
        <p:nvCxnSpPr>
          <p:cNvPr id="12" name="직선 연결선 11">
            <a:extLst>
              <a:ext uri="{FF2B5EF4-FFF2-40B4-BE49-F238E27FC236}">
                <a16:creationId xmlns:a16="http://schemas.microsoft.com/office/drawing/2014/main" id="{E9C7568C-DA98-40CE-9115-1F19853EEDF6}"/>
              </a:ext>
            </a:extLst>
          </p:cNvPr>
          <p:cNvCxnSpPr>
            <a:cxnSpLocks/>
          </p:cNvCxnSpPr>
          <p:nvPr/>
        </p:nvCxnSpPr>
        <p:spPr>
          <a:xfrm>
            <a:off x="474453" y="2555712"/>
            <a:ext cx="49601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92A7BF85-EFF0-4169-9F33-5B30AFBB9A2A}"/>
              </a:ext>
            </a:extLst>
          </p:cNvPr>
          <p:cNvCxnSpPr>
            <a:cxnSpLocks/>
          </p:cNvCxnSpPr>
          <p:nvPr/>
        </p:nvCxnSpPr>
        <p:spPr>
          <a:xfrm>
            <a:off x="474453" y="4175749"/>
            <a:ext cx="49601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573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3321743" cy="646331"/>
          </a:xfrm>
          <a:prstGeom prst="rect">
            <a:avLst/>
          </a:prstGeom>
          <a:noFill/>
        </p:spPr>
        <p:txBody>
          <a:bodyPr wrap="none" rtlCol="0">
            <a:spAutoFit/>
          </a:bodyPr>
          <a:lstStyle/>
          <a:p>
            <a:r>
              <a:rPr lang="en-US" altLang="ko-KR" sz="3600" spc="-300" dirty="0">
                <a:solidFill>
                  <a:schemeClr val="bg1"/>
                </a:solidFill>
              </a:rPr>
              <a:t>8.3.2 </a:t>
            </a:r>
            <a:r>
              <a:rPr lang="ko-KR" altLang="en-US" sz="3600" spc="-300" dirty="0">
                <a:solidFill>
                  <a:schemeClr val="bg1"/>
                </a:solidFill>
              </a:rPr>
              <a:t>스타일 손실</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Part2 , </a:t>
            </a:r>
            <a:endParaRPr lang="ko-KR" altLang="en-US" sz="1400" dirty="0">
              <a:solidFill>
                <a:schemeClr val="bg1"/>
              </a:solidFill>
            </a:endParaRPr>
          </a:p>
        </p:txBody>
      </p:sp>
      <p:grpSp>
        <p:nvGrpSpPr>
          <p:cNvPr id="20" name="그룹 19">
            <a:extLst>
              <a:ext uri="{FF2B5EF4-FFF2-40B4-BE49-F238E27FC236}">
                <a16:creationId xmlns:a16="http://schemas.microsoft.com/office/drawing/2014/main" id="{DE941B42-83F0-4ECE-9329-540DED620A72}"/>
              </a:ext>
            </a:extLst>
          </p:cNvPr>
          <p:cNvGrpSpPr/>
          <p:nvPr/>
        </p:nvGrpSpPr>
        <p:grpSpPr>
          <a:xfrm>
            <a:off x="422584" y="1484698"/>
            <a:ext cx="3482229" cy="812451"/>
            <a:chOff x="631683" y="5390664"/>
            <a:chExt cx="2887651" cy="812451"/>
          </a:xfrm>
        </p:grpSpPr>
        <p:sp>
          <p:nvSpPr>
            <p:cNvPr id="21" name="TextBox 20">
              <a:extLst>
                <a:ext uri="{FF2B5EF4-FFF2-40B4-BE49-F238E27FC236}">
                  <a16:creationId xmlns:a16="http://schemas.microsoft.com/office/drawing/2014/main" id="{D855FAD2-063F-4E5E-A9EE-302C2BF70072}"/>
                </a:ext>
              </a:extLst>
            </p:cNvPr>
            <p:cNvSpPr txBox="1"/>
            <p:nvPr/>
          </p:nvSpPr>
          <p:spPr>
            <a:xfrm>
              <a:off x="631683" y="5895338"/>
              <a:ext cx="2887651" cy="307777"/>
            </a:xfrm>
            <a:prstGeom prst="rect">
              <a:avLst/>
            </a:prstGeom>
            <a:noFill/>
          </p:spPr>
          <p:txBody>
            <a:bodyPr wrap="square" rtlCol="0">
              <a:spAutoFit/>
            </a:bodyPr>
            <a:lstStyle/>
            <a:p>
              <a:pPr marL="285750" indent="-285750" algn="just">
                <a:buFontTx/>
                <a:buChar char="▶"/>
              </a:pPr>
              <a:r>
                <a:rPr lang="ko-KR" altLang="en-US" sz="1400" spc="-150" dirty="0" err="1">
                  <a:solidFill>
                    <a:srgbClr val="393939"/>
                  </a:solidFill>
                </a:rPr>
                <a:t>컨브넷의</a:t>
              </a:r>
              <a:r>
                <a:rPr lang="ko-KR" altLang="en-US" sz="1400" spc="-150" dirty="0">
                  <a:solidFill>
                    <a:srgbClr val="393939"/>
                  </a:solidFill>
                </a:rPr>
                <a:t> 여러 층 사용</a:t>
              </a:r>
              <a:endParaRPr lang="en-US" altLang="ko-KR" sz="1400" spc="-150" dirty="0">
                <a:solidFill>
                  <a:srgbClr val="393939"/>
                </a:solidFill>
              </a:endParaRPr>
            </a:p>
          </p:txBody>
        </p:sp>
        <p:sp>
          <p:nvSpPr>
            <p:cNvPr id="22" name="TextBox 21">
              <a:extLst>
                <a:ext uri="{FF2B5EF4-FFF2-40B4-BE49-F238E27FC236}">
                  <a16:creationId xmlns:a16="http://schemas.microsoft.com/office/drawing/2014/main" id="{02AF865A-E110-404A-A04D-4BC382B52ABD}"/>
                </a:ext>
              </a:extLst>
            </p:cNvPr>
            <p:cNvSpPr txBox="1"/>
            <p:nvPr/>
          </p:nvSpPr>
          <p:spPr>
            <a:xfrm>
              <a:off x="1534356" y="5390664"/>
              <a:ext cx="1082313" cy="369332"/>
            </a:xfrm>
            <a:prstGeom prst="rect">
              <a:avLst/>
            </a:prstGeom>
            <a:solidFill>
              <a:schemeClr val="accent1">
                <a:lumMod val="20000"/>
                <a:lumOff val="80000"/>
              </a:schemeClr>
            </a:solidFill>
          </p:spPr>
          <p:txBody>
            <a:bodyPr wrap="none" rtlCol="0">
              <a:spAutoFit/>
            </a:bodyPr>
            <a:lstStyle/>
            <a:p>
              <a:pPr algn="ctr"/>
              <a:r>
                <a:rPr lang="ko-KR" altLang="en-US" spc="-150" dirty="0" err="1">
                  <a:solidFill>
                    <a:srgbClr val="393939"/>
                  </a:solidFill>
                  <a:latin typeface="+mj-ea"/>
                  <a:ea typeface="+mj-ea"/>
                </a:rPr>
                <a:t>여러층</a:t>
              </a:r>
              <a:r>
                <a:rPr lang="ko-KR" altLang="en-US" spc="-150" dirty="0">
                  <a:solidFill>
                    <a:srgbClr val="393939"/>
                  </a:solidFill>
                  <a:latin typeface="+mj-ea"/>
                  <a:ea typeface="+mj-ea"/>
                </a:rPr>
                <a:t> 사용</a:t>
              </a:r>
            </a:p>
          </p:txBody>
        </p:sp>
      </p:grpSp>
      <p:grpSp>
        <p:nvGrpSpPr>
          <p:cNvPr id="23" name="그룹 22">
            <a:extLst>
              <a:ext uri="{FF2B5EF4-FFF2-40B4-BE49-F238E27FC236}">
                <a16:creationId xmlns:a16="http://schemas.microsoft.com/office/drawing/2014/main" id="{3FE5A315-4C0B-42DF-AE79-AE3BA6A9CA25}"/>
              </a:ext>
            </a:extLst>
          </p:cNvPr>
          <p:cNvGrpSpPr/>
          <p:nvPr/>
        </p:nvGrpSpPr>
        <p:grpSpPr>
          <a:xfrm>
            <a:off x="4027086" y="1484698"/>
            <a:ext cx="3482229" cy="1027894"/>
            <a:chOff x="631683" y="5390664"/>
            <a:chExt cx="2887651" cy="1027894"/>
          </a:xfrm>
        </p:grpSpPr>
        <p:sp>
          <p:nvSpPr>
            <p:cNvPr id="26" name="TextBox 25">
              <a:extLst>
                <a:ext uri="{FF2B5EF4-FFF2-40B4-BE49-F238E27FC236}">
                  <a16:creationId xmlns:a16="http://schemas.microsoft.com/office/drawing/2014/main" id="{C1E51EC6-0EC9-4E61-9725-57438E1EDC70}"/>
                </a:ext>
              </a:extLst>
            </p:cNvPr>
            <p:cNvSpPr txBox="1"/>
            <p:nvPr/>
          </p:nvSpPr>
          <p:spPr>
            <a:xfrm>
              <a:off x="631683" y="5895338"/>
              <a:ext cx="2887651" cy="523220"/>
            </a:xfrm>
            <a:prstGeom prst="rect">
              <a:avLst/>
            </a:prstGeom>
            <a:noFill/>
          </p:spPr>
          <p:txBody>
            <a:bodyPr wrap="square" rtlCol="0">
              <a:spAutoFit/>
            </a:bodyPr>
            <a:lstStyle/>
            <a:p>
              <a:pPr marL="285750" indent="-285750" algn="just">
                <a:buFontTx/>
                <a:buChar char="▶"/>
              </a:pPr>
              <a:r>
                <a:rPr lang="ko-KR" altLang="en-US" sz="1400" spc="-150" dirty="0">
                  <a:solidFill>
                    <a:srgbClr val="393939"/>
                  </a:solidFill>
                </a:rPr>
                <a:t>참조 이미지에서 </a:t>
              </a:r>
              <a:r>
                <a:rPr lang="ko-KR" altLang="en-US" sz="1400" spc="-150" dirty="0" err="1">
                  <a:solidFill>
                    <a:srgbClr val="393939"/>
                  </a:solidFill>
                </a:rPr>
                <a:t>컨브넷이</a:t>
              </a:r>
              <a:r>
                <a:rPr lang="ko-KR" altLang="en-US" sz="1400" spc="-150" dirty="0">
                  <a:solidFill>
                    <a:srgbClr val="393939"/>
                  </a:solidFill>
                </a:rPr>
                <a:t> 추출한 모든 크기의 스타일</a:t>
              </a:r>
              <a:endParaRPr lang="en-US" altLang="ko-KR" sz="1400" spc="-150" dirty="0">
                <a:solidFill>
                  <a:srgbClr val="393939"/>
                </a:solidFill>
              </a:endParaRPr>
            </a:p>
          </p:txBody>
        </p:sp>
        <p:sp>
          <p:nvSpPr>
            <p:cNvPr id="27" name="TextBox 26">
              <a:extLst>
                <a:ext uri="{FF2B5EF4-FFF2-40B4-BE49-F238E27FC236}">
                  <a16:creationId xmlns:a16="http://schemas.microsoft.com/office/drawing/2014/main" id="{B256D14E-3BAE-4CB7-895D-2221FCE66349}"/>
                </a:ext>
              </a:extLst>
            </p:cNvPr>
            <p:cNvSpPr txBox="1"/>
            <p:nvPr/>
          </p:nvSpPr>
          <p:spPr>
            <a:xfrm>
              <a:off x="1534356" y="5390664"/>
              <a:ext cx="1082313" cy="369332"/>
            </a:xfrm>
            <a:prstGeom prst="rect">
              <a:avLst/>
            </a:prstGeom>
            <a:solidFill>
              <a:schemeClr val="accent1">
                <a:lumMod val="20000"/>
                <a:lumOff val="80000"/>
              </a:schemeClr>
            </a:solidFill>
          </p:spPr>
          <p:txBody>
            <a:bodyPr wrap="none" rtlCol="0">
              <a:spAutoFit/>
            </a:bodyPr>
            <a:lstStyle/>
            <a:p>
              <a:pPr algn="ctr"/>
              <a:r>
                <a:rPr lang="ko-KR" altLang="en-US" spc="-150" dirty="0">
                  <a:solidFill>
                    <a:srgbClr val="393939"/>
                  </a:solidFill>
                  <a:latin typeface="+mj-ea"/>
                  <a:ea typeface="+mj-ea"/>
                </a:rPr>
                <a:t>모든 스타일</a:t>
              </a:r>
            </a:p>
          </p:txBody>
        </p:sp>
      </p:grpSp>
      <p:grpSp>
        <p:nvGrpSpPr>
          <p:cNvPr id="28" name="그룹 27">
            <a:extLst>
              <a:ext uri="{FF2B5EF4-FFF2-40B4-BE49-F238E27FC236}">
                <a16:creationId xmlns:a16="http://schemas.microsoft.com/office/drawing/2014/main" id="{20DBCFF6-093C-48B6-9915-87DE2DA02336}"/>
              </a:ext>
            </a:extLst>
          </p:cNvPr>
          <p:cNvGrpSpPr/>
          <p:nvPr/>
        </p:nvGrpSpPr>
        <p:grpSpPr>
          <a:xfrm>
            <a:off x="7926479" y="1475425"/>
            <a:ext cx="3482229" cy="1243338"/>
            <a:chOff x="631683" y="5390664"/>
            <a:chExt cx="2887651" cy="1243338"/>
          </a:xfrm>
        </p:grpSpPr>
        <p:sp>
          <p:nvSpPr>
            <p:cNvPr id="29" name="TextBox 28">
              <a:extLst>
                <a:ext uri="{FF2B5EF4-FFF2-40B4-BE49-F238E27FC236}">
                  <a16:creationId xmlns:a16="http://schemas.microsoft.com/office/drawing/2014/main" id="{6457C0DD-9661-4DAE-A0DD-C93C90FE8F66}"/>
                </a:ext>
              </a:extLst>
            </p:cNvPr>
            <p:cNvSpPr txBox="1"/>
            <p:nvPr/>
          </p:nvSpPr>
          <p:spPr>
            <a:xfrm>
              <a:off x="631683" y="5895338"/>
              <a:ext cx="2887651" cy="738664"/>
            </a:xfrm>
            <a:prstGeom prst="rect">
              <a:avLst/>
            </a:prstGeom>
            <a:noFill/>
          </p:spPr>
          <p:txBody>
            <a:bodyPr wrap="square" rtlCol="0">
              <a:spAutoFit/>
            </a:bodyPr>
            <a:lstStyle/>
            <a:p>
              <a:pPr marL="285750" indent="-285750" algn="just">
                <a:buFontTx/>
                <a:buChar char="▶"/>
              </a:pPr>
              <a:r>
                <a:rPr lang="ko-KR" altLang="en-US" sz="1400" spc="-150" dirty="0">
                  <a:solidFill>
                    <a:srgbClr val="393939"/>
                  </a:solidFill>
                </a:rPr>
                <a:t>활성화 출력의 </a:t>
              </a:r>
              <a:r>
                <a:rPr lang="ko-KR" altLang="en-US" sz="1400" spc="-150" dirty="0" err="1">
                  <a:solidFill>
                    <a:srgbClr val="393939"/>
                  </a:solidFill>
                </a:rPr>
                <a:t>그람</a:t>
              </a:r>
              <a:r>
                <a:rPr lang="ko-KR" altLang="en-US" sz="1400" spc="-150" dirty="0">
                  <a:solidFill>
                    <a:srgbClr val="393939"/>
                  </a:solidFill>
                </a:rPr>
                <a:t> 행렬을 스타일 손실로 사용</a:t>
              </a:r>
              <a:endParaRPr lang="en-US" altLang="ko-KR" sz="1400" spc="-150" dirty="0">
                <a:solidFill>
                  <a:srgbClr val="393939"/>
                </a:solidFill>
              </a:endParaRPr>
            </a:p>
            <a:p>
              <a:pPr marL="285750" indent="-285750" algn="just">
                <a:buFontTx/>
                <a:buChar char="▶"/>
              </a:pPr>
              <a:r>
                <a:rPr lang="ko-KR" altLang="en-US" sz="1400" spc="-150" dirty="0">
                  <a:solidFill>
                    <a:srgbClr val="393939"/>
                  </a:solidFill>
                </a:rPr>
                <a:t>층의 특성 </a:t>
              </a:r>
              <a:r>
                <a:rPr lang="ko-KR" altLang="en-US" sz="1400" spc="-150" dirty="0" err="1">
                  <a:solidFill>
                    <a:srgbClr val="393939"/>
                  </a:solidFill>
                </a:rPr>
                <a:t>맵들의</a:t>
              </a:r>
              <a:r>
                <a:rPr lang="ko-KR" altLang="en-US" sz="1400" spc="-150" dirty="0">
                  <a:solidFill>
                    <a:srgbClr val="393939"/>
                  </a:solidFill>
                </a:rPr>
                <a:t> 내적</a:t>
              </a:r>
              <a:endParaRPr lang="en-US" altLang="ko-KR" sz="1400" spc="-150" dirty="0">
                <a:solidFill>
                  <a:srgbClr val="393939"/>
                </a:solidFill>
              </a:endParaRPr>
            </a:p>
          </p:txBody>
        </p:sp>
        <p:sp>
          <p:nvSpPr>
            <p:cNvPr id="35" name="TextBox 34">
              <a:extLst>
                <a:ext uri="{FF2B5EF4-FFF2-40B4-BE49-F238E27FC236}">
                  <a16:creationId xmlns:a16="http://schemas.microsoft.com/office/drawing/2014/main" id="{69035C45-6DD8-4138-A101-2B6E1D80D80D}"/>
                </a:ext>
              </a:extLst>
            </p:cNvPr>
            <p:cNvSpPr txBox="1"/>
            <p:nvPr/>
          </p:nvSpPr>
          <p:spPr>
            <a:xfrm>
              <a:off x="1622090" y="5390664"/>
              <a:ext cx="906846" cy="369332"/>
            </a:xfrm>
            <a:prstGeom prst="rect">
              <a:avLst/>
            </a:prstGeom>
            <a:solidFill>
              <a:schemeClr val="accent1">
                <a:lumMod val="20000"/>
                <a:lumOff val="80000"/>
              </a:schemeClr>
            </a:solidFill>
          </p:spPr>
          <p:txBody>
            <a:bodyPr wrap="none" rtlCol="0">
              <a:spAutoFit/>
            </a:bodyPr>
            <a:lstStyle/>
            <a:p>
              <a:pPr algn="ctr"/>
              <a:r>
                <a:rPr lang="ko-KR" altLang="en-US" spc="-150" dirty="0" err="1">
                  <a:solidFill>
                    <a:srgbClr val="393939"/>
                  </a:solidFill>
                  <a:latin typeface="+mj-ea"/>
                  <a:ea typeface="+mj-ea"/>
                </a:rPr>
                <a:t>그람</a:t>
              </a:r>
              <a:r>
                <a:rPr lang="ko-KR" altLang="en-US" spc="-150" dirty="0">
                  <a:solidFill>
                    <a:srgbClr val="393939"/>
                  </a:solidFill>
                  <a:latin typeface="+mj-ea"/>
                  <a:ea typeface="+mj-ea"/>
                </a:rPr>
                <a:t> 행렬</a:t>
              </a:r>
            </a:p>
          </p:txBody>
        </p:sp>
      </p:grpSp>
      <p:pic>
        <p:nvPicPr>
          <p:cNvPr id="38" name="그래픽 37" descr="이미지 단색으로 채워진">
            <a:extLst>
              <a:ext uri="{FF2B5EF4-FFF2-40B4-BE49-F238E27FC236}">
                <a16:creationId xmlns:a16="http://schemas.microsoft.com/office/drawing/2014/main" id="{DDB61257-2D1A-41FA-A1DC-768AA08F6D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64018" y="3909019"/>
            <a:ext cx="1263771" cy="1263771"/>
          </a:xfrm>
          <a:prstGeom prst="rect">
            <a:avLst/>
          </a:prstGeom>
        </p:spPr>
      </p:pic>
      <p:sp>
        <p:nvSpPr>
          <p:cNvPr id="39" name="직사각형 38">
            <a:extLst>
              <a:ext uri="{FF2B5EF4-FFF2-40B4-BE49-F238E27FC236}">
                <a16:creationId xmlns:a16="http://schemas.microsoft.com/office/drawing/2014/main" id="{E1A80967-3501-4347-8109-1965F2ED2E04}"/>
              </a:ext>
            </a:extLst>
          </p:cNvPr>
          <p:cNvSpPr/>
          <p:nvPr/>
        </p:nvSpPr>
        <p:spPr>
          <a:xfrm>
            <a:off x="4774480" y="2854105"/>
            <a:ext cx="2243263" cy="21098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TextBox 42">
            <a:extLst>
              <a:ext uri="{FF2B5EF4-FFF2-40B4-BE49-F238E27FC236}">
                <a16:creationId xmlns:a16="http://schemas.microsoft.com/office/drawing/2014/main" id="{EDA480AA-60EC-430C-94FF-5F3177C05D0F}"/>
              </a:ext>
            </a:extLst>
          </p:cNvPr>
          <p:cNvSpPr txBox="1"/>
          <p:nvPr/>
        </p:nvSpPr>
        <p:spPr>
          <a:xfrm>
            <a:off x="1384061" y="3750935"/>
            <a:ext cx="2223686" cy="400110"/>
          </a:xfrm>
          <a:prstGeom prst="rect">
            <a:avLst/>
          </a:prstGeom>
          <a:noFill/>
        </p:spPr>
        <p:txBody>
          <a:bodyPr wrap="none" rtlCol="0">
            <a:spAutoFit/>
          </a:bodyPr>
          <a:lstStyle/>
          <a:p>
            <a:pPr algn="ctr"/>
            <a:r>
              <a:rPr lang="ko-KR" altLang="en-US" sz="2000" b="1" spc="-150" dirty="0">
                <a:solidFill>
                  <a:srgbClr val="393939"/>
                </a:solidFill>
                <a:latin typeface="+mj-ea"/>
                <a:ea typeface="+mj-ea"/>
              </a:rPr>
              <a:t>스타일 참조 이미지</a:t>
            </a:r>
          </a:p>
        </p:txBody>
      </p:sp>
      <p:sp>
        <p:nvSpPr>
          <p:cNvPr id="44" name="TextBox 43">
            <a:extLst>
              <a:ext uri="{FF2B5EF4-FFF2-40B4-BE49-F238E27FC236}">
                <a16:creationId xmlns:a16="http://schemas.microsoft.com/office/drawing/2014/main" id="{8030AFEF-E447-4877-B3F7-27137FDAF425}"/>
              </a:ext>
            </a:extLst>
          </p:cNvPr>
          <p:cNvSpPr txBox="1"/>
          <p:nvPr/>
        </p:nvSpPr>
        <p:spPr>
          <a:xfrm>
            <a:off x="1656573" y="4990619"/>
            <a:ext cx="1678665" cy="400110"/>
          </a:xfrm>
          <a:prstGeom prst="rect">
            <a:avLst/>
          </a:prstGeom>
          <a:noFill/>
        </p:spPr>
        <p:txBody>
          <a:bodyPr wrap="none" rtlCol="0">
            <a:spAutoFit/>
          </a:bodyPr>
          <a:lstStyle/>
          <a:p>
            <a:pPr algn="ctr"/>
            <a:r>
              <a:rPr lang="ko-KR" altLang="en-US" sz="2000" b="1" spc="-150" dirty="0">
                <a:solidFill>
                  <a:srgbClr val="393939"/>
                </a:solidFill>
                <a:latin typeface="+mj-ea"/>
                <a:ea typeface="+mj-ea"/>
              </a:rPr>
              <a:t>생성된 이미지</a:t>
            </a:r>
          </a:p>
        </p:txBody>
      </p:sp>
      <p:cxnSp>
        <p:nvCxnSpPr>
          <p:cNvPr id="45" name="직선 화살표 연결선 44">
            <a:extLst>
              <a:ext uri="{FF2B5EF4-FFF2-40B4-BE49-F238E27FC236}">
                <a16:creationId xmlns:a16="http://schemas.microsoft.com/office/drawing/2014/main" id="{1E956785-AC04-4AD0-BF5A-FD9828533580}"/>
              </a:ext>
            </a:extLst>
          </p:cNvPr>
          <p:cNvCxnSpPr>
            <a:cxnSpLocks/>
          </p:cNvCxnSpPr>
          <p:nvPr/>
        </p:nvCxnSpPr>
        <p:spPr>
          <a:xfrm>
            <a:off x="3607748" y="3909019"/>
            <a:ext cx="1031587" cy="0"/>
          </a:xfrm>
          <a:prstGeom prst="straightConnector1">
            <a:avLst/>
          </a:prstGeom>
          <a:ln w="38100">
            <a:solidFill>
              <a:srgbClr val="04396C"/>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EA9B600-1632-48A4-9755-04B23DCCA297}"/>
              </a:ext>
            </a:extLst>
          </p:cNvPr>
          <p:cNvSpPr txBox="1"/>
          <p:nvPr/>
        </p:nvSpPr>
        <p:spPr>
          <a:xfrm>
            <a:off x="4894875" y="5021397"/>
            <a:ext cx="2002472" cy="369332"/>
          </a:xfrm>
          <a:prstGeom prst="rect">
            <a:avLst/>
          </a:prstGeom>
          <a:noFill/>
        </p:spPr>
        <p:txBody>
          <a:bodyPr wrap="none" rtlCol="0">
            <a:spAutoFit/>
          </a:bodyPr>
          <a:lstStyle/>
          <a:p>
            <a:pPr algn="ctr"/>
            <a:r>
              <a:rPr lang="ko-KR" altLang="en-US" spc="-150" dirty="0">
                <a:solidFill>
                  <a:srgbClr val="393939"/>
                </a:solidFill>
                <a:latin typeface="+mj-ea"/>
                <a:ea typeface="+mj-ea"/>
              </a:rPr>
              <a:t>사전 훈련된 </a:t>
            </a:r>
            <a:r>
              <a:rPr lang="ko-KR" altLang="en-US" spc="-150" dirty="0" err="1">
                <a:solidFill>
                  <a:srgbClr val="393939"/>
                </a:solidFill>
                <a:latin typeface="+mj-ea"/>
                <a:ea typeface="+mj-ea"/>
              </a:rPr>
              <a:t>컨브넷</a:t>
            </a:r>
            <a:endParaRPr lang="ko-KR" altLang="en-US" spc="-150" dirty="0">
              <a:solidFill>
                <a:srgbClr val="393939"/>
              </a:solidFill>
              <a:latin typeface="+mj-ea"/>
              <a:ea typeface="+mj-ea"/>
            </a:endParaRPr>
          </a:p>
        </p:txBody>
      </p:sp>
      <p:sp>
        <p:nvSpPr>
          <p:cNvPr id="47" name="TextBox 46">
            <a:extLst>
              <a:ext uri="{FF2B5EF4-FFF2-40B4-BE49-F238E27FC236}">
                <a16:creationId xmlns:a16="http://schemas.microsoft.com/office/drawing/2014/main" id="{4ECB6BEB-0748-429E-8479-8CF1F62AA9AA}"/>
              </a:ext>
            </a:extLst>
          </p:cNvPr>
          <p:cNvSpPr txBox="1"/>
          <p:nvPr/>
        </p:nvSpPr>
        <p:spPr>
          <a:xfrm>
            <a:off x="8755461" y="3738201"/>
            <a:ext cx="1305165" cy="369332"/>
          </a:xfrm>
          <a:prstGeom prst="rect">
            <a:avLst/>
          </a:prstGeom>
          <a:noFill/>
        </p:spPr>
        <p:txBody>
          <a:bodyPr wrap="none" rtlCol="0">
            <a:spAutoFit/>
          </a:bodyPr>
          <a:lstStyle/>
          <a:p>
            <a:pPr algn="ctr"/>
            <a:r>
              <a:rPr lang="ko-KR" altLang="en-US" spc="-150" dirty="0">
                <a:solidFill>
                  <a:srgbClr val="393939"/>
                </a:solidFill>
                <a:latin typeface="+mj-ea"/>
                <a:ea typeface="+mj-ea"/>
              </a:rPr>
              <a:t>활성화 계산</a:t>
            </a:r>
          </a:p>
        </p:txBody>
      </p:sp>
      <p:cxnSp>
        <p:nvCxnSpPr>
          <p:cNvPr id="48" name="직선 화살표 연결선 47">
            <a:extLst>
              <a:ext uri="{FF2B5EF4-FFF2-40B4-BE49-F238E27FC236}">
                <a16:creationId xmlns:a16="http://schemas.microsoft.com/office/drawing/2014/main" id="{CFF8357B-69FA-4BE0-A910-4F88924F523E}"/>
              </a:ext>
            </a:extLst>
          </p:cNvPr>
          <p:cNvCxnSpPr>
            <a:cxnSpLocks/>
          </p:cNvCxnSpPr>
          <p:nvPr/>
        </p:nvCxnSpPr>
        <p:spPr>
          <a:xfrm>
            <a:off x="7241781" y="3909019"/>
            <a:ext cx="1031587" cy="0"/>
          </a:xfrm>
          <a:prstGeom prst="straightConnector1">
            <a:avLst/>
          </a:prstGeom>
          <a:ln w="38100">
            <a:solidFill>
              <a:srgbClr val="04396C"/>
            </a:solidFill>
            <a:tailEnd type="triangle"/>
          </a:ln>
        </p:spPr>
        <p:style>
          <a:lnRef idx="1">
            <a:schemeClr val="accent1"/>
          </a:lnRef>
          <a:fillRef idx="0">
            <a:schemeClr val="accent1"/>
          </a:fillRef>
          <a:effectRef idx="0">
            <a:schemeClr val="accent1"/>
          </a:effectRef>
          <a:fontRef idx="minor">
            <a:schemeClr val="tx1"/>
          </a:fontRef>
        </p:style>
      </p:cxnSp>
      <p:pic>
        <p:nvPicPr>
          <p:cNvPr id="49" name="그래픽 48" descr="이미지 단색으로 채워진">
            <a:extLst>
              <a:ext uri="{FF2B5EF4-FFF2-40B4-BE49-F238E27FC236}">
                <a16:creationId xmlns:a16="http://schemas.microsoft.com/office/drawing/2014/main" id="{D1EA2CF3-C1D7-4DAD-B8AB-9F01123565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64018" y="2688830"/>
            <a:ext cx="1263771" cy="1263771"/>
          </a:xfrm>
          <a:prstGeom prst="rect">
            <a:avLst/>
          </a:prstGeom>
        </p:spPr>
      </p:pic>
      <p:sp>
        <p:nvSpPr>
          <p:cNvPr id="50" name="직사각형 49">
            <a:extLst>
              <a:ext uri="{FF2B5EF4-FFF2-40B4-BE49-F238E27FC236}">
                <a16:creationId xmlns:a16="http://schemas.microsoft.com/office/drawing/2014/main" id="{1633F435-6B11-4BCE-9DFA-65003255D163}"/>
              </a:ext>
            </a:extLst>
          </p:cNvPr>
          <p:cNvSpPr/>
          <p:nvPr/>
        </p:nvSpPr>
        <p:spPr>
          <a:xfrm>
            <a:off x="679688" y="5810994"/>
            <a:ext cx="1925489" cy="630942"/>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500" b="1" dirty="0">
                <a:solidFill>
                  <a:schemeClr val="tx1"/>
                </a:solidFill>
              </a:rPr>
              <a:t>스타일 손실</a:t>
            </a:r>
          </a:p>
        </p:txBody>
      </p:sp>
      <p:sp>
        <p:nvSpPr>
          <p:cNvPr id="51" name="TextBox 50">
            <a:extLst>
              <a:ext uri="{FF2B5EF4-FFF2-40B4-BE49-F238E27FC236}">
                <a16:creationId xmlns:a16="http://schemas.microsoft.com/office/drawing/2014/main" id="{5C491F4A-3607-457C-B275-7548297ABE1F}"/>
              </a:ext>
            </a:extLst>
          </p:cNvPr>
          <p:cNvSpPr txBox="1"/>
          <p:nvPr/>
        </p:nvSpPr>
        <p:spPr>
          <a:xfrm>
            <a:off x="2816286" y="5926410"/>
            <a:ext cx="6367449" cy="400110"/>
          </a:xfrm>
          <a:prstGeom prst="rect">
            <a:avLst/>
          </a:prstGeom>
          <a:noFill/>
        </p:spPr>
        <p:txBody>
          <a:bodyPr wrap="none" rtlCol="0">
            <a:spAutoFit/>
          </a:bodyPr>
          <a:lstStyle/>
          <a:p>
            <a:pPr algn="ctr"/>
            <a:r>
              <a:rPr lang="en-US" altLang="ko-KR" sz="2000" spc="-150" dirty="0">
                <a:solidFill>
                  <a:srgbClr val="393939"/>
                </a:solidFill>
                <a:latin typeface="+mj-ea"/>
                <a:ea typeface="+mj-ea"/>
                <a:sym typeface="Wingdings" panose="05000000000000000000" pitchFamily="2" charset="2"/>
              </a:rPr>
              <a:t></a:t>
            </a:r>
            <a:r>
              <a:rPr lang="ko-KR" altLang="en-US" sz="2000" spc="-150" dirty="0">
                <a:solidFill>
                  <a:srgbClr val="393939"/>
                </a:solidFill>
                <a:latin typeface="+mj-ea"/>
                <a:ea typeface="+mj-ea"/>
                <a:sym typeface="Wingdings" panose="05000000000000000000" pitchFamily="2" charset="2"/>
              </a:rPr>
              <a:t>그 안에 내제된 상관관계를 비슷하게 보존하는 것이 목적</a:t>
            </a:r>
            <a:endParaRPr lang="en-US" altLang="ko-KR" sz="2000" spc="-150" dirty="0">
              <a:solidFill>
                <a:srgbClr val="393939"/>
              </a:solidFill>
              <a:latin typeface="+mj-ea"/>
              <a:ea typeface="+mj-ea"/>
            </a:endParaRPr>
          </a:p>
        </p:txBody>
      </p:sp>
    </p:spTree>
    <p:extLst>
      <p:ext uri="{BB962C8B-B14F-4D97-AF65-F5344CB8AC3E}">
        <p14:creationId xmlns:p14="http://schemas.microsoft.com/office/powerpoint/2010/main" val="129403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5BE8D874-95B5-4F65-ADEE-19493CB33099}"/>
              </a:ext>
            </a:extLst>
          </p:cNvPr>
          <p:cNvGrpSpPr/>
          <p:nvPr/>
        </p:nvGrpSpPr>
        <p:grpSpPr>
          <a:xfrm>
            <a:off x="1119102" y="1637293"/>
            <a:ext cx="9953795" cy="2963718"/>
            <a:chOff x="1119102" y="1388853"/>
            <a:chExt cx="9953795" cy="2963718"/>
          </a:xfrm>
        </p:grpSpPr>
        <p:pic>
          <p:nvPicPr>
            <p:cNvPr id="2050" name="Picture 2" descr="8.3-neural-style-transfer">
              <a:extLst>
                <a:ext uri="{FF2B5EF4-FFF2-40B4-BE49-F238E27FC236}">
                  <a16:creationId xmlns:a16="http://schemas.microsoft.com/office/drawing/2014/main" id="{A14849BB-489E-4E38-9FF0-8832702C10FD}"/>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1119102" y="1388853"/>
              <a:ext cx="9953795" cy="296371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565DB0B9-4CF8-4FC8-ACDC-C68D6EFBD0D5}"/>
                </a:ext>
              </a:extLst>
            </p:cNvPr>
            <p:cNvSpPr txBox="1"/>
            <p:nvPr/>
          </p:nvSpPr>
          <p:spPr>
            <a:xfrm>
              <a:off x="1779531" y="1477070"/>
              <a:ext cx="2079077" cy="400110"/>
            </a:xfrm>
            <a:prstGeom prst="rect">
              <a:avLst/>
            </a:prstGeom>
            <a:solidFill>
              <a:schemeClr val="bg1"/>
            </a:solidFill>
          </p:spPr>
          <p:txBody>
            <a:bodyPr wrap="square" rtlCol="0">
              <a:spAutoFit/>
            </a:bodyPr>
            <a:lstStyle/>
            <a:p>
              <a:pPr algn="ctr"/>
              <a:r>
                <a:rPr lang="ko-KR" altLang="en-US" sz="2000" b="1" spc="-150" dirty="0">
                  <a:solidFill>
                    <a:srgbClr val="393939"/>
                  </a:solidFill>
                  <a:latin typeface="+mj-ea"/>
                  <a:ea typeface="+mj-ea"/>
                </a:rPr>
                <a:t>타깃 콘텐츠</a:t>
              </a:r>
            </a:p>
          </p:txBody>
        </p:sp>
        <p:sp>
          <p:nvSpPr>
            <p:cNvPr id="39" name="TextBox 38">
              <a:extLst>
                <a:ext uri="{FF2B5EF4-FFF2-40B4-BE49-F238E27FC236}">
                  <a16:creationId xmlns:a16="http://schemas.microsoft.com/office/drawing/2014/main" id="{39F27051-29A5-4915-8FC7-C10A96D86060}"/>
                </a:ext>
              </a:extLst>
            </p:cNvPr>
            <p:cNvSpPr txBox="1"/>
            <p:nvPr/>
          </p:nvSpPr>
          <p:spPr>
            <a:xfrm>
              <a:off x="4977711" y="1477070"/>
              <a:ext cx="2236575" cy="400110"/>
            </a:xfrm>
            <a:prstGeom prst="rect">
              <a:avLst/>
            </a:prstGeom>
            <a:solidFill>
              <a:schemeClr val="bg1"/>
            </a:solidFill>
          </p:spPr>
          <p:txBody>
            <a:bodyPr wrap="square" rtlCol="0">
              <a:spAutoFit/>
            </a:bodyPr>
            <a:lstStyle/>
            <a:p>
              <a:pPr algn="ctr"/>
              <a:r>
                <a:rPr lang="ko-KR" altLang="en-US" sz="2000" b="1" spc="-150" dirty="0">
                  <a:solidFill>
                    <a:srgbClr val="393939"/>
                  </a:solidFill>
                  <a:latin typeface="+mj-ea"/>
                  <a:ea typeface="+mj-ea"/>
                </a:rPr>
                <a:t>참조 스타일</a:t>
              </a:r>
            </a:p>
          </p:txBody>
        </p:sp>
        <p:sp>
          <p:nvSpPr>
            <p:cNvPr id="43" name="TextBox 42">
              <a:extLst>
                <a:ext uri="{FF2B5EF4-FFF2-40B4-BE49-F238E27FC236}">
                  <a16:creationId xmlns:a16="http://schemas.microsoft.com/office/drawing/2014/main" id="{8EC2CE03-44F0-44FC-A5DF-407F051C7512}"/>
                </a:ext>
              </a:extLst>
            </p:cNvPr>
            <p:cNvSpPr txBox="1"/>
            <p:nvPr/>
          </p:nvSpPr>
          <p:spPr>
            <a:xfrm>
              <a:off x="8041903" y="1494322"/>
              <a:ext cx="2490952" cy="400110"/>
            </a:xfrm>
            <a:prstGeom prst="rect">
              <a:avLst/>
            </a:prstGeom>
            <a:solidFill>
              <a:schemeClr val="bg1"/>
            </a:solidFill>
          </p:spPr>
          <p:txBody>
            <a:bodyPr wrap="square" rtlCol="0">
              <a:spAutoFit/>
            </a:bodyPr>
            <a:lstStyle/>
            <a:p>
              <a:pPr algn="ctr"/>
              <a:r>
                <a:rPr lang="ko-KR" altLang="en-US" sz="2000" b="1" spc="-150" dirty="0">
                  <a:solidFill>
                    <a:srgbClr val="393939"/>
                  </a:solidFill>
                  <a:latin typeface="+mj-ea"/>
                  <a:ea typeface="+mj-ea"/>
                </a:rPr>
                <a:t>이미지 조합</a:t>
              </a:r>
            </a:p>
          </p:txBody>
        </p:sp>
      </p:grpSp>
      <p:sp>
        <p:nvSpPr>
          <p:cNvPr id="23" name="TextBox 22">
            <a:extLst>
              <a:ext uri="{FF2B5EF4-FFF2-40B4-BE49-F238E27FC236}">
                <a16:creationId xmlns:a16="http://schemas.microsoft.com/office/drawing/2014/main" id="{92C15B43-11DE-4DEB-8172-0869C2C863D0}"/>
              </a:ext>
            </a:extLst>
          </p:cNvPr>
          <p:cNvSpPr txBox="1"/>
          <p:nvPr/>
        </p:nvSpPr>
        <p:spPr>
          <a:xfrm>
            <a:off x="875104" y="101916"/>
            <a:ext cx="3321743" cy="646331"/>
          </a:xfrm>
          <a:prstGeom prst="rect">
            <a:avLst/>
          </a:prstGeom>
          <a:noFill/>
        </p:spPr>
        <p:txBody>
          <a:bodyPr wrap="none" rtlCol="0">
            <a:spAutoFit/>
          </a:bodyPr>
          <a:lstStyle/>
          <a:p>
            <a:r>
              <a:rPr lang="en-US" altLang="ko-KR" sz="3600" spc="-300" dirty="0">
                <a:solidFill>
                  <a:schemeClr val="bg1"/>
                </a:solidFill>
              </a:rPr>
              <a:t>8.3.2 </a:t>
            </a:r>
            <a:r>
              <a:rPr lang="ko-KR" altLang="en-US" sz="3600" spc="-300" dirty="0">
                <a:solidFill>
                  <a:schemeClr val="bg1"/>
                </a:solidFill>
              </a:rPr>
              <a:t>스타일 손실</a:t>
            </a:r>
          </a:p>
        </p:txBody>
      </p:sp>
      <p:sp>
        <p:nvSpPr>
          <p:cNvPr id="24" name="TextBox 23">
            <a:extLst>
              <a:ext uri="{FF2B5EF4-FFF2-40B4-BE49-F238E27FC236}">
                <a16:creationId xmlns:a16="http://schemas.microsoft.com/office/drawing/2014/main" id="{E6590FE0-594D-4F2C-9927-D7CBF0635131}"/>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Part2 , </a:t>
            </a:r>
            <a:endParaRPr lang="ko-KR" altLang="en-US" sz="1400" dirty="0">
              <a:solidFill>
                <a:schemeClr val="bg1"/>
              </a:solidFill>
            </a:endParaRPr>
          </a:p>
        </p:txBody>
      </p:sp>
      <p:grpSp>
        <p:nvGrpSpPr>
          <p:cNvPr id="25" name="그룹 24">
            <a:extLst>
              <a:ext uri="{FF2B5EF4-FFF2-40B4-BE49-F238E27FC236}">
                <a16:creationId xmlns:a16="http://schemas.microsoft.com/office/drawing/2014/main" id="{DBA80308-3C6A-4F6E-A7F9-A85712882870}"/>
              </a:ext>
            </a:extLst>
          </p:cNvPr>
          <p:cNvGrpSpPr/>
          <p:nvPr/>
        </p:nvGrpSpPr>
        <p:grpSpPr>
          <a:xfrm>
            <a:off x="1405993" y="4428482"/>
            <a:ext cx="2826151" cy="1027894"/>
            <a:chOff x="631683" y="5390664"/>
            <a:chExt cx="2887651" cy="1027894"/>
          </a:xfrm>
        </p:grpSpPr>
        <p:sp>
          <p:nvSpPr>
            <p:cNvPr id="26" name="TextBox 25">
              <a:extLst>
                <a:ext uri="{FF2B5EF4-FFF2-40B4-BE49-F238E27FC236}">
                  <a16:creationId xmlns:a16="http://schemas.microsoft.com/office/drawing/2014/main" id="{9A4E4957-522F-46A0-9CA3-4C2CE12FF243}"/>
                </a:ext>
              </a:extLst>
            </p:cNvPr>
            <p:cNvSpPr txBox="1"/>
            <p:nvPr/>
          </p:nvSpPr>
          <p:spPr>
            <a:xfrm>
              <a:off x="631683" y="5895338"/>
              <a:ext cx="2887651" cy="523220"/>
            </a:xfrm>
            <a:prstGeom prst="rect">
              <a:avLst/>
            </a:prstGeom>
            <a:noFill/>
          </p:spPr>
          <p:txBody>
            <a:bodyPr wrap="square" rtlCol="0">
              <a:spAutoFit/>
            </a:bodyPr>
            <a:lstStyle/>
            <a:p>
              <a:pPr marL="285750" indent="-285750" algn="just">
                <a:buFontTx/>
                <a:buChar char="▶"/>
              </a:pPr>
              <a:r>
                <a:rPr lang="ko-KR" altLang="en-US" sz="1400" spc="-150" dirty="0">
                  <a:solidFill>
                    <a:srgbClr val="393939"/>
                  </a:solidFill>
                </a:rPr>
                <a:t>타깃 콘텐츠 </a:t>
              </a:r>
              <a:r>
                <a:rPr lang="en-US" altLang="ko-KR" sz="1400" spc="-150" dirty="0">
                  <a:solidFill>
                    <a:srgbClr val="393939"/>
                  </a:solidFill>
                </a:rPr>
                <a:t>– </a:t>
              </a:r>
              <a:r>
                <a:rPr lang="ko-KR" altLang="en-US" sz="1400" spc="-150" dirty="0">
                  <a:solidFill>
                    <a:srgbClr val="393939"/>
                  </a:solidFill>
                </a:rPr>
                <a:t>생성된 이미지</a:t>
              </a:r>
              <a:endParaRPr lang="en-US" altLang="ko-KR" sz="1400" spc="-150" dirty="0">
                <a:solidFill>
                  <a:srgbClr val="393939"/>
                </a:solidFill>
              </a:endParaRPr>
            </a:p>
            <a:p>
              <a:pPr algn="just"/>
              <a:r>
                <a:rPr lang="ko-KR" altLang="en-US" sz="1400" spc="-150" dirty="0">
                  <a:solidFill>
                    <a:srgbClr val="393939"/>
                  </a:solidFill>
                </a:rPr>
                <a:t>상위층의 활성화를 비슷하게 유지</a:t>
              </a:r>
            </a:p>
          </p:txBody>
        </p:sp>
        <p:sp>
          <p:nvSpPr>
            <p:cNvPr id="27" name="TextBox 26">
              <a:extLst>
                <a:ext uri="{FF2B5EF4-FFF2-40B4-BE49-F238E27FC236}">
                  <a16:creationId xmlns:a16="http://schemas.microsoft.com/office/drawing/2014/main" id="{EDD7210C-8C97-4DCD-B8BC-F86DD8301234}"/>
                </a:ext>
              </a:extLst>
            </p:cNvPr>
            <p:cNvSpPr txBox="1"/>
            <p:nvPr/>
          </p:nvSpPr>
          <p:spPr>
            <a:xfrm>
              <a:off x="1262896" y="5390664"/>
              <a:ext cx="1625233" cy="369332"/>
            </a:xfrm>
            <a:prstGeom prst="rect">
              <a:avLst/>
            </a:prstGeom>
            <a:solidFill>
              <a:schemeClr val="accent1">
                <a:lumMod val="20000"/>
                <a:lumOff val="80000"/>
              </a:schemeClr>
            </a:solidFill>
          </p:spPr>
          <p:txBody>
            <a:bodyPr wrap="none" rtlCol="0">
              <a:spAutoFit/>
            </a:bodyPr>
            <a:lstStyle/>
            <a:p>
              <a:pPr algn="ctr"/>
              <a:r>
                <a:rPr lang="ko-KR" altLang="en-US" spc="-150" dirty="0">
                  <a:solidFill>
                    <a:srgbClr val="393939"/>
                  </a:solidFill>
                  <a:latin typeface="+mj-ea"/>
                  <a:ea typeface="+mj-ea"/>
                </a:rPr>
                <a:t>콘텐츠 보존</a:t>
              </a:r>
            </a:p>
          </p:txBody>
        </p:sp>
      </p:grpSp>
      <p:grpSp>
        <p:nvGrpSpPr>
          <p:cNvPr id="28" name="그룹 27">
            <a:extLst>
              <a:ext uri="{FF2B5EF4-FFF2-40B4-BE49-F238E27FC236}">
                <a16:creationId xmlns:a16="http://schemas.microsoft.com/office/drawing/2014/main" id="{48A0035B-B0F3-4D64-8A4C-2546A57046AE}"/>
              </a:ext>
            </a:extLst>
          </p:cNvPr>
          <p:cNvGrpSpPr/>
          <p:nvPr/>
        </p:nvGrpSpPr>
        <p:grpSpPr>
          <a:xfrm>
            <a:off x="4612144" y="4428482"/>
            <a:ext cx="3082618" cy="1027894"/>
            <a:chOff x="631683" y="5390664"/>
            <a:chExt cx="2887651" cy="1027894"/>
          </a:xfrm>
        </p:grpSpPr>
        <p:sp>
          <p:nvSpPr>
            <p:cNvPr id="29" name="TextBox 28">
              <a:extLst>
                <a:ext uri="{FF2B5EF4-FFF2-40B4-BE49-F238E27FC236}">
                  <a16:creationId xmlns:a16="http://schemas.microsoft.com/office/drawing/2014/main" id="{0CFC8FB7-F1C2-4177-AE5F-33887FB48936}"/>
                </a:ext>
              </a:extLst>
            </p:cNvPr>
            <p:cNvSpPr txBox="1"/>
            <p:nvPr/>
          </p:nvSpPr>
          <p:spPr>
            <a:xfrm>
              <a:off x="631683" y="5895338"/>
              <a:ext cx="2887651" cy="523220"/>
            </a:xfrm>
            <a:prstGeom prst="rect">
              <a:avLst/>
            </a:prstGeom>
            <a:noFill/>
          </p:spPr>
          <p:txBody>
            <a:bodyPr wrap="square" rtlCol="0">
              <a:spAutoFit/>
            </a:bodyPr>
            <a:lstStyle/>
            <a:p>
              <a:pPr marL="285750" indent="-285750" algn="just">
                <a:buFontTx/>
                <a:buChar char="▶"/>
              </a:pPr>
              <a:r>
                <a:rPr lang="ko-KR" altLang="en-US" sz="1400" spc="-150" dirty="0" err="1">
                  <a:solidFill>
                    <a:srgbClr val="393939"/>
                  </a:solidFill>
                </a:rPr>
                <a:t>저수준</a:t>
              </a:r>
              <a:r>
                <a:rPr lang="ko-KR" altLang="en-US" sz="1400" spc="-150" dirty="0">
                  <a:solidFill>
                    <a:srgbClr val="393939"/>
                  </a:solidFill>
                </a:rPr>
                <a:t> 층 </a:t>
              </a:r>
              <a:r>
                <a:rPr lang="en-US" altLang="ko-KR" sz="1400" spc="-150" dirty="0">
                  <a:solidFill>
                    <a:srgbClr val="393939"/>
                  </a:solidFill>
                </a:rPr>
                <a:t>– </a:t>
              </a:r>
              <a:r>
                <a:rPr lang="ko-KR" altLang="en-US" sz="1400" spc="-150" dirty="0">
                  <a:solidFill>
                    <a:srgbClr val="393939"/>
                  </a:solidFill>
                </a:rPr>
                <a:t>고수준 층</a:t>
              </a:r>
              <a:endParaRPr lang="en-US" altLang="ko-KR" sz="1400" spc="-150" dirty="0">
                <a:solidFill>
                  <a:srgbClr val="393939"/>
                </a:solidFill>
              </a:endParaRPr>
            </a:p>
            <a:p>
              <a:pPr algn="just"/>
              <a:r>
                <a:rPr lang="ko-KR" altLang="en-US" sz="1400" spc="-150" dirty="0">
                  <a:solidFill>
                    <a:srgbClr val="393939"/>
                  </a:solidFill>
                </a:rPr>
                <a:t>활성화 안에 상관관계를 비슷하게 유지</a:t>
              </a:r>
              <a:endParaRPr lang="en-US" altLang="ko-KR" sz="1400" spc="-150" dirty="0">
                <a:solidFill>
                  <a:srgbClr val="393939"/>
                </a:solidFill>
              </a:endParaRPr>
            </a:p>
          </p:txBody>
        </p:sp>
        <p:sp>
          <p:nvSpPr>
            <p:cNvPr id="30" name="TextBox 29">
              <a:extLst>
                <a:ext uri="{FF2B5EF4-FFF2-40B4-BE49-F238E27FC236}">
                  <a16:creationId xmlns:a16="http://schemas.microsoft.com/office/drawing/2014/main" id="{23F8FA44-C3B6-4762-95C9-9D84E09347DE}"/>
                </a:ext>
              </a:extLst>
            </p:cNvPr>
            <p:cNvSpPr txBox="1"/>
            <p:nvPr/>
          </p:nvSpPr>
          <p:spPr>
            <a:xfrm>
              <a:off x="1408729" y="5390664"/>
              <a:ext cx="1333567" cy="369332"/>
            </a:xfrm>
            <a:prstGeom prst="rect">
              <a:avLst/>
            </a:prstGeom>
            <a:solidFill>
              <a:schemeClr val="accent1">
                <a:lumMod val="20000"/>
                <a:lumOff val="80000"/>
              </a:schemeClr>
            </a:solidFill>
          </p:spPr>
          <p:txBody>
            <a:bodyPr wrap="none" rtlCol="0">
              <a:spAutoFit/>
            </a:bodyPr>
            <a:lstStyle/>
            <a:p>
              <a:pPr algn="ctr"/>
              <a:r>
                <a:rPr lang="ko-KR" altLang="en-US" spc="-150" dirty="0">
                  <a:solidFill>
                    <a:srgbClr val="393939"/>
                  </a:solidFill>
                  <a:latin typeface="+mj-ea"/>
                  <a:ea typeface="+mj-ea"/>
                </a:rPr>
                <a:t>스타일 보존</a:t>
              </a:r>
            </a:p>
          </p:txBody>
        </p:sp>
      </p:grpSp>
      <p:cxnSp>
        <p:nvCxnSpPr>
          <p:cNvPr id="31" name="직선 연결선 30">
            <a:extLst>
              <a:ext uri="{FF2B5EF4-FFF2-40B4-BE49-F238E27FC236}">
                <a16:creationId xmlns:a16="http://schemas.microsoft.com/office/drawing/2014/main" id="{C6F87463-C4F3-4BFE-85C0-8A6038402A5F}"/>
              </a:ext>
            </a:extLst>
          </p:cNvPr>
          <p:cNvCxnSpPr>
            <a:cxnSpLocks/>
          </p:cNvCxnSpPr>
          <p:nvPr/>
        </p:nvCxnSpPr>
        <p:spPr>
          <a:xfrm>
            <a:off x="5581619" y="5456376"/>
            <a:ext cx="72429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별: 꼭짓점 16개 32">
            <a:extLst>
              <a:ext uri="{FF2B5EF4-FFF2-40B4-BE49-F238E27FC236}">
                <a16:creationId xmlns:a16="http://schemas.microsoft.com/office/drawing/2014/main" id="{7A2BFA74-F385-4863-9252-64E0FA868760}"/>
              </a:ext>
            </a:extLst>
          </p:cNvPr>
          <p:cNvSpPr/>
          <p:nvPr/>
        </p:nvSpPr>
        <p:spPr>
          <a:xfrm>
            <a:off x="5276520" y="5564696"/>
            <a:ext cx="1492370" cy="486052"/>
          </a:xfrm>
          <a:prstGeom prst="star1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err="1">
                <a:solidFill>
                  <a:schemeClr val="tx1"/>
                </a:solidFill>
              </a:rPr>
              <a:t>텍스쳐</a:t>
            </a:r>
            <a:endParaRPr lang="ko-KR" altLang="en-US" sz="1500" b="1" dirty="0">
              <a:solidFill>
                <a:schemeClr val="tx1"/>
              </a:solidFill>
            </a:endParaRPr>
          </a:p>
        </p:txBody>
      </p:sp>
    </p:spTree>
    <p:extLst>
      <p:ext uri="{BB962C8B-B14F-4D97-AF65-F5344CB8AC3E}">
        <p14:creationId xmlns:p14="http://schemas.microsoft.com/office/powerpoint/2010/main" val="2395810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3124573" cy="646331"/>
          </a:xfrm>
          <a:prstGeom prst="rect">
            <a:avLst/>
          </a:prstGeom>
          <a:noFill/>
        </p:spPr>
        <p:txBody>
          <a:bodyPr wrap="none" rtlCol="0">
            <a:spAutoFit/>
          </a:bodyPr>
          <a:lstStyle/>
          <a:p>
            <a:r>
              <a:rPr lang="ko-KR" altLang="en-US" sz="3600" spc="-300" dirty="0">
                <a:solidFill>
                  <a:schemeClr val="bg1"/>
                </a:solidFill>
              </a:rPr>
              <a:t>함수형 </a:t>
            </a:r>
            <a:r>
              <a:rPr lang="en-US" altLang="ko-KR" sz="3600" spc="-300" dirty="0">
                <a:solidFill>
                  <a:schemeClr val="bg1"/>
                </a:solidFill>
              </a:rPr>
              <a:t>API </a:t>
            </a:r>
            <a:r>
              <a:rPr lang="ko-KR" altLang="en-US" sz="3600" spc="-300" dirty="0">
                <a:solidFill>
                  <a:schemeClr val="bg1"/>
                </a:solidFill>
              </a:rPr>
              <a:t>소개</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dirty="0">
                <a:solidFill>
                  <a:schemeClr val="bg1"/>
                </a:solidFill>
              </a:rPr>
              <a:t>Part 1, </a:t>
            </a:r>
            <a:endParaRPr lang="ko-KR" altLang="en-US" sz="1400" dirty="0">
              <a:solidFill>
                <a:schemeClr val="bg1"/>
              </a:solidFill>
            </a:endParaRPr>
          </a:p>
        </p:txBody>
      </p:sp>
      <p:pic>
        <p:nvPicPr>
          <p:cNvPr id="7" name="그림 6">
            <a:extLst>
              <a:ext uri="{FF2B5EF4-FFF2-40B4-BE49-F238E27FC236}">
                <a16:creationId xmlns:a16="http://schemas.microsoft.com/office/drawing/2014/main" id="{72033BCE-59C1-472A-A573-C4EF22AA4021}"/>
              </a:ext>
            </a:extLst>
          </p:cNvPr>
          <p:cNvPicPr>
            <a:picLocks noChangeAspect="1"/>
          </p:cNvPicPr>
          <p:nvPr/>
        </p:nvPicPr>
        <p:blipFill>
          <a:blip r:embed="rId2"/>
          <a:stretch>
            <a:fillRect/>
          </a:stretch>
        </p:blipFill>
        <p:spPr>
          <a:xfrm>
            <a:off x="132080" y="2492479"/>
            <a:ext cx="8910597" cy="3183008"/>
          </a:xfrm>
          <a:prstGeom prst="rect">
            <a:avLst/>
          </a:prstGeom>
        </p:spPr>
      </p:pic>
      <p:pic>
        <p:nvPicPr>
          <p:cNvPr id="6" name="그림 5">
            <a:extLst>
              <a:ext uri="{FF2B5EF4-FFF2-40B4-BE49-F238E27FC236}">
                <a16:creationId xmlns:a16="http://schemas.microsoft.com/office/drawing/2014/main" id="{B72FADA9-F483-4D68-ABFC-1CB06C50F7C8}"/>
              </a:ext>
            </a:extLst>
          </p:cNvPr>
          <p:cNvPicPr>
            <a:picLocks noChangeAspect="1"/>
          </p:cNvPicPr>
          <p:nvPr/>
        </p:nvPicPr>
        <p:blipFill>
          <a:blip r:embed="rId3"/>
          <a:stretch>
            <a:fillRect/>
          </a:stretch>
        </p:blipFill>
        <p:spPr>
          <a:xfrm>
            <a:off x="6902250" y="2186560"/>
            <a:ext cx="4890484" cy="2920289"/>
          </a:xfrm>
          <a:prstGeom prst="rect">
            <a:avLst/>
          </a:prstGeom>
        </p:spPr>
      </p:pic>
      <p:sp>
        <p:nvSpPr>
          <p:cNvPr id="8" name="TextBox 7">
            <a:extLst>
              <a:ext uri="{FF2B5EF4-FFF2-40B4-BE49-F238E27FC236}">
                <a16:creationId xmlns:a16="http://schemas.microsoft.com/office/drawing/2014/main" id="{1921B518-CA41-4995-8230-26482852B323}"/>
              </a:ext>
            </a:extLst>
          </p:cNvPr>
          <p:cNvSpPr txBox="1"/>
          <p:nvPr/>
        </p:nvSpPr>
        <p:spPr>
          <a:xfrm>
            <a:off x="339536" y="1264666"/>
            <a:ext cx="1678665" cy="461665"/>
          </a:xfrm>
          <a:prstGeom prst="rect">
            <a:avLst/>
          </a:prstGeom>
          <a:noFill/>
        </p:spPr>
        <p:txBody>
          <a:bodyPr wrap="none" rtlCol="0">
            <a:spAutoFit/>
          </a:bodyPr>
          <a:lstStyle/>
          <a:p>
            <a:r>
              <a:rPr lang="ko-KR" altLang="en-US" sz="2400" dirty="0">
                <a:solidFill>
                  <a:srgbClr val="393939"/>
                </a:solidFill>
                <a:latin typeface="+mn-ea"/>
              </a:rPr>
              <a:t>함수형 </a:t>
            </a:r>
            <a:r>
              <a:rPr lang="en-US" altLang="ko-KR" sz="2400" dirty="0">
                <a:solidFill>
                  <a:srgbClr val="393939"/>
                </a:solidFill>
                <a:latin typeface="+mn-ea"/>
              </a:rPr>
              <a:t>API</a:t>
            </a:r>
            <a:endParaRPr lang="ko-KR" altLang="en-US" sz="2400" dirty="0">
              <a:solidFill>
                <a:srgbClr val="393939"/>
              </a:solidFill>
              <a:latin typeface="+mn-ea"/>
            </a:endParaRPr>
          </a:p>
        </p:txBody>
      </p:sp>
      <p:sp>
        <p:nvSpPr>
          <p:cNvPr id="9" name="직사각형 8">
            <a:extLst>
              <a:ext uri="{FF2B5EF4-FFF2-40B4-BE49-F238E27FC236}">
                <a16:creationId xmlns:a16="http://schemas.microsoft.com/office/drawing/2014/main" id="{304CB8B2-02EC-4EE6-ABE3-16659E4F0C3B}"/>
              </a:ext>
            </a:extLst>
          </p:cNvPr>
          <p:cNvSpPr/>
          <p:nvPr/>
        </p:nvSpPr>
        <p:spPr>
          <a:xfrm>
            <a:off x="132080" y="1261467"/>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2E73528D-A0C6-4200-8448-EBA5A5C5987F}"/>
              </a:ext>
            </a:extLst>
          </p:cNvPr>
          <p:cNvSpPr/>
          <p:nvPr/>
        </p:nvSpPr>
        <p:spPr>
          <a:xfrm>
            <a:off x="132080" y="4285129"/>
            <a:ext cx="5157671" cy="914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FABD428E-32DE-4F87-BFDA-FE19C316F774}"/>
              </a:ext>
            </a:extLst>
          </p:cNvPr>
          <p:cNvSpPr/>
          <p:nvPr/>
        </p:nvSpPr>
        <p:spPr>
          <a:xfrm>
            <a:off x="169569" y="3351971"/>
            <a:ext cx="2197113" cy="2877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06719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002FDC5-1C54-4BEE-9C89-4E8C30029A96}"/>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652"/>
          <a:stretch/>
        </p:blipFill>
        <p:spPr>
          <a:xfrm>
            <a:off x="2783840" y="0"/>
            <a:ext cx="9408160" cy="6858000"/>
          </a:xfrm>
          <a:prstGeom prst="rect">
            <a:avLst/>
          </a:prstGeom>
        </p:spPr>
      </p:pic>
      <p:sp>
        <p:nvSpPr>
          <p:cNvPr id="7" name="직사각형 6">
            <a:extLst>
              <a:ext uri="{FF2B5EF4-FFF2-40B4-BE49-F238E27FC236}">
                <a16:creationId xmlns:a16="http://schemas.microsoft.com/office/drawing/2014/main" id="{BFB742AF-8DE1-4801-BAAB-FF7C033D40F3}"/>
              </a:ext>
            </a:extLst>
          </p:cNvPr>
          <p:cNvSpPr/>
          <p:nvPr/>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9B29B74-5530-431A-9A1D-6C360E5E40A6}"/>
              </a:ext>
            </a:extLst>
          </p:cNvPr>
          <p:cNvSpPr txBox="1"/>
          <p:nvPr/>
        </p:nvSpPr>
        <p:spPr>
          <a:xfrm>
            <a:off x="905404" y="2786658"/>
            <a:ext cx="4540025" cy="1200329"/>
          </a:xfrm>
          <a:prstGeom prst="rect">
            <a:avLst/>
          </a:prstGeom>
          <a:noFill/>
        </p:spPr>
        <p:txBody>
          <a:bodyPr wrap="none" rtlCol="0">
            <a:spAutoFit/>
          </a:bodyPr>
          <a:lstStyle/>
          <a:p>
            <a:r>
              <a:rPr lang="ko-KR" altLang="en-US" sz="3600" spc="-300" dirty="0" err="1">
                <a:solidFill>
                  <a:schemeClr val="bg1"/>
                </a:solidFill>
              </a:rPr>
              <a:t>케라스에서</a:t>
            </a:r>
            <a:r>
              <a:rPr lang="ko-KR" altLang="en-US" sz="3600" spc="-300" dirty="0">
                <a:solidFill>
                  <a:schemeClr val="bg1"/>
                </a:solidFill>
              </a:rPr>
              <a:t> </a:t>
            </a:r>
            <a:r>
              <a:rPr lang="ko-KR" altLang="en-US" sz="3600" spc="-300" dirty="0" err="1">
                <a:solidFill>
                  <a:schemeClr val="bg1"/>
                </a:solidFill>
              </a:rPr>
              <a:t>뉴럴스타일</a:t>
            </a:r>
            <a:endParaRPr lang="en-US" altLang="ko-KR" sz="3600" spc="-300" dirty="0">
              <a:solidFill>
                <a:schemeClr val="bg1"/>
              </a:solidFill>
            </a:endParaRPr>
          </a:p>
          <a:p>
            <a:pPr algn="r"/>
            <a:r>
              <a:rPr lang="ko-KR" altLang="en-US" sz="3600" spc="-300" dirty="0">
                <a:solidFill>
                  <a:schemeClr val="bg1"/>
                </a:solidFill>
              </a:rPr>
              <a:t>트랜스퍼 구현하기</a:t>
            </a:r>
          </a:p>
        </p:txBody>
      </p:sp>
      <p:sp>
        <p:nvSpPr>
          <p:cNvPr id="11" name="TextBox 10">
            <a:extLst>
              <a:ext uri="{FF2B5EF4-FFF2-40B4-BE49-F238E27FC236}">
                <a16:creationId xmlns:a16="http://schemas.microsoft.com/office/drawing/2014/main" id="{DD6DC040-1911-4DE1-B7BA-8D50B20BC5F8}"/>
              </a:ext>
            </a:extLst>
          </p:cNvPr>
          <p:cNvSpPr txBox="1"/>
          <p:nvPr/>
        </p:nvSpPr>
        <p:spPr>
          <a:xfrm>
            <a:off x="378036" y="3034961"/>
            <a:ext cx="770788" cy="307777"/>
          </a:xfrm>
          <a:prstGeom prst="rect">
            <a:avLst/>
          </a:prstGeom>
          <a:noFill/>
        </p:spPr>
        <p:txBody>
          <a:bodyPr wrap="none" rtlCol="0">
            <a:spAutoFit/>
          </a:bodyPr>
          <a:lstStyle/>
          <a:p>
            <a:r>
              <a:rPr lang="en-US" altLang="ko-KR" sz="1400" dirty="0">
                <a:solidFill>
                  <a:schemeClr val="bg1"/>
                </a:solidFill>
              </a:rPr>
              <a:t>Part 3, </a:t>
            </a:r>
            <a:endParaRPr lang="ko-KR" altLang="en-US" sz="1400" dirty="0">
              <a:solidFill>
                <a:schemeClr val="bg1"/>
              </a:solidFill>
            </a:endParaRPr>
          </a:p>
        </p:txBody>
      </p:sp>
      <p:cxnSp>
        <p:nvCxnSpPr>
          <p:cNvPr id="12" name="직선 연결선 11">
            <a:extLst>
              <a:ext uri="{FF2B5EF4-FFF2-40B4-BE49-F238E27FC236}">
                <a16:creationId xmlns:a16="http://schemas.microsoft.com/office/drawing/2014/main" id="{E9C7568C-DA98-40CE-9115-1F19853EEDF6}"/>
              </a:ext>
            </a:extLst>
          </p:cNvPr>
          <p:cNvCxnSpPr>
            <a:cxnSpLocks/>
          </p:cNvCxnSpPr>
          <p:nvPr/>
        </p:nvCxnSpPr>
        <p:spPr>
          <a:xfrm>
            <a:off x="474453" y="2555712"/>
            <a:ext cx="49601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92A7BF85-EFF0-4169-9F33-5B30AFBB9A2A}"/>
              </a:ext>
            </a:extLst>
          </p:cNvPr>
          <p:cNvCxnSpPr>
            <a:cxnSpLocks/>
          </p:cNvCxnSpPr>
          <p:nvPr/>
        </p:nvCxnSpPr>
        <p:spPr>
          <a:xfrm>
            <a:off x="474453" y="4175749"/>
            <a:ext cx="49601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041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9193542" cy="646331"/>
          </a:xfrm>
          <a:prstGeom prst="rect">
            <a:avLst/>
          </a:prstGeom>
          <a:noFill/>
        </p:spPr>
        <p:txBody>
          <a:bodyPr wrap="none" rtlCol="0">
            <a:spAutoFit/>
          </a:bodyPr>
          <a:lstStyle/>
          <a:p>
            <a:r>
              <a:rPr lang="en-US" altLang="ko-KR" sz="3600" spc="-300" dirty="0">
                <a:solidFill>
                  <a:schemeClr val="bg1"/>
                </a:solidFill>
              </a:rPr>
              <a:t>8.3.3 </a:t>
            </a:r>
            <a:r>
              <a:rPr lang="ko-KR" altLang="en-US" sz="3600" spc="-300" dirty="0" err="1">
                <a:solidFill>
                  <a:schemeClr val="bg1"/>
                </a:solidFill>
              </a:rPr>
              <a:t>케라스에서</a:t>
            </a:r>
            <a:r>
              <a:rPr lang="ko-KR" altLang="en-US" sz="3600" spc="-300" dirty="0">
                <a:solidFill>
                  <a:schemeClr val="bg1"/>
                </a:solidFill>
              </a:rPr>
              <a:t> </a:t>
            </a:r>
            <a:r>
              <a:rPr lang="ko-KR" altLang="en-US" sz="3600" spc="-300" dirty="0" err="1">
                <a:solidFill>
                  <a:schemeClr val="bg1"/>
                </a:solidFill>
              </a:rPr>
              <a:t>뉴럴</a:t>
            </a:r>
            <a:r>
              <a:rPr lang="ko-KR" altLang="en-US" sz="3600" spc="-300" dirty="0">
                <a:solidFill>
                  <a:schemeClr val="bg1"/>
                </a:solidFill>
              </a:rPr>
              <a:t> 스타일 트랜스퍼 구현하기</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3, </a:t>
            </a:r>
            <a:endParaRPr lang="ko-KR" altLang="en-US" sz="1400" dirty="0">
              <a:solidFill>
                <a:schemeClr val="bg1"/>
              </a:solidFill>
            </a:endParaRPr>
          </a:p>
        </p:txBody>
      </p:sp>
      <p:sp>
        <p:nvSpPr>
          <p:cNvPr id="7" name="타원 6">
            <a:extLst>
              <a:ext uri="{FF2B5EF4-FFF2-40B4-BE49-F238E27FC236}">
                <a16:creationId xmlns:a16="http://schemas.microsoft.com/office/drawing/2014/main" id="{FB0DC9E3-66E4-4244-A310-FC5257D45370}"/>
              </a:ext>
            </a:extLst>
          </p:cNvPr>
          <p:cNvSpPr/>
          <p:nvPr/>
        </p:nvSpPr>
        <p:spPr>
          <a:xfrm>
            <a:off x="3864924" y="1477473"/>
            <a:ext cx="1638727" cy="4457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b="1" dirty="0">
                <a:solidFill>
                  <a:schemeClr val="tx1"/>
                </a:solidFill>
              </a:rPr>
              <a:t>VGG16</a:t>
            </a:r>
            <a:endParaRPr lang="ko-KR" altLang="en-US" sz="2200" b="1" dirty="0">
              <a:solidFill>
                <a:schemeClr val="tx1"/>
              </a:solidFill>
            </a:endParaRPr>
          </a:p>
        </p:txBody>
      </p:sp>
      <p:sp>
        <p:nvSpPr>
          <p:cNvPr id="8" name="십자형 7">
            <a:extLst>
              <a:ext uri="{FF2B5EF4-FFF2-40B4-BE49-F238E27FC236}">
                <a16:creationId xmlns:a16="http://schemas.microsoft.com/office/drawing/2014/main" id="{0F852C88-A59B-4EE0-AB21-B1E4A4662AAF}"/>
              </a:ext>
            </a:extLst>
          </p:cNvPr>
          <p:cNvSpPr/>
          <p:nvPr/>
        </p:nvSpPr>
        <p:spPr>
          <a:xfrm>
            <a:off x="5891801" y="1477473"/>
            <a:ext cx="445738" cy="445738"/>
          </a:xfrm>
          <a:prstGeom prst="plus">
            <a:avLst>
              <a:gd name="adj" fmla="val 356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타원 8">
            <a:extLst>
              <a:ext uri="{FF2B5EF4-FFF2-40B4-BE49-F238E27FC236}">
                <a16:creationId xmlns:a16="http://schemas.microsoft.com/office/drawing/2014/main" id="{D489ABCB-DB14-45C2-B913-1F04E47D332E}"/>
              </a:ext>
            </a:extLst>
          </p:cNvPr>
          <p:cNvSpPr/>
          <p:nvPr/>
        </p:nvSpPr>
        <p:spPr>
          <a:xfrm>
            <a:off x="6810537" y="1477473"/>
            <a:ext cx="2876926" cy="44573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200" b="1" dirty="0" err="1">
                <a:solidFill>
                  <a:schemeClr val="tx1"/>
                </a:solidFill>
              </a:rPr>
              <a:t>합성곱</a:t>
            </a:r>
            <a:r>
              <a:rPr lang="ko-KR" altLang="en-US" sz="2200" b="1" dirty="0">
                <a:solidFill>
                  <a:schemeClr val="tx1"/>
                </a:solidFill>
              </a:rPr>
              <a:t> 층 </a:t>
            </a:r>
            <a:r>
              <a:rPr lang="en-US" altLang="ko-KR" sz="2200" b="1" dirty="0">
                <a:solidFill>
                  <a:schemeClr val="tx1"/>
                </a:solidFill>
              </a:rPr>
              <a:t>3</a:t>
            </a:r>
            <a:r>
              <a:rPr lang="ko-KR" altLang="en-US" sz="2200" b="1" dirty="0">
                <a:solidFill>
                  <a:schemeClr val="tx1"/>
                </a:solidFill>
              </a:rPr>
              <a:t>개</a:t>
            </a:r>
          </a:p>
        </p:txBody>
      </p:sp>
      <p:sp>
        <p:nvSpPr>
          <p:cNvPr id="10" name="같음 기호 9">
            <a:extLst>
              <a:ext uri="{FF2B5EF4-FFF2-40B4-BE49-F238E27FC236}">
                <a16:creationId xmlns:a16="http://schemas.microsoft.com/office/drawing/2014/main" id="{2AE438F8-AEE2-4915-BEFC-4ABCF91B7731}"/>
              </a:ext>
            </a:extLst>
          </p:cNvPr>
          <p:cNvSpPr/>
          <p:nvPr/>
        </p:nvSpPr>
        <p:spPr>
          <a:xfrm>
            <a:off x="2714583" y="1328798"/>
            <a:ext cx="700957" cy="606034"/>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 name="직사각형 10">
            <a:extLst>
              <a:ext uri="{FF2B5EF4-FFF2-40B4-BE49-F238E27FC236}">
                <a16:creationId xmlns:a16="http://schemas.microsoft.com/office/drawing/2014/main" id="{86EF1C16-75B6-4B5B-99B5-A5E26C23D643}"/>
              </a:ext>
            </a:extLst>
          </p:cNvPr>
          <p:cNvSpPr/>
          <p:nvPr/>
        </p:nvSpPr>
        <p:spPr>
          <a:xfrm>
            <a:off x="533038" y="1303890"/>
            <a:ext cx="1925489" cy="630942"/>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500" b="1" dirty="0">
                <a:solidFill>
                  <a:schemeClr val="tx1"/>
                </a:solidFill>
              </a:rPr>
              <a:t>VGG19</a:t>
            </a:r>
            <a:endParaRPr lang="ko-KR" altLang="en-US" sz="2500" b="1" dirty="0">
              <a:solidFill>
                <a:schemeClr val="tx1"/>
              </a:solidFill>
            </a:endParaRPr>
          </a:p>
        </p:txBody>
      </p:sp>
      <p:grpSp>
        <p:nvGrpSpPr>
          <p:cNvPr id="14" name="그룹 13">
            <a:extLst>
              <a:ext uri="{FF2B5EF4-FFF2-40B4-BE49-F238E27FC236}">
                <a16:creationId xmlns:a16="http://schemas.microsoft.com/office/drawing/2014/main" id="{A684B082-4F0D-4599-96F6-8BB363EABE4A}"/>
              </a:ext>
            </a:extLst>
          </p:cNvPr>
          <p:cNvGrpSpPr/>
          <p:nvPr/>
        </p:nvGrpSpPr>
        <p:grpSpPr>
          <a:xfrm>
            <a:off x="650493" y="3334067"/>
            <a:ext cx="8848371" cy="707886"/>
            <a:chOff x="294640" y="3596640"/>
            <a:chExt cx="8848371" cy="707886"/>
          </a:xfrm>
        </p:grpSpPr>
        <p:sp>
          <p:nvSpPr>
            <p:cNvPr id="16" name="TextBox 15">
              <a:extLst>
                <a:ext uri="{FF2B5EF4-FFF2-40B4-BE49-F238E27FC236}">
                  <a16:creationId xmlns:a16="http://schemas.microsoft.com/office/drawing/2014/main" id="{61FA7EB1-3A7E-4343-A302-F45E4B57FA66}"/>
                </a:ext>
              </a:extLst>
            </p:cNvPr>
            <p:cNvSpPr txBox="1"/>
            <p:nvPr/>
          </p:nvSpPr>
          <p:spPr>
            <a:xfrm>
              <a:off x="294640" y="3596640"/>
              <a:ext cx="502061" cy="707886"/>
            </a:xfrm>
            <a:prstGeom prst="rect">
              <a:avLst/>
            </a:prstGeom>
            <a:noFill/>
          </p:spPr>
          <p:txBody>
            <a:bodyPr wrap="none" rtlCol="0">
              <a:spAutoFit/>
            </a:bodyPr>
            <a:lstStyle/>
            <a:p>
              <a:r>
                <a:rPr lang="en-US" altLang="ko-KR" sz="4000" b="1" dirty="0">
                  <a:solidFill>
                    <a:schemeClr val="accent1"/>
                  </a:solidFill>
                  <a:latin typeface="+mj-ea"/>
                  <a:ea typeface="+mj-ea"/>
                </a:rPr>
                <a:t>1</a:t>
              </a:r>
              <a:endParaRPr lang="ko-KR" altLang="en-US" sz="4000" b="1" dirty="0">
                <a:solidFill>
                  <a:schemeClr val="accent1"/>
                </a:solidFill>
                <a:latin typeface="+mj-ea"/>
                <a:ea typeface="+mj-ea"/>
              </a:endParaRPr>
            </a:p>
          </p:txBody>
        </p:sp>
        <p:sp>
          <p:nvSpPr>
            <p:cNvPr id="17" name="TextBox 16">
              <a:extLst>
                <a:ext uri="{FF2B5EF4-FFF2-40B4-BE49-F238E27FC236}">
                  <a16:creationId xmlns:a16="http://schemas.microsoft.com/office/drawing/2014/main" id="{76AE7E59-2D6E-4E72-9B59-BEDFEE0E77B8}"/>
                </a:ext>
              </a:extLst>
            </p:cNvPr>
            <p:cNvSpPr txBox="1"/>
            <p:nvPr/>
          </p:nvSpPr>
          <p:spPr>
            <a:xfrm>
              <a:off x="943394" y="3688973"/>
              <a:ext cx="8199617" cy="523220"/>
            </a:xfrm>
            <a:prstGeom prst="rect">
              <a:avLst/>
            </a:prstGeom>
            <a:noFill/>
          </p:spPr>
          <p:txBody>
            <a:bodyPr wrap="none" rtlCol="0">
              <a:spAutoFit/>
            </a:bodyPr>
            <a:lstStyle/>
            <a:p>
              <a:r>
                <a:rPr lang="en-US" altLang="ko-KR" sz="2800" spc="-150" dirty="0">
                  <a:solidFill>
                    <a:srgbClr val="393939"/>
                  </a:solidFill>
                </a:rPr>
                <a:t>VGG19</a:t>
              </a:r>
              <a:r>
                <a:rPr lang="ko-KR" altLang="en-US" sz="2800" spc="-150" dirty="0">
                  <a:solidFill>
                    <a:srgbClr val="393939"/>
                  </a:solidFill>
                </a:rPr>
                <a:t>의 층 활성화를 동시에 계산하는 네트워크설정</a:t>
              </a:r>
            </a:p>
          </p:txBody>
        </p:sp>
      </p:grpSp>
      <p:grpSp>
        <p:nvGrpSpPr>
          <p:cNvPr id="18" name="그룹 17">
            <a:extLst>
              <a:ext uri="{FF2B5EF4-FFF2-40B4-BE49-F238E27FC236}">
                <a16:creationId xmlns:a16="http://schemas.microsoft.com/office/drawing/2014/main" id="{3DE1791C-C403-42FB-B74F-0BB11D215240}"/>
              </a:ext>
            </a:extLst>
          </p:cNvPr>
          <p:cNvGrpSpPr/>
          <p:nvPr/>
        </p:nvGrpSpPr>
        <p:grpSpPr>
          <a:xfrm>
            <a:off x="650493" y="4443619"/>
            <a:ext cx="9608258" cy="707886"/>
            <a:chOff x="294640" y="3596640"/>
            <a:chExt cx="9608258" cy="707886"/>
          </a:xfrm>
        </p:grpSpPr>
        <p:sp>
          <p:nvSpPr>
            <p:cNvPr id="19" name="TextBox 18">
              <a:extLst>
                <a:ext uri="{FF2B5EF4-FFF2-40B4-BE49-F238E27FC236}">
                  <a16:creationId xmlns:a16="http://schemas.microsoft.com/office/drawing/2014/main" id="{7B94290B-A11C-460C-BE0D-9E27A43D63A1}"/>
                </a:ext>
              </a:extLst>
            </p:cNvPr>
            <p:cNvSpPr txBox="1"/>
            <p:nvPr/>
          </p:nvSpPr>
          <p:spPr>
            <a:xfrm>
              <a:off x="294640" y="3596640"/>
              <a:ext cx="502061" cy="707886"/>
            </a:xfrm>
            <a:prstGeom prst="rect">
              <a:avLst/>
            </a:prstGeom>
            <a:noFill/>
          </p:spPr>
          <p:txBody>
            <a:bodyPr wrap="none" rtlCol="0">
              <a:spAutoFit/>
            </a:bodyPr>
            <a:lstStyle/>
            <a:p>
              <a:r>
                <a:rPr lang="en-US" altLang="ko-KR" sz="4000" b="1" dirty="0">
                  <a:solidFill>
                    <a:schemeClr val="accent1"/>
                  </a:solidFill>
                  <a:latin typeface="+mj-ea"/>
                  <a:ea typeface="+mj-ea"/>
                </a:rPr>
                <a:t>2</a:t>
              </a:r>
              <a:endParaRPr lang="ko-KR" altLang="en-US" sz="4000" b="1" dirty="0">
                <a:solidFill>
                  <a:schemeClr val="accent1"/>
                </a:solidFill>
                <a:latin typeface="+mj-ea"/>
                <a:ea typeface="+mj-ea"/>
              </a:endParaRPr>
            </a:p>
          </p:txBody>
        </p:sp>
        <p:sp>
          <p:nvSpPr>
            <p:cNvPr id="20" name="TextBox 19">
              <a:extLst>
                <a:ext uri="{FF2B5EF4-FFF2-40B4-BE49-F238E27FC236}">
                  <a16:creationId xmlns:a16="http://schemas.microsoft.com/office/drawing/2014/main" id="{FB0655B4-1D4D-4E00-AC74-1DC00DD657BE}"/>
                </a:ext>
              </a:extLst>
            </p:cNvPr>
            <p:cNvSpPr txBox="1"/>
            <p:nvPr/>
          </p:nvSpPr>
          <p:spPr>
            <a:xfrm>
              <a:off x="943394" y="3688973"/>
              <a:ext cx="8959504" cy="523220"/>
            </a:xfrm>
            <a:prstGeom prst="rect">
              <a:avLst/>
            </a:prstGeom>
            <a:noFill/>
          </p:spPr>
          <p:txBody>
            <a:bodyPr wrap="none" rtlCol="0">
              <a:spAutoFit/>
            </a:bodyPr>
            <a:lstStyle/>
            <a:p>
              <a:r>
                <a:rPr lang="ko-KR" altLang="en-US" sz="2800" spc="-150" dirty="0">
                  <a:solidFill>
                    <a:srgbClr val="393939"/>
                  </a:solidFill>
                </a:rPr>
                <a:t>세 이미지에서 계산한 층 활성화를 사용</a:t>
              </a:r>
              <a:r>
                <a:rPr lang="en-US" altLang="ko-KR" sz="2800" spc="-150" dirty="0">
                  <a:solidFill>
                    <a:srgbClr val="393939"/>
                  </a:solidFill>
                </a:rPr>
                <a:t> </a:t>
              </a:r>
              <a:r>
                <a:rPr lang="en-US" altLang="ko-KR" sz="2800" spc="-150" dirty="0">
                  <a:solidFill>
                    <a:srgbClr val="393939"/>
                  </a:solidFill>
                  <a:sym typeface="Wingdings" panose="05000000000000000000" pitchFamily="2" charset="2"/>
                </a:rPr>
                <a:t> </a:t>
              </a:r>
              <a:r>
                <a:rPr lang="ko-KR" altLang="en-US" sz="2800" spc="-150" dirty="0">
                  <a:solidFill>
                    <a:srgbClr val="393939"/>
                  </a:solidFill>
                  <a:sym typeface="Wingdings" panose="05000000000000000000" pitchFamily="2" charset="2"/>
                </a:rPr>
                <a:t>손실 함수 정의</a:t>
              </a:r>
              <a:endParaRPr lang="ko-KR" altLang="en-US" sz="2800" spc="-150" dirty="0">
                <a:solidFill>
                  <a:srgbClr val="393939"/>
                </a:solidFill>
              </a:endParaRPr>
            </a:p>
          </p:txBody>
        </p:sp>
      </p:grpSp>
      <p:grpSp>
        <p:nvGrpSpPr>
          <p:cNvPr id="21" name="그룹 20">
            <a:extLst>
              <a:ext uri="{FF2B5EF4-FFF2-40B4-BE49-F238E27FC236}">
                <a16:creationId xmlns:a16="http://schemas.microsoft.com/office/drawing/2014/main" id="{D5FBA533-8238-4E8C-9C3D-46D458CD03CC}"/>
              </a:ext>
            </a:extLst>
          </p:cNvPr>
          <p:cNvGrpSpPr/>
          <p:nvPr/>
        </p:nvGrpSpPr>
        <p:grpSpPr>
          <a:xfrm>
            <a:off x="650493" y="5773610"/>
            <a:ext cx="6915213" cy="707886"/>
            <a:chOff x="294640" y="3596640"/>
            <a:chExt cx="6915213" cy="707886"/>
          </a:xfrm>
        </p:grpSpPr>
        <p:sp>
          <p:nvSpPr>
            <p:cNvPr id="22" name="TextBox 21">
              <a:extLst>
                <a:ext uri="{FF2B5EF4-FFF2-40B4-BE49-F238E27FC236}">
                  <a16:creationId xmlns:a16="http://schemas.microsoft.com/office/drawing/2014/main" id="{D03E4856-13E3-484D-803F-55A3891D3161}"/>
                </a:ext>
              </a:extLst>
            </p:cNvPr>
            <p:cNvSpPr txBox="1"/>
            <p:nvPr/>
          </p:nvSpPr>
          <p:spPr>
            <a:xfrm>
              <a:off x="294640" y="3596640"/>
              <a:ext cx="502061" cy="707886"/>
            </a:xfrm>
            <a:prstGeom prst="rect">
              <a:avLst/>
            </a:prstGeom>
            <a:noFill/>
          </p:spPr>
          <p:txBody>
            <a:bodyPr wrap="none" rtlCol="0">
              <a:spAutoFit/>
            </a:bodyPr>
            <a:lstStyle/>
            <a:p>
              <a:r>
                <a:rPr lang="en-US" altLang="ko-KR" sz="4000" b="1" dirty="0">
                  <a:solidFill>
                    <a:schemeClr val="accent1"/>
                  </a:solidFill>
                  <a:latin typeface="+mj-ea"/>
                  <a:ea typeface="+mj-ea"/>
                </a:rPr>
                <a:t>3</a:t>
              </a:r>
              <a:endParaRPr lang="ko-KR" altLang="en-US" sz="4000" b="1" dirty="0">
                <a:solidFill>
                  <a:schemeClr val="accent1"/>
                </a:solidFill>
                <a:latin typeface="+mj-ea"/>
                <a:ea typeface="+mj-ea"/>
              </a:endParaRPr>
            </a:p>
          </p:txBody>
        </p:sp>
        <p:sp>
          <p:nvSpPr>
            <p:cNvPr id="23" name="TextBox 22">
              <a:extLst>
                <a:ext uri="{FF2B5EF4-FFF2-40B4-BE49-F238E27FC236}">
                  <a16:creationId xmlns:a16="http://schemas.microsoft.com/office/drawing/2014/main" id="{329737E3-DCBB-461E-A33D-A441DFC6EF60}"/>
                </a:ext>
              </a:extLst>
            </p:cNvPr>
            <p:cNvSpPr txBox="1"/>
            <p:nvPr/>
          </p:nvSpPr>
          <p:spPr>
            <a:xfrm>
              <a:off x="943394" y="3688973"/>
              <a:ext cx="6266459" cy="523220"/>
            </a:xfrm>
            <a:prstGeom prst="rect">
              <a:avLst/>
            </a:prstGeom>
            <a:noFill/>
          </p:spPr>
          <p:txBody>
            <a:bodyPr wrap="none" rtlCol="0">
              <a:spAutoFit/>
            </a:bodyPr>
            <a:lstStyle/>
            <a:p>
              <a:r>
                <a:rPr lang="ko-KR" altLang="en-US" sz="2800" spc="-150" dirty="0">
                  <a:solidFill>
                    <a:srgbClr val="393939"/>
                  </a:solidFill>
                </a:rPr>
                <a:t>손실 함수를 최소화 할 경사 </a:t>
              </a:r>
              <a:r>
                <a:rPr lang="ko-KR" altLang="en-US" sz="2800" spc="-150" dirty="0" err="1">
                  <a:solidFill>
                    <a:srgbClr val="393939"/>
                  </a:solidFill>
                </a:rPr>
                <a:t>하강법</a:t>
              </a:r>
              <a:r>
                <a:rPr lang="ko-KR" altLang="en-US" sz="2800" spc="-150" dirty="0">
                  <a:solidFill>
                    <a:srgbClr val="393939"/>
                  </a:solidFill>
                </a:rPr>
                <a:t> 설정</a:t>
              </a:r>
            </a:p>
          </p:txBody>
        </p:sp>
      </p:grpSp>
      <p:grpSp>
        <p:nvGrpSpPr>
          <p:cNvPr id="24" name="그룹 23">
            <a:extLst>
              <a:ext uri="{FF2B5EF4-FFF2-40B4-BE49-F238E27FC236}">
                <a16:creationId xmlns:a16="http://schemas.microsoft.com/office/drawing/2014/main" id="{ABD75AA9-7A6E-4457-AD46-9AD4B53892BB}"/>
              </a:ext>
            </a:extLst>
          </p:cNvPr>
          <p:cNvGrpSpPr/>
          <p:nvPr/>
        </p:nvGrpSpPr>
        <p:grpSpPr>
          <a:xfrm>
            <a:off x="650493" y="2130259"/>
            <a:ext cx="3907357" cy="1163406"/>
            <a:chOff x="1119102" y="1388853"/>
            <a:chExt cx="9953795" cy="2963718"/>
          </a:xfrm>
        </p:grpSpPr>
        <p:pic>
          <p:nvPicPr>
            <p:cNvPr id="26" name="Picture 2" descr="8.3-neural-style-transfer">
              <a:extLst>
                <a:ext uri="{FF2B5EF4-FFF2-40B4-BE49-F238E27FC236}">
                  <a16:creationId xmlns:a16="http://schemas.microsoft.com/office/drawing/2014/main" id="{AA842A6C-AFEF-4AF6-AE04-3C447AC6D365}"/>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1119102" y="1388853"/>
              <a:ext cx="9953795" cy="296371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BD947B87-2E00-4643-9ED0-861BFB2AA939}"/>
                </a:ext>
              </a:extLst>
            </p:cNvPr>
            <p:cNvSpPr txBox="1"/>
            <p:nvPr/>
          </p:nvSpPr>
          <p:spPr>
            <a:xfrm>
              <a:off x="1779531" y="1477069"/>
              <a:ext cx="2079078" cy="627236"/>
            </a:xfrm>
            <a:prstGeom prst="rect">
              <a:avLst/>
            </a:prstGeom>
            <a:solidFill>
              <a:schemeClr val="bg1"/>
            </a:solidFill>
          </p:spPr>
          <p:txBody>
            <a:bodyPr wrap="square" rtlCol="0">
              <a:spAutoFit/>
            </a:bodyPr>
            <a:lstStyle/>
            <a:p>
              <a:pPr algn="ctr"/>
              <a:r>
                <a:rPr lang="ko-KR" altLang="en-US" sz="1000" b="1" spc="-150" dirty="0">
                  <a:solidFill>
                    <a:srgbClr val="393939"/>
                  </a:solidFill>
                  <a:latin typeface="+mj-ea"/>
                  <a:ea typeface="+mj-ea"/>
                </a:rPr>
                <a:t>타깃 콘텐츠</a:t>
              </a:r>
            </a:p>
          </p:txBody>
        </p:sp>
        <p:sp>
          <p:nvSpPr>
            <p:cNvPr id="28" name="TextBox 27">
              <a:extLst>
                <a:ext uri="{FF2B5EF4-FFF2-40B4-BE49-F238E27FC236}">
                  <a16:creationId xmlns:a16="http://schemas.microsoft.com/office/drawing/2014/main" id="{A40E8679-95F5-4E5F-BAB7-904F7609C367}"/>
                </a:ext>
              </a:extLst>
            </p:cNvPr>
            <p:cNvSpPr txBox="1"/>
            <p:nvPr/>
          </p:nvSpPr>
          <p:spPr>
            <a:xfrm>
              <a:off x="4977711" y="1477069"/>
              <a:ext cx="2236574" cy="627236"/>
            </a:xfrm>
            <a:prstGeom prst="rect">
              <a:avLst/>
            </a:prstGeom>
            <a:solidFill>
              <a:schemeClr val="bg1"/>
            </a:solidFill>
          </p:spPr>
          <p:txBody>
            <a:bodyPr wrap="square" rtlCol="0">
              <a:spAutoFit/>
            </a:bodyPr>
            <a:lstStyle/>
            <a:p>
              <a:pPr algn="ctr"/>
              <a:r>
                <a:rPr lang="ko-KR" altLang="en-US" sz="1000" b="1" spc="-150" dirty="0">
                  <a:solidFill>
                    <a:srgbClr val="393939"/>
                  </a:solidFill>
                  <a:latin typeface="+mj-ea"/>
                  <a:ea typeface="+mj-ea"/>
                </a:rPr>
                <a:t>참조 스타일</a:t>
              </a:r>
            </a:p>
          </p:txBody>
        </p:sp>
        <p:sp>
          <p:nvSpPr>
            <p:cNvPr id="29" name="TextBox 28">
              <a:extLst>
                <a:ext uri="{FF2B5EF4-FFF2-40B4-BE49-F238E27FC236}">
                  <a16:creationId xmlns:a16="http://schemas.microsoft.com/office/drawing/2014/main" id="{4FB1A9D9-0C46-4DD0-9EAC-FA44434AE6DF}"/>
                </a:ext>
              </a:extLst>
            </p:cNvPr>
            <p:cNvSpPr txBox="1"/>
            <p:nvPr/>
          </p:nvSpPr>
          <p:spPr>
            <a:xfrm>
              <a:off x="8041903" y="1494320"/>
              <a:ext cx="2490952" cy="627236"/>
            </a:xfrm>
            <a:prstGeom prst="rect">
              <a:avLst/>
            </a:prstGeom>
            <a:solidFill>
              <a:schemeClr val="bg1"/>
            </a:solidFill>
          </p:spPr>
          <p:txBody>
            <a:bodyPr wrap="square" rtlCol="0">
              <a:spAutoFit/>
            </a:bodyPr>
            <a:lstStyle/>
            <a:p>
              <a:pPr algn="ctr"/>
              <a:r>
                <a:rPr lang="ko-KR" altLang="en-US" sz="1000" b="1" spc="-150" dirty="0">
                  <a:solidFill>
                    <a:srgbClr val="393939"/>
                  </a:solidFill>
                  <a:latin typeface="+mj-ea"/>
                  <a:ea typeface="+mj-ea"/>
                </a:rPr>
                <a:t>이미지 조합</a:t>
              </a:r>
            </a:p>
          </p:txBody>
        </p:sp>
      </p:grpSp>
    </p:spTree>
    <p:extLst>
      <p:ext uri="{BB962C8B-B14F-4D97-AF65-F5344CB8AC3E}">
        <p14:creationId xmlns:p14="http://schemas.microsoft.com/office/powerpoint/2010/main" val="1335127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3, </a:t>
            </a:r>
            <a:endParaRPr lang="ko-KR" altLang="en-US" sz="1400" dirty="0">
              <a:solidFill>
                <a:schemeClr val="bg1"/>
              </a:solidFill>
            </a:endParaRPr>
          </a:p>
        </p:txBody>
      </p:sp>
      <p:sp>
        <p:nvSpPr>
          <p:cNvPr id="9" name="사각형: 둥근 모서리 8">
            <a:extLst>
              <a:ext uri="{FF2B5EF4-FFF2-40B4-BE49-F238E27FC236}">
                <a16:creationId xmlns:a16="http://schemas.microsoft.com/office/drawing/2014/main" id="{7DE612D2-BD2A-47C6-88C4-0849882A902E}"/>
              </a:ext>
            </a:extLst>
          </p:cNvPr>
          <p:cNvSpPr/>
          <p:nvPr/>
        </p:nvSpPr>
        <p:spPr>
          <a:xfrm>
            <a:off x="132080" y="1148420"/>
            <a:ext cx="5132717" cy="50895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스타일 참조 이미지</a:t>
            </a:r>
            <a:r>
              <a:rPr lang="en-US" altLang="ko-KR" dirty="0">
                <a:solidFill>
                  <a:schemeClr val="tx1"/>
                </a:solidFill>
              </a:rPr>
              <a:t>, </a:t>
            </a:r>
            <a:r>
              <a:rPr lang="ko-KR" altLang="en-US" dirty="0">
                <a:solidFill>
                  <a:schemeClr val="tx1"/>
                </a:solidFill>
              </a:rPr>
              <a:t>타겟 이미지의 경로 정의</a:t>
            </a:r>
            <a:endParaRPr lang="en-US" altLang="ko-KR" dirty="0">
              <a:solidFill>
                <a:schemeClr val="tx1"/>
              </a:solidFill>
            </a:endParaRPr>
          </a:p>
        </p:txBody>
      </p:sp>
      <p:sp>
        <p:nvSpPr>
          <p:cNvPr id="15" name="TextBox 14">
            <a:extLst>
              <a:ext uri="{FF2B5EF4-FFF2-40B4-BE49-F238E27FC236}">
                <a16:creationId xmlns:a16="http://schemas.microsoft.com/office/drawing/2014/main" id="{53251364-5B06-46E9-B54F-B22D141ED244}"/>
              </a:ext>
            </a:extLst>
          </p:cNvPr>
          <p:cNvSpPr txBox="1"/>
          <p:nvPr/>
        </p:nvSpPr>
        <p:spPr>
          <a:xfrm>
            <a:off x="875104" y="101916"/>
            <a:ext cx="9193542" cy="646331"/>
          </a:xfrm>
          <a:prstGeom prst="rect">
            <a:avLst/>
          </a:prstGeom>
          <a:noFill/>
        </p:spPr>
        <p:txBody>
          <a:bodyPr wrap="none" rtlCol="0">
            <a:spAutoFit/>
          </a:bodyPr>
          <a:lstStyle/>
          <a:p>
            <a:r>
              <a:rPr lang="en-US" altLang="ko-KR" sz="3600" spc="-300" dirty="0">
                <a:solidFill>
                  <a:schemeClr val="bg1"/>
                </a:solidFill>
              </a:rPr>
              <a:t>8.3.3 </a:t>
            </a:r>
            <a:r>
              <a:rPr lang="ko-KR" altLang="en-US" sz="3600" spc="-300" dirty="0" err="1">
                <a:solidFill>
                  <a:schemeClr val="bg1"/>
                </a:solidFill>
              </a:rPr>
              <a:t>케라스에서</a:t>
            </a:r>
            <a:r>
              <a:rPr lang="ko-KR" altLang="en-US" sz="3600" spc="-300" dirty="0">
                <a:solidFill>
                  <a:schemeClr val="bg1"/>
                </a:solidFill>
              </a:rPr>
              <a:t> </a:t>
            </a:r>
            <a:r>
              <a:rPr lang="ko-KR" altLang="en-US" sz="3600" spc="-300" dirty="0" err="1">
                <a:solidFill>
                  <a:schemeClr val="bg1"/>
                </a:solidFill>
              </a:rPr>
              <a:t>뉴럴</a:t>
            </a:r>
            <a:r>
              <a:rPr lang="ko-KR" altLang="en-US" sz="3600" spc="-300" dirty="0">
                <a:solidFill>
                  <a:schemeClr val="bg1"/>
                </a:solidFill>
              </a:rPr>
              <a:t> 스타일 트랜스퍼 구현하기</a:t>
            </a:r>
          </a:p>
        </p:txBody>
      </p:sp>
      <p:pic>
        <p:nvPicPr>
          <p:cNvPr id="5" name="그림 4">
            <a:extLst>
              <a:ext uri="{FF2B5EF4-FFF2-40B4-BE49-F238E27FC236}">
                <a16:creationId xmlns:a16="http://schemas.microsoft.com/office/drawing/2014/main" id="{781693A0-3431-4B56-9459-FE397AFF12F4}"/>
              </a:ext>
            </a:extLst>
          </p:cNvPr>
          <p:cNvPicPr>
            <a:picLocks noChangeAspect="1"/>
          </p:cNvPicPr>
          <p:nvPr/>
        </p:nvPicPr>
        <p:blipFill>
          <a:blip r:embed="rId2"/>
          <a:stretch>
            <a:fillRect/>
          </a:stretch>
        </p:blipFill>
        <p:spPr>
          <a:xfrm>
            <a:off x="132080" y="2524907"/>
            <a:ext cx="7011378" cy="2791215"/>
          </a:xfrm>
          <a:prstGeom prst="rect">
            <a:avLst/>
          </a:prstGeom>
        </p:spPr>
      </p:pic>
      <p:cxnSp>
        <p:nvCxnSpPr>
          <p:cNvPr id="16" name="직선 연결선 15">
            <a:extLst>
              <a:ext uri="{FF2B5EF4-FFF2-40B4-BE49-F238E27FC236}">
                <a16:creationId xmlns:a16="http://schemas.microsoft.com/office/drawing/2014/main" id="{B8C7BC35-78B9-4204-8BD7-7CB66A8C12DB}"/>
              </a:ext>
            </a:extLst>
          </p:cNvPr>
          <p:cNvCxnSpPr>
            <a:cxnSpLocks/>
          </p:cNvCxnSpPr>
          <p:nvPr/>
        </p:nvCxnSpPr>
        <p:spPr>
          <a:xfrm>
            <a:off x="1044760" y="4972315"/>
            <a:ext cx="979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312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3, </a:t>
            </a:r>
            <a:endParaRPr lang="ko-KR" altLang="en-US" sz="1400" dirty="0">
              <a:solidFill>
                <a:schemeClr val="bg1"/>
              </a:solidFill>
            </a:endParaRPr>
          </a:p>
        </p:txBody>
      </p:sp>
      <p:sp>
        <p:nvSpPr>
          <p:cNvPr id="9" name="사각형: 둥근 모서리 8">
            <a:extLst>
              <a:ext uri="{FF2B5EF4-FFF2-40B4-BE49-F238E27FC236}">
                <a16:creationId xmlns:a16="http://schemas.microsoft.com/office/drawing/2014/main" id="{7DE612D2-BD2A-47C6-88C4-0849882A902E}"/>
              </a:ext>
            </a:extLst>
          </p:cNvPr>
          <p:cNvSpPr/>
          <p:nvPr/>
        </p:nvSpPr>
        <p:spPr>
          <a:xfrm>
            <a:off x="132080" y="1148420"/>
            <a:ext cx="5132717" cy="50895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유틸리티 함수 정의</a:t>
            </a:r>
            <a:endParaRPr lang="en-US" altLang="ko-KR" dirty="0">
              <a:solidFill>
                <a:schemeClr val="tx1"/>
              </a:solidFill>
            </a:endParaRPr>
          </a:p>
        </p:txBody>
      </p:sp>
      <p:sp>
        <p:nvSpPr>
          <p:cNvPr id="15" name="TextBox 14">
            <a:extLst>
              <a:ext uri="{FF2B5EF4-FFF2-40B4-BE49-F238E27FC236}">
                <a16:creationId xmlns:a16="http://schemas.microsoft.com/office/drawing/2014/main" id="{53251364-5B06-46E9-B54F-B22D141ED244}"/>
              </a:ext>
            </a:extLst>
          </p:cNvPr>
          <p:cNvSpPr txBox="1"/>
          <p:nvPr/>
        </p:nvSpPr>
        <p:spPr>
          <a:xfrm>
            <a:off x="875104" y="101916"/>
            <a:ext cx="9193542" cy="646331"/>
          </a:xfrm>
          <a:prstGeom prst="rect">
            <a:avLst/>
          </a:prstGeom>
          <a:noFill/>
        </p:spPr>
        <p:txBody>
          <a:bodyPr wrap="none" rtlCol="0">
            <a:spAutoFit/>
          </a:bodyPr>
          <a:lstStyle/>
          <a:p>
            <a:r>
              <a:rPr lang="en-US" altLang="ko-KR" sz="3600" spc="-300" dirty="0">
                <a:solidFill>
                  <a:schemeClr val="bg1"/>
                </a:solidFill>
              </a:rPr>
              <a:t>8.3.3 </a:t>
            </a:r>
            <a:r>
              <a:rPr lang="ko-KR" altLang="en-US" sz="3600" spc="-300" dirty="0" err="1">
                <a:solidFill>
                  <a:schemeClr val="bg1"/>
                </a:solidFill>
              </a:rPr>
              <a:t>케라스에서</a:t>
            </a:r>
            <a:r>
              <a:rPr lang="ko-KR" altLang="en-US" sz="3600" spc="-300" dirty="0">
                <a:solidFill>
                  <a:schemeClr val="bg1"/>
                </a:solidFill>
              </a:rPr>
              <a:t> </a:t>
            </a:r>
            <a:r>
              <a:rPr lang="ko-KR" altLang="en-US" sz="3600" spc="-300" dirty="0" err="1">
                <a:solidFill>
                  <a:schemeClr val="bg1"/>
                </a:solidFill>
              </a:rPr>
              <a:t>뉴럴</a:t>
            </a:r>
            <a:r>
              <a:rPr lang="ko-KR" altLang="en-US" sz="3600" spc="-300" dirty="0">
                <a:solidFill>
                  <a:schemeClr val="bg1"/>
                </a:solidFill>
              </a:rPr>
              <a:t> 스타일 트랜스퍼 구현하기</a:t>
            </a:r>
          </a:p>
        </p:txBody>
      </p:sp>
      <p:pic>
        <p:nvPicPr>
          <p:cNvPr id="6" name="그림 5">
            <a:extLst>
              <a:ext uri="{FF2B5EF4-FFF2-40B4-BE49-F238E27FC236}">
                <a16:creationId xmlns:a16="http://schemas.microsoft.com/office/drawing/2014/main" id="{4D37F1AF-8A5F-41BE-A7E9-3BB7E20A6941}"/>
              </a:ext>
            </a:extLst>
          </p:cNvPr>
          <p:cNvPicPr>
            <a:picLocks noChangeAspect="1"/>
          </p:cNvPicPr>
          <p:nvPr/>
        </p:nvPicPr>
        <p:blipFill>
          <a:blip r:embed="rId2"/>
          <a:stretch>
            <a:fillRect/>
          </a:stretch>
        </p:blipFill>
        <p:spPr>
          <a:xfrm>
            <a:off x="2599235" y="1880053"/>
            <a:ext cx="6611273" cy="4667901"/>
          </a:xfrm>
          <a:prstGeom prst="rect">
            <a:avLst/>
          </a:prstGeom>
        </p:spPr>
      </p:pic>
    </p:spTree>
    <p:extLst>
      <p:ext uri="{BB962C8B-B14F-4D97-AF65-F5344CB8AC3E}">
        <p14:creationId xmlns:p14="http://schemas.microsoft.com/office/powerpoint/2010/main" val="920041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3, </a:t>
            </a:r>
            <a:endParaRPr lang="ko-KR" altLang="en-US" sz="1400" dirty="0">
              <a:solidFill>
                <a:schemeClr val="bg1"/>
              </a:solidFill>
            </a:endParaRPr>
          </a:p>
        </p:txBody>
      </p:sp>
      <p:sp>
        <p:nvSpPr>
          <p:cNvPr id="9" name="사각형: 둥근 모서리 8">
            <a:extLst>
              <a:ext uri="{FF2B5EF4-FFF2-40B4-BE49-F238E27FC236}">
                <a16:creationId xmlns:a16="http://schemas.microsoft.com/office/drawing/2014/main" id="{7DE612D2-BD2A-47C6-88C4-0849882A902E}"/>
              </a:ext>
            </a:extLst>
          </p:cNvPr>
          <p:cNvSpPr/>
          <p:nvPr/>
        </p:nvSpPr>
        <p:spPr>
          <a:xfrm>
            <a:off x="132080" y="1148420"/>
            <a:ext cx="5132717" cy="50895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VGG19 </a:t>
            </a:r>
            <a:r>
              <a:rPr lang="ko-KR" altLang="en-US" dirty="0">
                <a:solidFill>
                  <a:schemeClr val="tx1"/>
                </a:solidFill>
              </a:rPr>
              <a:t>네트워크 설정</a:t>
            </a:r>
            <a:endParaRPr lang="en-US" altLang="ko-KR" dirty="0">
              <a:solidFill>
                <a:schemeClr val="tx1"/>
              </a:solidFill>
            </a:endParaRPr>
          </a:p>
        </p:txBody>
      </p:sp>
      <p:sp>
        <p:nvSpPr>
          <p:cNvPr id="15" name="TextBox 14">
            <a:extLst>
              <a:ext uri="{FF2B5EF4-FFF2-40B4-BE49-F238E27FC236}">
                <a16:creationId xmlns:a16="http://schemas.microsoft.com/office/drawing/2014/main" id="{53251364-5B06-46E9-B54F-B22D141ED244}"/>
              </a:ext>
            </a:extLst>
          </p:cNvPr>
          <p:cNvSpPr txBox="1"/>
          <p:nvPr/>
        </p:nvSpPr>
        <p:spPr>
          <a:xfrm>
            <a:off x="875104" y="101916"/>
            <a:ext cx="9193542" cy="646331"/>
          </a:xfrm>
          <a:prstGeom prst="rect">
            <a:avLst/>
          </a:prstGeom>
          <a:noFill/>
        </p:spPr>
        <p:txBody>
          <a:bodyPr wrap="none" rtlCol="0">
            <a:spAutoFit/>
          </a:bodyPr>
          <a:lstStyle/>
          <a:p>
            <a:r>
              <a:rPr lang="en-US" altLang="ko-KR" sz="3600" spc="-300" dirty="0">
                <a:solidFill>
                  <a:schemeClr val="bg1"/>
                </a:solidFill>
              </a:rPr>
              <a:t>8.3.3 </a:t>
            </a:r>
            <a:r>
              <a:rPr lang="ko-KR" altLang="en-US" sz="3600" spc="-300" dirty="0" err="1">
                <a:solidFill>
                  <a:schemeClr val="bg1"/>
                </a:solidFill>
              </a:rPr>
              <a:t>케라스에서</a:t>
            </a:r>
            <a:r>
              <a:rPr lang="ko-KR" altLang="en-US" sz="3600" spc="-300" dirty="0">
                <a:solidFill>
                  <a:schemeClr val="bg1"/>
                </a:solidFill>
              </a:rPr>
              <a:t> </a:t>
            </a:r>
            <a:r>
              <a:rPr lang="ko-KR" altLang="en-US" sz="3600" spc="-300" dirty="0" err="1">
                <a:solidFill>
                  <a:schemeClr val="bg1"/>
                </a:solidFill>
              </a:rPr>
              <a:t>뉴럴</a:t>
            </a:r>
            <a:r>
              <a:rPr lang="ko-KR" altLang="en-US" sz="3600" spc="-300" dirty="0">
                <a:solidFill>
                  <a:schemeClr val="bg1"/>
                </a:solidFill>
              </a:rPr>
              <a:t> 스타일 트랜스퍼 구현하기</a:t>
            </a:r>
          </a:p>
        </p:txBody>
      </p:sp>
      <p:pic>
        <p:nvPicPr>
          <p:cNvPr id="5" name="그림 4">
            <a:extLst>
              <a:ext uri="{FF2B5EF4-FFF2-40B4-BE49-F238E27FC236}">
                <a16:creationId xmlns:a16="http://schemas.microsoft.com/office/drawing/2014/main" id="{7AE47C48-5D66-46D2-A292-3F088F087D47}"/>
              </a:ext>
            </a:extLst>
          </p:cNvPr>
          <p:cNvPicPr>
            <a:picLocks noChangeAspect="1"/>
          </p:cNvPicPr>
          <p:nvPr/>
        </p:nvPicPr>
        <p:blipFill>
          <a:blip r:embed="rId2"/>
          <a:stretch>
            <a:fillRect/>
          </a:stretch>
        </p:blipFill>
        <p:spPr>
          <a:xfrm>
            <a:off x="1513685" y="1896779"/>
            <a:ext cx="7916380" cy="4496427"/>
          </a:xfrm>
          <a:prstGeom prst="rect">
            <a:avLst/>
          </a:prstGeom>
        </p:spPr>
      </p:pic>
      <p:cxnSp>
        <p:nvCxnSpPr>
          <p:cNvPr id="10" name="직선 연결선 9">
            <a:extLst>
              <a:ext uri="{FF2B5EF4-FFF2-40B4-BE49-F238E27FC236}">
                <a16:creationId xmlns:a16="http://schemas.microsoft.com/office/drawing/2014/main" id="{4B28B9F6-BC3C-4E52-ADF7-28D43C75DA9B}"/>
              </a:ext>
            </a:extLst>
          </p:cNvPr>
          <p:cNvCxnSpPr>
            <a:cxnSpLocks/>
          </p:cNvCxnSpPr>
          <p:nvPr/>
        </p:nvCxnSpPr>
        <p:spPr>
          <a:xfrm>
            <a:off x="3486036" y="3626594"/>
            <a:ext cx="42087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7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3, </a:t>
            </a:r>
            <a:endParaRPr lang="ko-KR" altLang="en-US" sz="1400" dirty="0">
              <a:solidFill>
                <a:schemeClr val="bg1"/>
              </a:solidFill>
            </a:endParaRPr>
          </a:p>
        </p:txBody>
      </p:sp>
      <p:sp>
        <p:nvSpPr>
          <p:cNvPr id="9" name="사각형: 둥근 모서리 8">
            <a:extLst>
              <a:ext uri="{FF2B5EF4-FFF2-40B4-BE49-F238E27FC236}">
                <a16:creationId xmlns:a16="http://schemas.microsoft.com/office/drawing/2014/main" id="{7DE612D2-BD2A-47C6-88C4-0849882A902E}"/>
              </a:ext>
            </a:extLst>
          </p:cNvPr>
          <p:cNvSpPr/>
          <p:nvPr/>
        </p:nvSpPr>
        <p:spPr>
          <a:xfrm>
            <a:off x="132080" y="1148420"/>
            <a:ext cx="2723263" cy="50895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콘텐츠 손실</a:t>
            </a:r>
            <a:endParaRPr lang="en-US" altLang="ko-KR" dirty="0">
              <a:solidFill>
                <a:schemeClr val="tx1"/>
              </a:solidFill>
            </a:endParaRPr>
          </a:p>
        </p:txBody>
      </p:sp>
      <p:sp>
        <p:nvSpPr>
          <p:cNvPr id="15" name="TextBox 14">
            <a:extLst>
              <a:ext uri="{FF2B5EF4-FFF2-40B4-BE49-F238E27FC236}">
                <a16:creationId xmlns:a16="http://schemas.microsoft.com/office/drawing/2014/main" id="{53251364-5B06-46E9-B54F-B22D141ED244}"/>
              </a:ext>
            </a:extLst>
          </p:cNvPr>
          <p:cNvSpPr txBox="1"/>
          <p:nvPr/>
        </p:nvSpPr>
        <p:spPr>
          <a:xfrm>
            <a:off x="875104" y="101916"/>
            <a:ext cx="9193542" cy="646331"/>
          </a:xfrm>
          <a:prstGeom prst="rect">
            <a:avLst/>
          </a:prstGeom>
          <a:noFill/>
        </p:spPr>
        <p:txBody>
          <a:bodyPr wrap="none" rtlCol="0">
            <a:spAutoFit/>
          </a:bodyPr>
          <a:lstStyle/>
          <a:p>
            <a:r>
              <a:rPr lang="en-US" altLang="ko-KR" sz="3600" spc="-300" dirty="0">
                <a:solidFill>
                  <a:schemeClr val="bg1"/>
                </a:solidFill>
              </a:rPr>
              <a:t>8.3.3 </a:t>
            </a:r>
            <a:r>
              <a:rPr lang="ko-KR" altLang="en-US" sz="3600" spc="-300" dirty="0" err="1">
                <a:solidFill>
                  <a:schemeClr val="bg1"/>
                </a:solidFill>
              </a:rPr>
              <a:t>케라스에서</a:t>
            </a:r>
            <a:r>
              <a:rPr lang="ko-KR" altLang="en-US" sz="3600" spc="-300" dirty="0">
                <a:solidFill>
                  <a:schemeClr val="bg1"/>
                </a:solidFill>
              </a:rPr>
              <a:t> </a:t>
            </a:r>
            <a:r>
              <a:rPr lang="ko-KR" altLang="en-US" sz="3600" spc="-300" dirty="0" err="1">
                <a:solidFill>
                  <a:schemeClr val="bg1"/>
                </a:solidFill>
              </a:rPr>
              <a:t>뉴럴</a:t>
            </a:r>
            <a:r>
              <a:rPr lang="ko-KR" altLang="en-US" sz="3600" spc="-300" dirty="0">
                <a:solidFill>
                  <a:schemeClr val="bg1"/>
                </a:solidFill>
              </a:rPr>
              <a:t> 스타일 트랜스퍼 구현하기</a:t>
            </a:r>
          </a:p>
        </p:txBody>
      </p:sp>
      <p:pic>
        <p:nvPicPr>
          <p:cNvPr id="5" name="그림 4">
            <a:extLst>
              <a:ext uri="{FF2B5EF4-FFF2-40B4-BE49-F238E27FC236}">
                <a16:creationId xmlns:a16="http://schemas.microsoft.com/office/drawing/2014/main" id="{F6FC2AA6-D5BD-4D75-87FC-72EB19DDFCF2}"/>
              </a:ext>
            </a:extLst>
          </p:cNvPr>
          <p:cNvPicPr>
            <a:picLocks noChangeAspect="1"/>
          </p:cNvPicPr>
          <p:nvPr/>
        </p:nvPicPr>
        <p:blipFill>
          <a:blip r:embed="rId2"/>
          <a:stretch>
            <a:fillRect/>
          </a:stretch>
        </p:blipFill>
        <p:spPr>
          <a:xfrm>
            <a:off x="132080" y="1820932"/>
            <a:ext cx="4677428" cy="714475"/>
          </a:xfrm>
          <a:prstGeom prst="rect">
            <a:avLst/>
          </a:prstGeom>
        </p:spPr>
      </p:pic>
      <p:sp>
        <p:nvSpPr>
          <p:cNvPr id="10" name="사각형: 둥근 모서리 9">
            <a:extLst>
              <a:ext uri="{FF2B5EF4-FFF2-40B4-BE49-F238E27FC236}">
                <a16:creationId xmlns:a16="http://schemas.microsoft.com/office/drawing/2014/main" id="{C08E30F4-1C45-4C36-B997-867984ED51B4}"/>
              </a:ext>
            </a:extLst>
          </p:cNvPr>
          <p:cNvSpPr/>
          <p:nvPr/>
        </p:nvSpPr>
        <p:spPr>
          <a:xfrm>
            <a:off x="132079" y="2920042"/>
            <a:ext cx="2723263" cy="50895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스타일 손실</a:t>
            </a:r>
            <a:endParaRPr lang="en-US" altLang="ko-KR" dirty="0">
              <a:solidFill>
                <a:schemeClr val="tx1"/>
              </a:solidFill>
            </a:endParaRPr>
          </a:p>
        </p:txBody>
      </p:sp>
      <p:pic>
        <p:nvPicPr>
          <p:cNvPr id="8" name="그림 7">
            <a:extLst>
              <a:ext uri="{FF2B5EF4-FFF2-40B4-BE49-F238E27FC236}">
                <a16:creationId xmlns:a16="http://schemas.microsoft.com/office/drawing/2014/main" id="{16ECC6DC-68F0-45A0-AB5B-BE9CE9A1A1F2}"/>
              </a:ext>
            </a:extLst>
          </p:cNvPr>
          <p:cNvPicPr>
            <a:picLocks noChangeAspect="1"/>
          </p:cNvPicPr>
          <p:nvPr/>
        </p:nvPicPr>
        <p:blipFill>
          <a:blip r:embed="rId3"/>
          <a:stretch>
            <a:fillRect/>
          </a:stretch>
        </p:blipFill>
        <p:spPr>
          <a:xfrm>
            <a:off x="132079" y="3586375"/>
            <a:ext cx="7211431" cy="2981741"/>
          </a:xfrm>
          <a:prstGeom prst="rect">
            <a:avLst/>
          </a:prstGeom>
        </p:spPr>
      </p:pic>
      <p:cxnSp>
        <p:nvCxnSpPr>
          <p:cNvPr id="12" name="직선 연결선 11">
            <a:extLst>
              <a:ext uri="{FF2B5EF4-FFF2-40B4-BE49-F238E27FC236}">
                <a16:creationId xmlns:a16="http://schemas.microsoft.com/office/drawing/2014/main" id="{FE91894E-5832-4F3F-A96F-0961B43F06B4}"/>
              </a:ext>
            </a:extLst>
          </p:cNvPr>
          <p:cNvCxnSpPr>
            <a:cxnSpLocks/>
          </p:cNvCxnSpPr>
          <p:nvPr/>
        </p:nvCxnSpPr>
        <p:spPr>
          <a:xfrm>
            <a:off x="501297" y="3919892"/>
            <a:ext cx="149140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8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3, </a:t>
            </a:r>
            <a:endParaRPr lang="ko-KR" altLang="en-US" sz="1400" dirty="0">
              <a:solidFill>
                <a:schemeClr val="bg1"/>
              </a:solidFill>
            </a:endParaRPr>
          </a:p>
        </p:txBody>
      </p:sp>
      <p:sp>
        <p:nvSpPr>
          <p:cNvPr id="9" name="사각형: 둥근 모서리 8">
            <a:extLst>
              <a:ext uri="{FF2B5EF4-FFF2-40B4-BE49-F238E27FC236}">
                <a16:creationId xmlns:a16="http://schemas.microsoft.com/office/drawing/2014/main" id="{7DE612D2-BD2A-47C6-88C4-0849882A902E}"/>
              </a:ext>
            </a:extLst>
          </p:cNvPr>
          <p:cNvSpPr/>
          <p:nvPr/>
        </p:nvSpPr>
        <p:spPr>
          <a:xfrm>
            <a:off x="132080" y="1148420"/>
            <a:ext cx="2723263" cy="50895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총 변위 손실 손실</a:t>
            </a:r>
            <a:endParaRPr lang="en-US" altLang="ko-KR" dirty="0">
              <a:solidFill>
                <a:schemeClr val="tx1"/>
              </a:solidFill>
            </a:endParaRPr>
          </a:p>
        </p:txBody>
      </p:sp>
      <p:sp>
        <p:nvSpPr>
          <p:cNvPr id="15" name="TextBox 14">
            <a:extLst>
              <a:ext uri="{FF2B5EF4-FFF2-40B4-BE49-F238E27FC236}">
                <a16:creationId xmlns:a16="http://schemas.microsoft.com/office/drawing/2014/main" id="{53251364-5B06-46E9-B54F-B22D141ED244}"/>
              </a:ext>
            </a:extLst>
          </p:cNvPr>
          <p:cNvSpPr txBox="1"/>
          <p:nvPr/>
        </p:nvSpPr>
        <p:spPr>
          <a:xfrm>
            <a:off x="875104" y="101916"/>
            <a:ext cx="9193542" cy="646331"/>
          </a:xfrm>
          <a:prstGeom prst="rect">
            <a:avLst/>
          </a:prstGeom>
          <a:noFill/>
        </p:spPr>
        <p:txBody>
          <a:bodyPr wrap="none" rtlCol="0">
            <a:spAutoFit/>
          </a:bodyPr>
          <a:lstStyle/>
          <a:p>
            <a:r>
              <a:rPr lang="en-US" altLang="ko-KR" sz="3600" spc="-300" dirty="0">
                <a:solidFill>
                  <a:schemeClr val="bg1"/>
                </a:solidFill>
              </a:rPr>
              <a:t>8.3.3 </a:t>
            </a:r>
            <a:r>
              <a:rPr lang="ko-KR" altLang="en-US" sz="3600" spc="-300" dirty="0" err="1">
                <a:solidFill>
                  <a:schemeClr val="bg1"/>
                </a:solidFill>
              </a:rPr>
              <a:t>케라스에서</a:t>
            </a:r>
            <a:r>
              <a:rPr lang="ko-KR" altLang="en-US" sz="3600" spc="-300" dirty="0">
                <a:solidFill>
                  <a:schemeClr val="bg1"/>
                </a:solidFill>
              </a:rPr>
              <a:t> </a:t>
            </a:r>
            <a:r>
              <a:rPr lang="ko-KR" altLang="en-US" sz="3600" spc="-300" dirty="0" err="1">
                <a:solidFill>
                  <a:schemeClr val="bg1"/>
                </a:solidFill>
              </a:rPr>
              <a:t>뉴럴</a:t>
            </a:r>
            <a:r>
              <a:rPr lang="ko-KR" altLang="en-US" sz="3600" spc="-300" dirty="0">
                <a:solidFill>
                  <a:schemeClr val="bg1"/>
                </a:solidFill>
              </a:rPr>
              <a:t> 스타일 트랜스퍼 구현하기</a:t>
            </a:r>
          </a:p>
        </p:txBody>
      </p:sp>
      <p:pic>
        <p:nvPicPr>
          <p:cNvPr id="6" name="그림 5">
            <a:extLst>
              <a:ext uri="{FF2B5EF4-FFF2-40B4-BE49-F238E27FC236}">
                <a16:creationId xmlns:a16="http://schemas.microsoft.com/office/drawing/2014/main" id="{64DF28EA-1BC2-4E79-BA27-6AD182EB4B14}"/>
              </a:ext>
            </a:extLst>
          </p:cNvPr>
          <p:cNvPicPr>
            <a:picLocks noChangeAspect="1"/>
          </p:cNvPicPr>
          <p:nvPr/>
        </p:nvPicPr>
        <p:blipFill>
          <a:blip r:embed="rId2"/>
          <a:stretch>
            <a:fillRect/>
          </a:stretch>
        </p:blipFill>
        <p:spPr>
          <a:xfrm>
            <a:off x="209718" y="2047482"/>
            <a:ext cx="8078327" cy="1762371"/>
          </a:xfrm>
          <a:prstGeom prst="rect">
            <a:avLst/>
          </a:prstGeom>
        </p:spPr>
      </p:pic>
      <p:sp>
        <p:nvSpPr>
          <p:cNvPr id="13" name="직사각형 12">
            <a:extLst>
              <a:ext uri="{FF2B5EF4-FFF2-40B4-BE49-F238E27FC236}">
                <a16:creationId xmlns:a16="http://schemas.microsoft.com/office/drawing/2014/main" id="{4F30583D-BDB9-48F9-8A5E-5815CA601179}"/>
              </a:ext>
            </a:extLst>
          </p:cNvPr>
          <p:cNvSpPr/>
          <p:nvPr/>
        </p:nvSpPr>
        <p:spPr>
          <a:xfrm>
            <a:off x="383186" y="4273774"/>
            <a:ext cx="2878539" cy="81211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rPr>
              <a:t>픽셀을 사용하여 계산</a:t>
            </a:r>
            <a:endParaRPr lang="en-US" altLang="ko-KR" sz="1600" dirty="0">
              <a:solidFill>
                <a:schemeClr val="tx1"/>
              </a:solidFill>
            </a:endParaRPr>
          </a:p>
        </p:txBody>
      </p:sp>
      <p:sp>
        <p:nvSpPr>
          <p:cNvPr id="14" name="직사각형 13">
            <a:extLst>
              <a:ext uri="{FF2B5EF4-FFF2-40B4-BE49-F238E27FC236}">
                <a16:creationId xmlns:a16="http://schemas.microsoft.com/office/drawing/2014/main" id="{A8264074-90E1-4CCC-9A40-52FA8B54DCCE}"/>
              </a:ext>
            </a:extLst>
          </p:cNvPr>
          <p:cNvSpPr/>
          <p:nvPr/>
        </p:nvSpPr>
        <p:spPr>
          <a:xfrm>
            <a:off x="3740959" y="4273774"/>
            <a:ext cx="2539801" cy="81211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rPr>
              <a:t>공간적인 연속성</a:t>
            </a:r>
            <a:endParaRPr lang="en-US" altLang="ko-KR" sz="1600" dirty="0">
              <a:solidFill>
                <a:schemeClr val="tx1"/>
              </a:solidFill>
            </a:endParaRPr>
          </a:p>
        </p:txBody>
      </p:sp>
      <p:sp>
        <p:nvSpPr>
          <p:cNvPr id="16" name="직사각형 15">
            <a:extLst>
              <a:ext uri="{FF2B5EF4-FFF2-40B4-BE49-F238E27FC236}">
                <a16:creationId xmlns:a16="http://schemas.microsoft.com/office/drawing/2014/main" id="{2A877EA3-9EFE-489B-8DAB-232EA2B38C9D}"/>
              </a:ext>
            </a:extLst>
          </p:cNvPr>
          <p:cNvSpPr/>
          <p:nvPr/>
        </p:nvSpPr>
        <p:spPr>
          <a:xfrm>
            <a:off x="6759994" y="4273774"/>
            <a:ext cx="2539801" cy="81211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rPr>
              <a:t>규제 항</a:t>
            </a:r>
            <a:endParaRPr lang="en-US" altLang="ko-KR" sz="1600" dirty="0">
              <a:solidFill>
                <a:schemeClr val="tx1"/>
              </a:solidFill>
            </a:endParaRPr>
          </a:p>
        </p:txBody>
      </p:sp>
    </p:spTree>
    <p:extLst>
      <p:ext uri="{BB962C8B-B14F-4D97-AF65-F5344CB8AC3E}">
        <p14:creationId xmlns:p14="http://schemas.microsoft.com/office/powerpoint/2010/main" val="128646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3, </a:t>
            </a:r>
            <a:endParaRPr lang="ko-KR" altLang="en-US" sz="1400" dirty="0">
              <a:solidFill>
                <a:schemeClr val="bg1"/>
              </a:solidFill>
            </a:endParaRPr>
          </a:p>
        </p:txBody>
      </p:sp>
      <p:sp>
        <p:nvSpPr>
          <p:cNvPr id="9" name="사각형: 둥근 모서리 8">
            <a:extLst>
              <a:ext uri="{FF2B5EF4-FFF2-40B4-BE49-F238E27FC236}">
                <a16:creationId xmlns:a16="http://schemas.microsoft.com/office/drawing/2014/main" id="{7DE612D2-BD2A-47C6-88C4-0849882A902E}"/>
              </a:ext>
            </a:extLst>
          </p:cNvPr>
          <p:cNvSpPr/>
          <p:nvPr/>
        </p:nvSpPr>
        <p:spPr>
          <a:xfrm>
            <a:off x="7499039" y="1226058"/>
            <a:ext cx="3129645" cy="50895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최소화할 최종 손실 정의</a:t>
            </a:r>
            <a:endParaRPr lang="en-US" altLang="ko-KR" dirty="0">
              <a:solidFill>
                <a:schemeClr val="tx1"/>
              </a:solidFill>
            </a:endParaRPr>
          </a:p>
        </p:txBody>
      </p:sp>
      <p:pic>
        <p:nvPicPr>
          <p:cNvPr id="5" name="그림 4">
            <a:extLst>
              <a:ext uri="{FF2B5EF4-FFF2-40B4-BE49-F238E27FC236}">
                <a16:creationId xmlns:a16="http://schemas.microsoft.com/office/drawing/2014/main" id="{368B1B99-F515-425D-BE8D-C6CBD1B961A8}"/>
              </a:ext>
            </a:extLst>
          </p:cNvPr>
          <p:cNvPicPr>
            <a:picLocks noChangeAspect="1"/>
          </p:cNvPicPr>
          <p:nvPr/>
        </p:nvPicPr>
        <p:blipFill>
          <a:blip r:embed="rId2"/>
          <a:stretch>
            <a:fillRect/>
          </a:stretch>
        </p:blipFill>
        <p:spPr>
          <a:xfrm>
            <a:off x="0" y="0"/>
            <a:ext cx="7311422" cy="6858000"/>
          </a:xfrm>
          <a:prstGeom prst="rect">
            <a:avLst/>
          </a:prstGeom>
        </p:spPr>
      </p:pic>
      <p:cxnSp>
        <p:nvCxnSpPr>
          <p:cNvPr id="12" name="직선 연결선 11">
            <a:extLst>
              <a:ext uri="{FF2B5EF4-FFF2-40B4-BE49-F238E27FC236}">
                <a16:creationId xmlns:a16="http://schemas.microsoft.com/office/drawing/2014/main" id="{D00EFBC7-9794-427F-8605-8C35485FC564}"/>
              </a:ext>
            </a:extLst>
          </p:cNvPr>
          <p:cNvCxnSpPr>
            <a:cxnSpLocks/>
          </p:cNvCxnSpPr>
          <p:nvPr/>
        </p:nvCxnSpPr>
        <p:spPr>
          <a:xfrm>
            <a:off x="0" y="3353424"/>
            <a:ext cx="224286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250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3, </a:t>
            </a:r>
            <a:endParaRPr lang="ko-KR" altLang="en-US" sz="1400" dirty="0">
              <a:solidFill>
                <a:schemeClr val="bg1"/>
              </a:solidFill>
            </a:endParaRPr>
          </a:p>
        </p:txBody>
      </p:sp>
      <p:sp>
        <p:nvSpPr>
          <p:cNvPr id="9" name="사각형: 둥근 모서리 8">
            <a:extLst>
              <a:ext uri="{FF2B5EF4-FFF2-40B4-BE49-F238E27FC236}">
                <a16:creationId xmlns:a16="http://schemas.microsoft.com/office/drawing/2014/main" id="{7DE612D2-BD2A-47C6-88C4-0849882A902E}"/>
              </a:ext>
            </a:extLst>
          </p:cNvPr>
          <p:cNvSpPr/>
          <p:nvPr/>
        </p:nvSpPr>
        <p:spPr>
          <a:xfrm>
            <a:off x="1373499" y="1406862"/>
            <a:ext cx="2723263" cy="50895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경사 </a:t>
            </a:r>
            <a:r>
              <a:rPr lang="ko-KR" altLang="en-US" dirty="0" err="1">
                <a:solidFill>
                  <a:schemeClr val="tx1"/>
                </a:solidFill>
              </a:rPr>
              <a:t>하강법</a:t>
            </a:r>
            <a:r>
              <a:rPr lang="ko-KR" altLang="en-US" dirty="0">
                <a:solidFill>
                  <a:schemeClr val="tx1"/>
                </a:solidFill>
              </a:rPr>
              <a:t> 단계 설정</a:t>
            </a:r>
            <a:endParaRPr lang="en-US" altLang="ko-KR" dirty="0">
              <a:solidFill>
                <a:schemeClr val="tx1"/>
              </a:solidFill>
            </a:endParaRPr>
          </a:p>
        </p:txBody>
      </p:sp>
      <p:sp>
        <p:nvSpPr>
          <p:cNvPr id="15" name="TextBox 14">
            <a:extLst>
              <a:ext uri="{FF2B5EF4-FFF2-40B4-BE49-F238E27FC236}">
                <a16:creationId xmlns:a16="http://schemas.microsoft.com/office/drawing/2014/main" id="{53251364-5B06-46E9-B54F-B22D141ED244}"/>
              </a:ext>
            </a:extLst>
          </p:cNvPr>
          <p:cNvSpPr txBox="1"/>
          <p:nvPr/>
        </p:nvSpPr>
        <p:spPr>
          <a:xfrm>
            <a:off x="875104" y="101916"/>
            <a:ext cx="958917" cy="646331"/>
          </a:xfrm>
          <a:prstGeom prst="rect">
            <a:avLst/>
          </a:prstGeom>
          <a:noFill/>
        </p:spPr>
        <p:txBody>
          <a:bodyPr wrap="none" rtlCol="0">
            <a:spAutoFit/>
          </a:bodyPr>
          <a:lstStyle/>
          <a:p>
            <a:r>
              <a:rPr lang="en-US" altLang="ko-KR" sz="3600" spc="-300" dirty="0">
                <a:solidFill>
                  <a:schemeClr val="bg1"/>
                </a:solidFill>
              </a:rPr>
              <a:t>8.3.3</a:t>
            </a:r>
            <a:endParaRPr lang="ko-KR" altLang="en-US" sz="3600" spc="-300" dirty="0">
              <a:solidFill>
                <a:schemeClr val="bg1"/>
              </a:solidFill>
            </a:endParaRPr>
          </a:p>
        </p:txBody>
      </p:sp>
      <p:sp>
        <p:nvSpPr>
          <p:cNvPr id="13" name="직사각형 12">
            <a:extLst>
              <a:ext uri="{FF2B5EF4-FFF2-40B4-BE49-F238E27FC236}">
                <a16:creationId xmlns:a16="http://schemas.microsoft.com/office/drawing/2014/main" id="{4F30583D-BDB9-48F9-8A5E-5815CA601179}"/>
              </a:ext>
            </a:extLst>
          </p:cNvPr>
          <p:cNvSpPr/>
          <p:nvPr/>
        </p:nvSpPr>
        <p:spPr>
          <a:xfrm>
            <a:off x="1339778" y="2173505"/>
            <a:ext cx="2878539" cy="81211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L-BFGS </a:t>
            </a:r>
            <a:r>
              <a:rPr lang="ko-KR" altLang="en-US" sz="1600" dirty="0">
                <a:solidFill>
                  <a:schemeClr val="tx1"/>
                </a:solidFill>
              </a:rPr>
              <a:t>알고리즘 사용</a:t>
            </a:r>
            <a:endParaRPr lang="en-US" altLang="ko-KR" sz="1600" dirty="0">
              <a:solidFill>
                <a:schemeClr val="tx1"/>
              </a:solidFill>
            </a:endParaRPr>
          </a:p>
        </p:txBody>
      </p:sp>
      <p:grpSp>
        <p:nvGrpSpPr>
          <p:cNvPr id="10" name="그룹 9">
            <a:extLst>
              <a:ext uri="{FF2B5EF4-FFF2-40B4-BE49-F238E27FC236}">
                <a16:creationId xmlns:a16="http://schemas.microsoft.com/office/drawing/2014/main" id="{BBF559B7-F8BA-4AD0-8F41-55F016E20ECA}"/>
              </a:ext>
            </a:extLst>
          </p:cNvPr>
          <p:cNvGrpSpPr/>
          <p:nvPr/>
        </p:nvGrpSpPr>
        <p:grpSpPr>
          <a:xfrm>
            <a:off x="986095" y="3302415"/>
            <a:ext cx="3482229" cy="1027894"/>
            <a:chOff x="631683" y="5390664"/>
            <a:chExt cx="2887651" cy="1027894"/>
          </a:xfrm>
        </p:grpSpPr>
        <p:sp>
          <p:nvSpPr>
            <p:cNvPr id="11" name="TextBox 10">
              <a:extLst>
                <a:ext uri="{FF2B5EF4-FFF2-40B4-BE49-F238E27FC236}">
                  <a16:creationId xmlns:a16="http://schemas.microsoft.com/office/drawing/2014/main" id="{42CDFC2C-7C06-403A-A33E-D7F1DC064EF1}"/>
                </a:ext>
              </a:extLst>
            </p:cNvPr>
            <p:cNvSpPr txBox="1"/>
            <p:nvPr/>
          </p:nvSpPr>
          <p:spPr>
            <a:xfrm>
              <a:off x="631683" y="5895338"/>
              <a:ext cx="2887651" cy="523220"/>
            </a:xfrm>
            <a:prstGeom prst="rect">
              <a:avLst/>
            </a:prstGeom>
            <a:noFill/>
          </p:spPr>
          <p:txBody>
            <a:bodyPr wrap="square" rtlCol="0">
              <a:spAutoFit/>
            </a:bodyPr>
            <a:lstStyle/>
            <a:p>
              <a:pPr marL="285750" indent="-285750" algn="just">
                <a:buFontTx/>
                <a:buChar char="▶"/>
              </a:pPr>
              <a:r>
                <a:rPr lang="ko-KR" altLang="en-US" sz="1400" spc="-150" dirty="0">
                  <a:solidFill>
                    <a:srgbClr val="393939"/>
                  </a:solidFill>
                </a:rPr>
                <a:t>손실 함수 값과 </a:t>
              </a:r>
              <a:r>
                <a:rPr lang="ko-KR" altLang="en-US" sz="1400" spc="-150" dirty="0" err="1">
                  <a:solidFill>
                    <a:srgbClr val="393939"/>
                  </a:solidFill>
                </a:rPr>
                <a:t>그래디언트</a:t>
              </a:r>
              <a:r>
                <a:rPr lang="ko-KR" altLang="en-US" sz="1400" spc="-150" dirty="0">
                  <a:solidFill>
                    <a:srgbClr val="393939"/>
                  </a:solidFill>
                </a:rPr>
                <a:t> 값을 별개의 함수로 전달</a:t>
              </a:r>
              <a:endParaRPr lang="en-US" altLang="ko-KR" sz="1400" spc="-150" dirty="0">
                <a:solidFill>
                  <a:srgbClr val="393939"/>
                </a:solidFill>
              </a:endParaRPr>
            </a:p>
          </p:txBody>
        </p:sp>
        <p:sp>
          <p:nvSpPr>
            <p:cNvPr id="12" name="TextBox 11">
              <a:extLst>
                <a:ext uri="{FF2B5EF4-FFF2-40B4-BE49-F238E27FC236}">
                  <a16:creationId xmlns:a16="http://schemas.microsoft.com/office/drawing/2014/main" id="{025F891A-A8FE-4CAD-A8FE-90714D56D1D9}"/>
                </a:ext>
              </a:extLst>
            </p:cNvPr>
            <p:cNvSpPr txBox="1"/>
            <p:nvPr/>
          </p:nvSpPr>
          <p:spPr>
            <a:xfrm>
              <a:off x="1534355" y="5390664"/>
              <a:ext cx="1082313" cy="369332"/>
            </a:xfrm>
            <a:prstGeom prst="rect">
              <a:avLst/>
            </a:prstGeom>
            <a:solidFill>
              <a:schemeClr val="accent1">
                <a:lumMod val="20000"/>
                <a:lumOff val="80000"/>
              </a:schemeClr>
            </a:solidFill>
          </p:spPr>
          <p:txBody>
            <a:bodyPr wrap="none" rtlCol="0">
              <a:spAutoFit/>
            </a:bodyPr>
            <a:lstStyle/>
            <a:p>
              <a:pPr algn="ctr"/>
              <a:r>
                <a:rPr lang="ko-KR" altLang="en-US" spc="-150" dirty="0">
                  <a:solidFill>
                    <a:srgbClr val="393939"/>
                  </a:solidFill>
                  <a:latin typeface="+mj-ea"/>
                  <a:ea typeface="+mj-ea"/>
                </a:rPr>
                <a:t>함수로 전달</a:t>
              </a:r>
            </a:p>
          </p:txBody>
        </p:sp>
      </p:grpSp>
      <p:grpSp>
        <p:nvGrpSpPr>
          <p:cNvPr id="17" name="그룹 16">
            <a:extLst>
              <a:ext uri="{FF2B5EF4-FFF2-40B4-BE49-F238E27FC236}">
                <a16:creationId xmlns:a16="http://schemas.microsoft.com/office/drawing/2014/main" id="{90075DD5-3AE3-4B6E-B5C5-5F1E938CABFD}"/>
              </a:ext>
            </a:extLst>
          </p:cNvPr>
          <p:cNvGrpSpPr/>
          <p:nvPr/>
        </p:nvGrpSpPr>
        <p:grpSpPr>
          <a:xfrm>
            <a:off x="986094" y="4465651"/>
            <a:ext cx="3482229" cy="1027894"/>
            <a:chOff x="631683" y="5390664"/>
            <a:chExt cx="2887651" cy="1027894"/>
          </a:xfrm>
        </p:grpSpPr>
        <p:sp>
          <p:nvSpPr>
            <p:cNvPr id="18" name="TextBox 17">
              <a:extLst>
                <a:ext uri="{FF2B5EF4-FFF2-40B4-BE49-F238E27FC236}">
                  <a16:creationId xmlns:a16="http://schemas.microsoft.com/office/drawing/2014/main" id="{20AAF492-543B-4D41-B6D0-FE8831C37716}"/>
                </a:ext>
              </a:extLst>
            </p:cNvPr>
            <p:cNvSpPr txBox="1"/>
            <p:nvPr/>
          </p:nvSpPr>
          <p:spPr>
            <a:xfrm>
              <a:off x="631683" y="5895338"/>
              <a:ext cx="2887651" cy="523220"/>
            </a:xfrm>
            <a:prstGeom prst="rect">
              <a:avLst/>
            </a:prstGeom>
            <a:noFill/>
          </p:spPr>
          <p:txBody>
            <a:bodyPr wrap="square" rtlCol="0">
              <a:spAutoFit/>
            </a:bodyPr>
            <a:lstStyle/>
            <a:p>
              <a:pPr marL="285750" indent="-285750" algn="just">
                <a:buFontTx/>
                <a:buChar char="▶"/>
              </a:pPr>
              <a:r>
                <a:rPr lang="ko-KR" altLang="en-US" sz="1400" spc="-150" dirty="0">
                  <a:solidFill>
                    <a:srgbClr val="393939"/>
                  </a:solidFill>
                </a:rPr>
                <a:t>이 함수는 </a:t>
              </a:r>
              <a:r>
                <a:rPr lang="en-US" altLang="ko-KR" sz="1400" spc="-150" dirty="0">
                  <a:solidFill>
                    <a:srgbClr val="393939"/>
                  </a:solidFill>
                </a:rPr>
                <a:t>3D </a:t>
              </a:r>
              <a:r>
                <a:rPr lang="ko-KR" altLang="en-US" sz="1400" spc="-150" dirty="0">
                  <a:solidFill>
                    <a:srgbClr val="393939"/>
                  </a:solidFill>
                </a:rPr>
                <a:t>이미지 배열이 아니라 </a:t>
              </a:r>
              <a:r>
                <a:rPr lang="en-US" altLang="ko-KR" sz="1400" spc="-150" dirty="0">
                  <a:solidFill>
                    <a:srgbClr val="393939"/>
                  </a:solidFill>
                </a:rPr>
                <a:t>1</a:t>
              </a:r>
              <a:r>
                <a:rPr lang="ko-KR" altLang="en-US" sz="1400" spc="-150" dirty="0">
                  <a:solidFill>
                    <a:srgbClr val="393939"/>
                  </a:solidFill>
                </a:rPr>
                <a:t>차원 벡터만 처리</a:t>
              </a:r>
              <a:endParaRPr lang="en-US" altLang="ko-KR" sz="1400" spc="-150" dirty="0">
                <a:solidFill>
                  <a:srgbClr val="393939"/>
                </a:solidFill>
              </a:endParaRPr>
            </a:p>
          </p:txBody>
        </p:sp>
        <p:sp>
          <p:nvSpPr>
            <p:cNvPr id="19" name="TextBox 18">
              <a:extLst>
                <a:ext uri="{FF2B5EF4-FFF2-40B4-BE49-F238E27FC236}">
                  <a16:creationId xmlns:a16="http://schemas.microsoft.com/office/drawing/2014/main" id="{4746CB8B-CA47-48A6-90A4-A302AA12B584}"/>
                </a:ext>
              </a:extLst>
            </p:cNvPr>
            <p:cNvSpPr txBox="1"/>
            <p:nvPr/>
          </p:nvSpPr>
          <p:spPr>
            <a:xfrm>
              <a:off x="1376169" y="5390664"/>
              <a:ext cx="1398685" cy="369332"/>
            </a:xfrm>
            <a:prstGeom prst="rect">
              <a:avLst/>
            </a:prstGeom>
            <a:solidFill>
              <a:schemeClr val="accent1">
                <a:lumMod val="20000"/>
                <a:lumOff val="80000"/>
              </a:schemeClr>
            </a:solidFill>
          </p:spPr>
          <p:txBody>
            <a:bodyPr wrap="none" rtlCol="0">
              <a:spAutoFit/>
            </a:bodyPr>
            <a:lstStyle/>
            <a:p>
              <a:pPr algn="ctr"/>
              <a:r>
                <a:rPr lang="en-US" altLang="ko-KR" spc="-150" dirty="0">
                  <a:solidFill>
                    <a:srgbClr val="393939"/>
                  </a:solidFill>
                  <a:latin typeface="+mj-ea"/>
                  <a:ea typeface="+mj-ea"/>
                </a:rPr>
                <a:t>1</a:t>
              </a:r>
              <a:r>
                <a:rPr lang="ko-KR" altLang="en-US" spc="-150" dirty="0">
                  <a:solidFill>
                    <a:srgbClr val="393939"/>
                  </a:solidFill>
                  <a:latin typeface="+mj-ea"/>
                  <a:ea typeface="+mj-ea"/>
                </a:rPr>
                <a:t>차원 벡터 처리</a:t>
              </a:r>
            </a:p>
          </p:txBody>
        </p:sp>
      </p:grpSp>
      <p:pic>
        <p:nvPicPr>
          <p:cNvPr id="5" name="그림 4">
            <a:extLst>
              <a:ext uri="{FF2B5EF4-FFF2-40B4-BE49-F238E27FC236}">
                <a16:creationId xmlns:a16="http://schemas.microsoft.com/office/drawing/2014/main" id="{70567ACB-CBBE-4F9B-AFB3-969C1BA9BB1A}"/>
              </a:ext>
            </a:extLst>
          </p:cNvPr>
          <p:cNvPicPr>
            <a:picLocks noChangeAspect="1"/>
          </p:cNvPicPr>
          <p:nvPr/>
        </p:nvPicPr>
        <p:blipFill>
          <a:blip r:embed="rId2"/>
          <a:stretch>
            <a:fillRect/>
          </a:stretch>
        </p:blipFill>
        <p:spPr>
          <a:xfrm>
            <a:off x="5757045" y="0"/>
            <a:ext cx="6436107" cy="6858000"/>
          </a:xfrm>
          <a:prstGeom prst="rect">
            <a:avLst/>
          </a:prstGeom>
        </p:spPr>
      </p:pic>
      <p:cxnSp>
        <p:nvCxnSpPr>
          <p:cNvPr id="20" name="직선 연결선 19">
            <a:extLst>
              <a:ext uri="{FF2B5EF4-FFF2-40B4-BE49-F238E27FC236}">
                <a16:creationId xmlns:a16="http://schemas.microsoft.com/office/drawing/2014/main" id="{25C0292C-88EE-45A8-9DAD-CC4EBFE2EA79}"/>
              </a:ext>
            </a:extLst>
          </p:cNvPr>
          <p:cNvCxnSpPr>
            <a:cxnSpLocks/>
          </p:cNvCxnSpPr>
          <p:nvPr/>
        </p:nvCxnSpPr>
        <p:spPr>
          <a:xfrm>
            <a:off x="6581955" y="506707"/>
            <a:ext cx="349369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9421CB87-A1C9-4D57-9A7B-187AD2870BBE}"/>
              </a:ext>
            </a:extLst>
          </p:cNvPr>
          <p:cNvCxnSpPr>
            <a:cxnSpLocks/>
          </p:cNvCxnSpPr>
          <p:nvPr/>
        </p:nvCxnSpPr>
        <p:spPr>
          <a:xfrm>
            <a:off x="5837208" y="1841682"/>
            <a:ext cx="226299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769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사각형: 둥근 모서리 8">
            <a:extLst>
              <a:ext uri="{FF2B5EF4-FFF2-40B4-BE49-F238E27FC236}">
                <a16:creationId xmlns:a16="http://schemas.microsoft.com/office/drawing/2014/main" id="{7DE612D2-BD2A-47C6-88C4-0849882A902E}"/>
              </a:ext>
            </a:extLst>
          </p:cNvPr>
          <p:cNvSpPr/>
          <p:nvPr/>
        </p:nvSpPr>
        <p:spPr>
          <a:xfrm>
            <a:off x="135117" y="161543"/>
            <a:ext cx="2723263" cy="508958"/>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경사 </a:t>
            </a:r>
            <a:r>
              <a:rPr lang="ko-KR" altLang="en-US" dirty="0" err="1">
                <a:solidFill>
                  <a:schemeClr val="tx1"/>
                </a:solidFill>
              </a:rPr>
              <a:t>하강법</a:t>
            </a:r>
            <a:r>
              <a:rPr lang="ko-KR" altLang="en-US" dirty="0">
                <a:solidFill>
                  <a:schemeClr val="tx1"/>
                </a:solidFill>
              </a:rPr>
              <a:t> 단계 수행</a:t>
            </a:r>
            <a:endParaRPr lang="en-US" altLang="ko-KR" dirty="0">
              <a:solidFill>
                <a:schemeClr val="tx1"/>
              </a:solidFill>
            </a:endParaRPr>
          </a:p>
        </p:txBody>
      </p:sp>
      <p:pic>
        <p:nvPicPr>
          <p:cNvPr id="5" name="그림 4">
            <a:extLst>
              <a:ext uri="{FF2B5EF4-FFF2-40B4-BE49-F238E27FC236}">
                <a16:creationId xmlns:a16="http://schemas.microsoft.com/office/drawing/2014/main" id="{44D83E76-9862-4A2E-B9D4-72CAAA4E1A37}"/>
              </a:ext>
            </a:extLst>
          </p:cNvPr>
          <p:cNvPicPr>
            <a:picLocks noChangeAspect="1"/>
          </p:cNvPicPr>
          <p:nvPr/>
        </p:nvPicPr>
        <p:blipFill>
          <a:blip r:embed="rId2"/>
          <a:stretch>
            <a:fillRect/>
          </a:stretch>
        </p:blipFill>
        <p:spPr>
          <a:xfrm>
            <a:off x="0" y="799659"/>
            <a:ext cx="9297698" cy="5896798"/>
          </a:xfrm>
          <a:prstGeom prst="rect">
            <a:avLst/>
          </a:prstGeom>
        </p:spPr>
      </p:pic>
      <p:cxnSp>
        <p:nvCxnSpPr>
          <p:cNvPr id="12" name="직선 연결선 11">
            <a:extLst>
              <a:ext uri="{FF2B5EF4-FFF2-40B4-BE49-F238E27FC236}">
                <a16:creationId xmlns:a16="http://schemas.microsoft.com/office/drawing/2014/main" id="{CFF36736-7DCD-4821-B7A3-8A2B0D8738ED}"/>
              </a:ext>
            </a:extLst>
          </p:cNvPr>
          <p:cNvCxnSpPr>
            <a:cxnSpLocks/>
          </p:cNvCxnSpPr>
          <p:nvPr/>
        </p:nvCxnSpPr>
        <p:spPr>
          <a:xfrm>
            <a:off x="66137" y="2005584"/>
            <a:ext cx="15383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B9A8C03B-3A06-4EF6-B348-B0DCC999A850}"/>
              </a:ext>
            </a:extLst>
          </p:cNvPr>
          <p:cNvCxnSpPr>
            <a:cxnSpLocks/>
          </p:cNvCxnSpPr>
          <p:nvPr/>
        </p:nvCxnSpPr>
        <p:spPr>
          <a:xfrm>
            <a:off x="1458027" y="3624475"/>
            <a:ext cx="11212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그림 18">
            <a:extLst>
              <a:ext uri="{FF2B5EF4-FFF2-40B4-BE49-F238E27FC236}">
                <a16:creationId xmlns:a16="http://schemas.microsoft.com/office/drawing/2014/main" id="{B0729E2D-F110-4798-A841-CD7A32B4340D}"/>
              </a:ext>
            </a:extLst>
          </p:cNvPr>
          <p:cNvPicPr>
            <a:picLocks noChangeAspect="1"/>
          </p:cNvPicPr>
          <p:nvPr/>
        </p:nvPicPr>
        <p:blipFill>
          <a:blip r:embed="rId3"/>
          <a:stretch>
            <a:fillRect/>
          </a:stretch>
        </p:blipFill>
        <p:spPr>
          <a:xfrm>
            <a:off x="6625562" y="5393405"/>
            <a:ext cx="5344271" cy="1019317"/>
          </a:xfrm>
          <a:prstGeom prst="rect">
            <a:avLst/>
          </a:prstGeom>
          <a:ln w="57150">
            <a:solidFill>
              <a:schemeClr val="accent1"/>
            </a:solidFill>
          </a:ln>
        </p:spPr>
      </p:pic>
      <p:pic>
        <p:nvPicPr>
          <p:cNvPr id="11" name="그림 10">
            <a:extLst>
              <a:ext uri="{FF2B5EF4-FFF2-40B4-BE49-F238E27FC236}">
                <a16:creationId xmlns:a16="http://schemas.microsoft.com/office/drawing/2014/main" id="{1596C31E-5B5D-4544-84D5-D759EE47EBA5}"/>
              </a:ext>
            </a:extLst>
          </p:cNvPr>
          <p:cNvPicPr>
            <a:picLocks noChangeAspect="1"/>
          </p:cNvPicPr>
          <p:nvPr/>
        </p:nvPicPr>
        <p:blipFill>
          <a:blip r:embed="rId4"/>
          <a:stretch>
            <a:fillRect/>
          </a:stretch>
        </p:blipFill>
        <p:spPr>
          <a:xfrm>
            <a:off x="6625562" y="4364561"/>
            <a:ext cx="5487166" cy="1028844"/>
          </a:xfrm>
          <a:prstGeom prst="rect">
            <a:avLst/>
          </a:prstGeom>
          <a:ln w="57150">
            <a:solidFill>
              <a:schemeClr val="accent1"/>
            </a:solidFill>
          </a:ln>
        </p:spPr>
      </p:pic>
    </p:spTree>
    <p:extLst>
      <p:ext uri="{BB962C8B-B14F-4D97-AF65-F5344CB8AC3E}">
        <p14:creationId xmlns:p14="http://schemas.microsoft.com/office/powerpoint/2010/main" val="1644006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2970685" cy="646331"/>
          </a:xfrm>
          <a:prstGeom prst="rect">
            <a:avLst/>
          </a:prstGeom>
          <a:noFill/>
        </p:spPr>
        <p:txBody>
          <a:bodyPr wrap="none" rtlCol="0">
            <a:spAutoFit/>
          </a:bodyPr>
          <a:lstStyle/>
          <a:p>
            <a:r>
              <a:rPr lang="ko-KR" altLang="en-US" sz="3600" spc="-300" dirty="0">
                <a:solidFill>
                  <a:schemeClr val="bg1"/>
                </a:solidFill>
              </a:rPr>
              <a:t>다중 입력 모델</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sp>
        <p:nvSpPr>
          <p:cNvPr id="5" name="TextBox 4">
            <a:extLst>
              <a:ext uri="{FF2B5EF4-FFF2-40B4-BE49-F238E27FC236}">
                <a16:creationId xmlns:a16="http://schemas.microsoft.com/office/drawing/2014/main" id="{4C42B67C-5858-4746-949A-AFC22F874DDB}"/>
              </a:ext>
            </a:extLst>
          </p:cNvPr>
          <p:cNvSpPr txBox="1"/>
          <p:nvPr/>
        </p:nvSpPr>
        <p:spPr>
          <a:xfrm>
            <a:off x="339536" y="2519197"/>
            <a:ext cx="2249334" cy="461665"/>
          </a:xfrm>
          <a:prstGeom prst="rect">
            <a:avLst/>
          </a:prstGeom>
          <a:noFill/>
        </p:spPr>
        <p:txBody>
          <a:bodyPr wrap="none" rtlCol="0">
            <a:spAutoFit/>
          </a:bodyPr>
          <a:lstStyle/>
          <a:p>
            <a:r>
              <a:rPr lang="ko-KR" altLang="en-US" sz="2400" dirty="0">
                <a:solidFill>
                  <a:srgbClr val="393939"/>
                </a:solidFill>
                <a:latin typeface="+mn-ea"/>
              </a:rPr>
              <a:t>질문 응답 모델</a:t>
            </a:r>
          </a:p>
        </p:txBody>
      </p:sp>
      <p:sp>
        <p:nvSpPr>
          <p:cNvPr id="6" name="직사각형 5">
            <a:extLst>
              <a:ext uri="{FF2B5EF4-FFF2-40B4-BE49-F238E27FC236}">
                <a16:creationId xmlns:a16="http://schemas.microsoft.com/office/drawing/2014/main" id="{CC581F51-4F5E-43D6-9750-743155659101}"/>
              </a:ext>
            </a:extLst>
          </p:cNvPr>
          <p:cNvSpPr/>
          <p:nvPr/>
        </p:nvSpPr>
        <p:spPr>
          <a:xfrm>
            <a:off x="132080" y="2515998"/>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44FBA600-89FD-468B-BC51-99833A436066}"/>
              </a:ext>
            </a:extLst>
          </p:cNvPr>
          <p:cNvPicPr>
            <a:picLocks noChangeAspect="1"/>
          </p:cNvPicPr>
          <p:nvPr/>
        </p:nvPicPr>
        <p:blipFill>
          <a:blip r:embed="rId2"/>
          <a:stretch>
            <a:fillRect/>
          </a:stretch>
        </p:blipFill>
        <p:spPr>
          <a:xfrm>
            <a:off x="837230" y="3246919"/>
            <a:ext cx="3046432" cy="3454133"/>
          </a:xfrm>
          <a:prstGeom prst="rect">
            <a:avLst/>
          </a:prstGeom>
        </p:spPr>
      </p:pic>
      <p:pic>
        <p:nvPicPr>
          <p:cNvPr id="10" name="그림 9">
            <a:extLst>
              <a:ext uri="{FF2B5EF4-FFF2-40B4-BE49-F238E27FC236}">
                <a16:creationId xmlns:a16="http://schemas.microsoft.com/office/drawing/2014/main" id="{5D094114-B34F-43EA-91DD-CFEA5C9F2CF4}"/>
              </a:ext>
            </a:extLst>
          </p:cNvPr>
          <p:cNvPicPr>
            <a:picLocks noChangeAspect="1"/>
          </p:cNvPicPr>
          <p:nvPr/>
        </p:nvPicPr>
        <p:blipFill>
          <a:blip r:embed="rId3"/>
          <a:stretch>
            <a:fillRect/>
          </a:stretch>
        </p:blipFill>
        <p:spPr>
          <a:xfrm>
            <a:off x="4203889" y="2824377"/>
            <a:ext cx="7648575" cy="3876675"/>
          </a:xfrm>
          <a:prstGeom prst="rect">
            <a:avLst/>
          </a:prstGeom>
        </p:spPr>
      </p:pic>
      <p:sp>
        <p:nvSpPr>
          <p:cNvPr id="12" name="TextBox 11">
            <a:extLst>
              <a:ext uri="{FF2B5EF4-FFF2-40B4-BE49-F238E27FC236}">
                <a16:creationId xmlns:a16="http://schemas.microsoft.com/office/drawing/2014/main" id="{57E8239E-A89D-45B0-8912-4A5C8EB2BEEA}"/>
              </a:ext>
            </a:extLst>
          </p:cNvPr>
          <p:cNvSpPr txBox="1"/>
          <p:nvPr/>
        </p:nvSpPr>
        <p:spPr>
          <a:xfrm>
            <a:off x="751034" y="1897647"/>
            <a:ext cx="11101430" cy="369332"/>
          </a:xfrm>
          <a:prstGeom prst="rect">
            <a:avLst/>
          </a:prstGeom>
          <a:noFill/>
        </p:spPr>
        <p:txBody>
          <a:bodyPr wrap="square">
            <a:spAutoFit/>
          </a:bodyPr>
          <a:lstStyle/>
          <a:p>
            <a:r>
              <a:rPr lang="ko-KR" altLang="en-US" b="0" i="0" dirty="0">
                <a:solidFill>
                  <a:srgbClr val="24292F"/>
                </a:solidFill>
                <a:effectLst/>
                <a:latin typeface="-apple-system"/>
              </a:rPr>
              <a:t>함수형 </a:t>
            </a:r>
            <a:r>
              <a:rPr lang="en-US" altLang="ko-KR" b="0" i="0" dirty="0">
                <a:solidFill>
                  <a:srgbClr val="24292F"/>
                </a:solidFill>
                <a:effectLst/>
                <a:latin typeface="-apple-system"/>
              </a:rPr>
              <a:t>API</a:t>
            </a:r>
            <a:r>
              <a:rPr lang="ko-KR" altLang="en-US" b="0" i="0" dirty="0">
                <a:solidFill>
                  <a:srgbClr val="24292F"/>
                </a:solidFill>
                <a:effectLst/>
                <a:latin typeface="-apple-system"/>
              </a:rPr>
              <a:t>는 </a:t>
            </a:r>
            <a:r>
              <a:rPr lang="ko-KR" altLang="en-US" b="0" i="0" dirty="0">
                <a:solidFill>
                  <a:srgbClr val="24292F"/>
                </a:solidFill>
                <a:effectLst/>
                <a:highlight>
                  <a:srgbClr val="FFFF00"/>
                </a:highlight>
                <a:latin typeface="-apple-system"/>
              </a:rPr>
              <a:t>다중 입력 모델</a:t>
            </a:r>
            <a:r>
              <a:rPr lang="ko-KR" altLang="en-US" b="0" i="0" dirty="0">
                <a:solidFill>
                  <a:srgbClr val="24292F"/>
                </a:solidFill>
                <a:effectLst/>
                <a:latin typeface="-apple-system"/>
              </a:rPr>
              <a:t>을 만드는 데 사용</a:t>
            </a:r>
            <a:endParaRPr lang="ko-KR" altLang="en-US" dirty="0"/>
          </a:p>
        </p:txBody>
      </p:sp>
      <p:sp>
        <p:nvSpPr>
          <p:cNvPr id="13" name="TextBox 12">
            <a:extLst>
              <a:ext uri="{FF2B5EF4-FFF2-40B4-BE49-F238E27FC236}">
                <a16:creationId xmlns:a16="http://schemas.microsoft.com/office/drawing/2014/main" id="{179E08CA-2472-4D7D-9EE4-3E7D1AE5026D}"/>
              </a:ext>
            </a:extLst>
          </p:cNvPr>
          <p:cNvSpPr txBox="1"/>
          <p:nvPr/>
        </p:nvSpPr>
        <p:spPr>
          <a:xfrm>
            <a:off x="339536" y="1266522"/>
            <a:ext cx="2249334" cy="461665"/>
          </a:xfrm>
          <a:prstGeom prst="rect">
            <a:avLst/>
          </a:prstGeom>
          <a:noFill/>
        </p:spPr>
        <p:txBody>
          <a:bodyPr wrap="none" rtlCol="0">
            <a:spAutoFit/>
          </a:bodyPr>
          <a:lstStyle/>
          <a:p>
            <a:r>
              <a:rPr lang="ko-KR" altLang="en-US" sz="2400" dirty="0">
                <a:solidFill>
                  <a:srgbClr val="393939"/>
                </a:solidFill>
                <a:latin typeface="+mn-ea"/>
              </a:rPr>
              <a:t>다중 응답 모델</a:t>
            </a:r>
          </a:p>
        </p:txBody>
      </p:sp>
      <p:sp>
        <p:nvSpPr>
          <p:cNvPr id="14" name="직사각형 13">
            <a:extLst>
              <a:ext uri="{FF2B5EF4-FFF2-40B4-BE49-F238E27FC236}">
                <a16:creationId xmlns:a16="http://schemas.microsoft.com/office/drawing/2014/main" id="{383F8166-91C9-4F48-8CDB-BBEAFBAB9264}"/>
              </a:ext>
            </a:extLst>
          </p:cNvPr>
          <p:cNvSpPr/>
          <p:nvPr/>
        </p:nvSpPr>
        <p:spPr>
          <a:xfrm>
            <a:off x="132080" y="1263323"/>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DB5D207A-ABC4-4E0B-8912-EC6295BFB475}"/>
              </a:ext>
            </a:extLst>
          </p:cNvPr>
          <p:cNvSpPr/>
          <p:nvPr/>
        </p:nvSpPr>
        <p:spPr>
          <a:xfrm>
            <a:off x="4203889" y="4203618"/>
            <a:ext cx="1004605" cy="2877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CA457CDB-2CCC-4521-8314-FEAB4DEE45B9}"/>
              </a:ext>
            </a:extLst>
          </p:cNvPr>
          <p:cNvSpPr/>
          <p:nvPr/>
        </p:nvSpPr>
        <p:spPr>
          <a:xfrm>
            <a:off x="6284260" y="4466050"/>
            <a:ext cx="3119718" cy="2877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A76D59A8-1E51-4CE1-86D3-323CBE5717A8}"/>
              </a:ext>
            </a:extLst>
          </p:cNvPr>
          <p:cNvSpPr/>
          <p:nvPr/>
        </p:nvSpPr>
        <p:spPr>
          <a:xfrm>
            <a:off x="6185087" y="4686285"/>
            <a:ext cx="421899" cy="2877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E13CD2EA-06C7-4120-8FD0-F6B31DA487BC}"/>
              </a:ext>
            </a:extLst>
          </p:cNvPr>
          <p:cNvSpPr/>
          <p:nvPr/>
        </p:nvSpPr>
        <p:spPr>
          <a:xfrm>
            <a:off x="9017113" y="4929160"/>
            <a:ext cx="1372980" cy="30130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37C9CA6F-D684-4581-ADAA-F79C040F25AB}"/>
              </a:ext>
            </a:extLst>
          </p:cNvPr>
          <p:cNvSpPr/>
          <p:nvPr/>
        </p:nvSpPr>
        <p:spPr>
          <a:xfrm>
            <a:off x="4203889" y="5655301"/>
            <a:ext cx="1192864" cy="30130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2E46538-6303-4967-B672-BABEF7E68ECD}"/>
              </a:ext>
            </a:extLst>
          </p:cNvPr>
          <p:cNvSpPr/>
          <p:nvPr/>
        </p:nvSpPr>
        <p:spPr>
          <a:xfrm>
            <a:off x="9502588" y="5879419"/>
            <a:ext cx="887505" cy="30130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B070515E-E0F9-415F-AC98-1318A04816B4}"/>
              </a:ext>
            </a:extLst>
          </p:cNvPr>
          <p:cNvSpPr/>
          <p:nvPr/>
        </p:nvSpPr>
        <p:spPr>
          <a:xfrm>
            <a:off x="4203889" y="6101788"/>
            <a:ext cx="511546" cy="30130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22788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사각형: 둥근 모서리 8">
            <a:extLst>
              <a:ext uri="{FF2B5EF4-FFF2-40B4-BE49-F238E27FC236}">
                <a16:creationId xmlns:a16="http://schemas.microsoft.com/office/drawing/2014/main" id="{7DE612D2-BD2A-47C6-88C4-0849882A902E}"/>
              </a:ext>
            </a:extLst>
          </p:cNvPr>
          <p:cNvSpPr/>
          <p:nvPr/>
        </p:nvSpPr>
        <p:spPr>
          <a:xfrm>
            <a:off x="227837" y="354628"/>
            <a:ext cx="1859756" cy="50895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결과 샘플</a:t>
            </a:r>
            <a:endParaRPr lang="en-US" altLang="ko-KR" dirty="0">
              <a:solidFill>
                <a:schemeClr val="tx1"/>
              </a:solidFill>
            </a:endParaRPr>
          </a:p>
        </p:txBody>
      </p:sp>
      <p:sp>
        <p:nvSpPr>
          <p:cNvPr id="12" name="화살표: 아래쪽 11">
            <a:extLst>
              <a:ext uri="{FF2B5EF4-FFF2-40B4-BE49-F238E27FC236}">
                <a16:creationId xmlns:a16="http://schemas.microsoft.com/office/drawing/2014/main" id="{005FACE4-6DFB-469B-819E-0C094EF02DC5}"/>
              </a:ext>
            </a:extLst>
          </p:cNvPr>
          <p:cNvSpPr/>
          <p:nvPr/>
        </p:nvSpPr>
        <p:spPr>
          <a:xfrm rot="16200000">
            <a:off x="6856031" y="2781122"/>
            <a:ext cx="811797" cy="1295753"/>
          </a:xfrm>
          <a:prstGeom prst="downArrow">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 name="그림 6">
            <a:extLst>
              <a:ext uri="{FF2B5EF4-FFF2-40B4-BE49-F238E27FC236}">
                <a16:creationId xmlns:a16="http://schemas.microsoft.com/office/drawing/2014/main" id="{ABB2A7F2-3DCB-463B-970C-655C7D2171C0}"/>
              </a:ext>
            </a:extLst>
          </p:cNvPr>
          <p:cNvPicPr>
            <a:picLocks noChangeAspect="1"/>
          </p:cNvPicPr>
          <p:nvPr/>
        </p:nvPicPr>
        <p:blipFill>
          <a:blip r:embed="rId2"/>
          <a:stretch>
            <a:fillRect/>
          </a:stretch>
        </p:blipFill>
        <p:spPr>
          <a:xfrm>
            <a:off x="2449452" y="354628"/>
            <a:ext cx="3540242" cy="6279086"/>
          </a:xfrm>
          <a:prstGeom prst="rect">
            <a:avLst/>
          </a:prstGeom>
          <a:ln w="28575">
            <a:solidFill>
              <a:schemeClr val="accent1"/>
            </a:solidFill>
          </a:ln>
        </p:spPr>
      </p:pic>
      <p:pic>
        <p:nvPicPr>
          <p:cNvPr id="16" name="그림 15">
            <a:extLst>
              <a:ext uri="{FF2B5EF4-FFF2-40B4-BE49-F238E27FC236}">
                <a16:creationId xmlns:a16="http://schemas.microsoft.com/office/drawing/2014/main" id="{8BB6F2B7-5497-40B4-95BC-52B4A52C18E2}"/>
              </a:ext>
            </a:extLst>
          </p:cNvPr>
          <p:cNvPicPr>
            <a:picLocks noChangeAspect="1"/>
          </p:cNvPicPr>
          <p:nvPr/>
        </p:nvPicPr>
        <p:blipFill>
          <a:blip r:embed="rId3"/>
          <a:stretch>
            <a:fillRect/>
          </a:stretch>
        </p:blipFill>
        <p:spPr>
          <a:xfrm>
            <a:off x="8534166" y="1747602"/>
            <a:ext cx="3353268" cy="3362794"/>
          </a:xfrm>
          <a:prstGeom prst="rect">
            <a:avLst/>
          </a:prstGeom>
        </p:spPr>
      </p:pic>
    </p:spTree>
    <p:extLst>
      <p:ext uri="{BB962C8B-B14F-4D97-AF65-F5344CB8AC3E}">
        <p14:creationId xmlns:p14="http://schemas.microsoft.com/office/powerpoint/2010/main" val="4171733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342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961A4C0C-593F-49EA-A036-AAE8EB62D98B}"/>
              </a:ext>
            </a:extLst>
          </p:cNvPr>
          <p:cNvSpPr txBox="1"/>
          <p:nvPr/>
        </p:nvSpPr>
        <p:spPr>
          <a:xfrm>
            <a:off x="335280" y="2600960"/>
            <a:ext cx="8491427" cy="646331"/>
          </a:xfrm>
          <a:prstGeom prst="rect">
            <a:avLst/>
          </a:prstGeom>
          <a:noFill/>
        </p:spPr>
        <p:txBody>
          <a:bodyPr wrap="none" rtlCol="0">
            <a:spAutoFit/>
          </a:bodyPr>
          <a:lstStyle/>
          <a:p>
            <a:r>
              <a:rPr lang="en-US" altLang="ko-KR" sz="3600" spc="-300" dirty="0">
                <a:solidFill>
                  <a:schemeClr val="bg1"/>
                </a:solidFill>
                <a:latin typeface="+mj-ea"/>
                <a:ea typeface="+mj-ea"/>
              </a:rPr>
              <a:t>8.4 </a:t>
            </a:r>
            <a:r>
              <a:rPr lang="ko-KR" altLang="en-US" sz="3600" spc="-300" dirty="0">
                <a:solidFill>
                  <a:schemeClr val="bg1"/>
                </a:solidFill>
                <a:latin typeface="+mj-ea"/>
                <a:ea typeface="+mj-ea"/>
              </a:rPr>
              <a:t>변이형 오토인코더를 사용한 이미지 생성</a:t>
            </a:r>
          </a:p>
        </p:txBody>
      </p:sp>
      <p:grpSp>
        <p:nvGrpSpPr>
          <p:cNvPr id="6" name="그룹 5">
            <a:extLst>
              <a:ext uri="{FF2B5EF4-FFF2-40B4-BE49-F238E27FC236}">
                <a16:creationId xmlns:a16="http://schemas.microsoft.com/office/drawing/2014/main" id="{1D65EFFB-77B3-4093-9EBE-5BC7CD9D594B}"/>
              </a:ext>
            </a:extLst>
          </p:cNvPr>
          <p:cNvGrpSpPr/>
          <p:nvPr/>
        </p:nvGrpSpPr>
        <p:grpSpPr>
          <a:xfrm>
            <a:off x="619016" y="3799840"/>
            <a:ext cx="6253173" cy="707886"/>
            <a:chOff x="294640" y="3596640"/>
            <a:chExt cx="6253173" cy="707886"/>
          </a:xfrm>
        </p:grpSpPr>
        <p:sp>
          <p:nvSpPr>
            <p:cNvPr id="4" name="TextBox 3">
              <a:extLst>
                <a:ext uri="{FF2B5EF4-FFF2-40B4-BE49-F238E27FC236}">
                  <a16:creationId xmlns:a16="http://schemas.microsoft.com/office/drawing/2014/main" id="{74775390-ADD7-4C94-8805-D912724ABC3E}"/>
                </a:ext>
              </a:extLst>
            </p:cNvPr>
            <p:cNvSpPr txBox="1"/>
            <p:nvPr/>
          </p:nvSpPr>
          <p:spPr>
            <a:xfrm>
              <a:off x="294640" y="3596640"/>
              <a:ext cx="502061" cy="707886"/>
            </a:xfrm>
            <a:prstGeom prst="rect">
              <a:avLst/>
            </a:prstGeom>
            <a:noFill/>
          </p:spPr>
          <p:txBody>
            <a:bodyPr wrap="none" rtlCol="0">
              <a:spAutoFit/>
            </a:bodyPr>
            <a:lstStyle/>
            <a:p>
              <a:r>
                <a:rPr lang="en-US" altLang="ko-KR" sz="4000" b="1" dirty="0">
                  <a:solidFill>
                    <a:schemeClr val="accent1"/>
                  </a:solidFill>
                  <a:latin typeface="+mj-ea"/>
                  <a:ea typeface="+mj-ea"/>
                </a:rPr>
                <a:t>1</a:t>
              </a:r>
              <a:endParaRPr lang="ko-KR" altLang="en-US" sz="4000" b="1" dirty="0">
                <a:solidFill>
                  <a:schemeClr val="accent1"/>
                </a:solidFill>
                <a:latin typeface="+mj-ea"/>
                <a:ea typeface="+mj-ea"/>
              </a:endParaRPr>
            </a:p>
          </p:txBody>
        </p:sp>
        <p:sp>
          <p:nvSpPr>
            <p:cNvPr id="5" name="TextBox 4">
              <a:extLst>
                <a:ext uri="{FF2B5EF4-FFF2-40B4-BE49-F238E27FC236}">
                  <a16:creationId xmlns:a16="http://schemas.microsoft.com/office/drawing/2014/main" id="{64461C2D-7B54-4B3D-9449-360FD650556A}"/>
                </a:ext>
              </a:extLst>
            </p:cNvPr>
            <p:cNvSpPr txBox="1"/>
            <p:nvPr/>
          </p:nvSpPr>
          <p:spPr>
            <a:xfrm>
              <a:off x="943394" y="3688973"/>
              <a:ext cx="5604419" cy="523220"/>
            </a:xfrm>
            <a:prstGeom prst="rect">
              <a:avLst/>
            </a:prstGeom>
            <a:noFill/>
          </p:spPr>
          <p:txBody>
            <a:bodyPr wrap="none" rtlCol="0">
              <a:spAutoFit/>
            </a:bodyPr>
            <a:lstStyle/>
            <a:p>
              <a:r>
                <a:rPr lang="ko-KR" altLang="en-US" sz="2800" spc="-150" dirty="0">
                  <a:solidFill>
                    <a:srgbClr val="393939"/>
                  </a:solidFill>
                </a:rPr>
                <a:t>이미지의 잠재 공간에서 샘플링하기</a:t>
              </a:r>
            </a:p>
          </p:txBody>
        </p:sp>
      </p:grpSp>
      <p:grpSp>
        <p:nvGrpSpPr>
          <p:cNvPr id="10" name="그룹 9">
            <a:extLst>
              <a:ext uri="{FF2B5EF4-FFF2-40B4-BE49-F238E27FC236}">
                <a16:creationId xmlns:a16="http://schemas.microsoft.com/office/drawing/2014/main" id="{4CF3CB36-97CB-4B01-AB5E-847ED38F7969}"/>
              </a:ext>
            </a:extLst>
          </p:cNvPr>
          <p:cNvGrpSpPr/>
          <p:nvPr/>
        </p:nvGrpSpPr>
        <p:grpSpPr>
          <a:xfrm>
            <a:off x="619016" y="4790678"/>
            <a:ext cx="5341064" cy="707886"/>
            <a:chOff x="294640" y="3596640"/>
            <a:chExt cx="5341064" cy="707886"/>
          </a:xfrm>
        </p:grpSpPr>
        <p:sp>
          <p:nvSpPr>
            <p:cNvPr id="11" name="TextBox 10">
              <a:extLst>
                <a:ext uri="{FF2B5EF4-FFF2-40B4-BE49-F238E27FC236}">
                  <a16:creationId xmlns:a16="http://schemas.microsoft.com/office/drawing/2014/main" id="{2D33E10E-6802-4565-A9E8-5457EEEB6662}"/>
                </a:ext>
              </a:extLst>
            </p:cNvPr>
            <p:cNvSpPr txBox="1"/>
            <p:nvPr/>
          </p:nvSpPr>
          <p:spPr>
            <a:xfrm>
              <a:off x="294640" y="3596640"/>
              <a:ext cx="502061" cy="707886"/>
            </a:xfrm>
            <a:prstGeom prst="rect">
              <a:avLst/>
            </a:prstGeom>
            <a:noFill/>
          </p:spPr>
          <p:txBody>
            <a:bodyPr wrap="none" rtlCol="0">
              <a:spAutoFit/>
            </a:bodyPr>
            <a:lstStyle/>
            <a:p>
              <a:r>
                <a:rPr lang="en-US" altLang="ko-KR" sz="4000" b="1" dirty="0">
                  <a:solidFill>
                    <a:schemeClr val="accent1"/>
                  </a:solidFill>
                  <a:latin typeface="+mj-ea"/>
                  <a:ea typeface="+mj-ea"/>
                </a:rPr>
                <a:t>2</a:t>
              </a:r>
              <a:endParaRPr lang="ko-KR" altLang="en-US" sz="4000" b="1" dirty="0">
                <a:solidFill>
                  <a:schemeClr val="accent1"/>
                </a:solidFill>
                <a:latin typeface="+mj-ea"/>
                <a:ea typeface="+mj-ea"/>
              </a:endParaRPr>
            </a:p>
          </p:txBody>
        </p:sp>
        <p:sp>
          <p:nvSpPr>
            <p:cNvPr id="12" name="TextBox 11">
              <a:extLst>
                <a:ext uri="{FF2B5EF4-FFF2-40B4-BE49-F238E27FC236}">
                  <a16:creationId xmlns:a16="http://schemas.microsoft.com/office/drawing/2014/main" id="{DFC73533-A9D9-4EEB-A800-80F0AD62009F}"/>
                </a:ext>
              </a:extLst>
            </p:cNvPr>
            <p:cNvSpPr txBox="1"/>
            <p:nvPr/>
          </p:nvSpPr>
          <p:spPr>
            <a:xfrm>
              <a:off x="943394" y="3688973"/>
              <a:ext cx="4692310" cy="523220"/>
            </a:xfrm>
            <a:prstGeom prst="rect">
              <a:avLst/>
            </a:prstGeom>
            <a:noFill/>
          </p:spPr>
          <p:txBody>
            <a:bodyPr wrap="none" rtlCol="0">
              <a:spAutoFit/>
            </a:bodyPr>
            <a:lstStyle/>
            <a:p>
              <a:r>
                <a:rPr lang="ko-KR" altLang="en-US" sz="2800" spc="-150" dirty="0">
                  <a:solidFill>
                    <a:srgbClr val="393939"/>
                  </a:solidFill>
                </a:rPr>
                <a:t>이미지 변형을 위한 개념 벡터</a:t>
              </a:r>
            </a:p>
          </p:txBody>
        </p:sp>
      </p:grpSp>
      <p:grpSp>
        <p:nvGrpSpPr>
          <p:cNvPr id="13" name="그룹 12">
            <a:extLst>
              <a:ext uri="{FF2B5EF4-FFF2-40B4-BE49-F238E27FC236}">
                <a16:creationId xmlns:a16="http://schemas.microsoft.com/office/drawing/2014/main" id="{00D1E44C-6008-4F6E-880B-4E8105F0CF77}"/>
              </a:ext>
            </a:extLst>
          </p:cNvPr>
          <p:cNvGrpSpPr/>
          <p:nvPr/>
        </p:nvGrpSpPr>
        <p:grpSpPr>
          <a:xfrm>
            <a:off x="619016" y="5781516"/>
            <a:ext cx="3659515" cy="707886"/>
            <a:chOff x="294640" y="3596640"/>
            <a:chExt cx="3659515" cy="707886"/>
          </a:xfrm>
        </p:grpSpPr>
        <p:sp>
          <p:nvSpPr>
            <p:cNvPr id="14" name="TextBox 13">
              <a:extLst>
                <a:ext uri="{FF2B5EF4-FFF2-40B4-BE49-F238E27FC236}">
                  <a16:creationId xmlns:a16="http://schemas.microsoft.com/office/drawing/2014/main" id="{1CC6CD2E-3CC1-4835-B282-AE92CEFFFE97}"/>
                </a:ext>
              </a:extLst>
            </p:cNvPr>
            <p:cNvSpPr txBox="1"/>
            <p:nvPr/>
          </p:nvSpPr>
          <p:spPr>
            <a:xfrm>
              <a:off x="294640" y="3596640"/>
              <a:ext cx="502061" cy="707886"/>
            </a:xfrm>
            <a:prstGeom prst="rect">
              <a:avLst/>
            </a:prstGeom>
            <a:noFill/>
          </p:spPr>
          <p:txBody>
            <a:bodyPr wrap="none" rtlCol="0">
              <a:spAutoFit/>
            </a:bodyPr>
            <a:lstStyle/>
            <a:p>
              <a:r>
                <a:rPr lang="en-US" altLang="ko-KR" sz="4000" b="1" dirty="0">
                  <a:solidFill>
                    <a:schemeClr val="accent1"/>
                  </a:solidFill>
                  <a:latin typeface="+mj-ea"/>
                  <a:ea typeface="+mj-ea"/>
                </a:rPr>
                <a:t>3</a:t>
              </a:r>
              <a:endParaRPr lang="ko-KR" altLang="en-US" sz="4000" b="1" dirty="0">
                <a:solidFill>
                  <a:schemeClr val="accent1"/>
                </a:solidFill>
                <a:latin typeface="+mj-ea"/>
                <a:ea typeface="+mj-ea"/>
              </a:endParaRPr>
            </a:p>
          </p:txBody>
        </p:sp>
        <p:sp>
          <p:nvSpPr>
            <p:cNvPr id="15" name="TextBox 14">
              <a:extLst>
                <a:ext uri="{FF2B5EF4-FFF2-40B4-BE49-F238E27FC236}">
                  <a16:creationId xmlns:a16="http://schemas.microsoft.com/office/drawing/2014/main" id="{5C245155-BF92-4471-AC62-A87A47A31390}"/>
                </a:ext>
              </a:extLst>
            </p:cNvPr>
            <p:cNvSpPr txBox="1"/>
            <p:nvPr/>
          </p:nvSpPr>
          <p:spPr>
            <a:xfrm>
              <a:off x="943394" y="3688973"/>
              <a:ext cx="3010761" cy="523220"/>
            </a:xfrm>
            <a:prstGeom prst="rect">
              <a:avLst/>
            </a:prstGeom>
            <a:noFill/>
          </p:spPr>
          <p:txBody>
            <a:bodyPr wrap="none" rtlCol="0">
              <a:spAutoFit/>
            </a:bodyPr>
            <a:lstStyle/>
            <a:p>
              <a:r>
                <a:rPr lang="ko-KR" altLang="en-US" sz="2800" spc="-150" dirty="0">
                  <a:solidFill>
                    <a:srgbClr val="393939"/>
                  </a:solidFill>
                </a:rPr>
                <a:t>변이형 오토인코더</a:t>
              </a:r>
            </a:p>
          </p:txBody>
        </p:sp>
      </p:grpSp>
    </p:spTree>
    <p:extLst>
      <p:ext uri="{BB962C8B-B14F-4D97-AF65-F5344CB8AC3E}">
        <p14:creationId xmlns:p14="http://schemas.microsoft.com/office/powerpoint/2010/main" val="3889465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8738290" cy="646331"/>
          </a:xfrm>
          <a:prstGeom prst="rect">
            <a:avLst/>
          </a:prstGeom>
          <a:noFill/>
        </p:spPr>
        <p:txBody>
          <a:bodyPr wrap="none" rtlCol="0">
            <a:spAutoFit/>
          </a:bodyPr>
          <a:lstStyle/>
          <a:p>
            <a:r>
              <a:rPr lang="en-US" altLang="ko-KR" sz="3600" spc="-300" dirty="0">
                <a:solidFill>
                  <a:schemeClr val="bg1"/>
                </a:solidFill>
              </a:rPr>
              <a:t>8.4 </a:t>
            </a:r>
            <a:r>
              <a:rPr lang="ko-KR" altLang="en-US" sz="3600" spc="-300" dirty="0">
                <a:solidFill>
                  <a:schemeClr val="bg1"/>
                </a:solidFill>
              </a:rPr>
              <a:t>변이형 오토인코더를 사용한 이미지 생성</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0, </a:t>
            </a:r>
            <a:endParaRPr lang="ko-KR" altLang="en-US" sz="1400" dirty="0">
              <a:solidFill>
                <a:schemeClr val="bg1"/>
              </a:solidFill>
            </a:endParaRPr>
          </a:p>
        </p:txBody>
      </p:sp>
      <p:sp>
        <p:nvSpPr>
          <p:cNvPr id="6" name="타원 5">
            <a:extLst>
              <a:ext uri="{FF2B5EF4-FFF2-40B4-BE49-F238E27FC236}">
                <a16:creationId xmlns:a16="http://schemas.microsoft.com/office/drawing/2014/main" id="{8314E8D7-0C84-4A65-9B23-D1A13628D52B}"/>
              </a:ext>
            </a:extLst>
          </p:cNvPr>
          <p:cNvSpPr/>
          <p:nvPr/>
        </p:nvSpPr>
        <p:spPr>
          <a:xfrm>
            <a:off x="1402020" y="4256396"/>
            <a:ext cx="1830368" cy="18303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76B71A00-85F1-4713-9F2D-29E0732C8014}"/>
              </a:ext>
            </a:extLst>
          </p:cNvPr>
          <p:cNvSpPr txBox="1"/>
          <p:nvPr/>
        </p:nvSpPr>
        <p:spPr>
          <a:xfrm>
            <a:off x="1987626" y="6226018"/>
            <a:ext cx="659156" cy="400110"/>
          </a:xfrm>
          <a:prstGeom prst="rect">
            <a:avLst/>
          </a:prstGeom>
          <a:noFill/>
        </p:spPr>
        <p:txBody>
          <a:bodyPr wrap="none" rtlCol="0">
            <a:spAutoFit/>
          </a:bodyPr>
          <a:lstStyle/>
          <a:p>
            <a:pPr algn="ctr"/>
            <a:r>
              <a:rPr lang="ko-KR" altLang="en-US" sz="2000" spc="-150" dirty="0">
                <a:solidFill>
                  <a:srgbClr val="393939"/>
                </a:solidFill>
                <a:latin typeface="+mj-ea"/>
                <a:ea typeface="+mj-ea"/>
              </a:rPr>
              <a:t>소리</a:t>
            </a:r>
          </a:p>
        </p:txBody>
      </p:sp>
      <p:sp>
        <p:nvSpPr>
          <p:cNvPr id="22" name="타원 21">
            <a:extLst>
              <a:ext uri="{FF2B5EF4-FFF2-40B4-BE49-F238E27FC236}">
                <a16:creationId xmlns:a16="http://schemas.microsoft.com/office/drawing/2014/main" id="{A433227F-9631-40B7-9BD9-006106215CA3}"/>
              </a:ext>
            </a:extLst>
          </p:cNvPr>
          <p:cNvSpPr/>
          <p:nvPr/>
        </p:nvSpPr>
        <p:spPr>
          <a:xfrm>
            <a:off x="3719651" y="4256396"/>
            <a:ext cx="1830368" cy="18303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EB148E7-3488-4F51-8C94-D3006185A876}"/>
              </a:ext>
            </a:extLst>
          </p:cNvPr>
          <p:cNvSpPr txBox="1"/>
          <p:nvPr/>
        </p:nvSpPr>
        <p:spPr>
          <a:xfrm>
            <a:off x="4305258" y="6226018"/>
            <a:ext cx="659156" cy="400110"/>
          </a:xfrm>
          <a:prstGeom prst="rect">
            <a:avLst/>
          </a:prstGeom>
          <a:noFill/>
        </p:spPr>
        <p:txBody>
          <a:bodyPr wrap="none" rtlCol="0">
            <a:spAutoFit/>
          </a:bodyPr>
          <a:lstStyle/>
          <a:p>
            <a:pPr algn="ctr"/>
            <a:r>
              <a:rPr lang="ko-KR" altLang="en-US" sz="2000" spc="-150" dirty="0">
                <a:solidFill>
                  <a:srgbClr val="393939"/>
                </a:solidFill>
                <a:latin typeface="+mj-ea"/>
                <a:ea typeface="+mj-ea"/>
              </a:rPr>
              <a:t>음악</a:t>
            </a:r>
          </a:p>
        </p:txBody>
      </p:sp>
      <p:sp>
        <p:nvSpPr>
          <p:cNvPr id="32" name="타원 31">
            <a:extLst>
              <a:ext uri="{FF2B5EF4-FFF2-40B4-BE49-F238E27FC236}">
                <a16:creationId xmlns:a16="http://schemas.microsoft.com/office/drawing/2014/main" id="{9EA87111-B1DD-42D8-9057-4C315D6C7CB2}"/>
              </a:ext>
            </a:extLst>
          </p:cNvPr>
          <p:cNvSpPr/>
          <p:nvPr/>
        </p:nvSpPr>
        <p:spPr>
          <a:xfrm>
            <a:off x="6037282" y="4256396"/>
            <a:ext cx="1830368" cy="18303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116A1C50-8FD4-498B-A9F0-62ACA5CB0F0D}"/>
              </a:ext>
            </a:extLst>
          </p:cNvPr>
          <p:cNvSpPr txBox="1"/>
          <p:nvPr/>
        </p:nvSpPr>
        <p:spPr>
          <a:xfrm>
            <a:off x="6504268" y="6226018"/>
            <a:ext cx="896399" cy="400110"/>
          </a:xfrm>
          <a:prstGeom prst="rect">
            <a:avLst/>
          </a:prstGeom>
          <a:noFill/>
        </p:spPr>
        <p:txBody>
          <a:bodyPr wrap="none" rtlCol="0">
            <a:spAutoFit/>
          </a:bodyPr>
          <a:lstStyle/>
          <a:p>
            <a:pPr algn="ctr"/>
            <a:r>
              <a:rPr lang="ko-KR" altLang="en-US" sz="2000" spc="-150" dirty="0">
                <a:solidFill>
                  <a:srgbClr val="393939"/>
                </a:solidFill>
                <a:latin typeface="+mj-ea"/>
                <a:ea typeface="+mj-ea"/>
              </a:rPr>
              <a:t>텍스트</a:t>
            </a:r>
          </a:p>
        </p:txBody>
      </p:sp>
      <p:sp>
        <p:nvSpPr>
          <p:cNvPr id="36" name="타원 35">
            <a:extLst>
              <a:ext uri="{FF2B5EF4-FFF2-40B4-BE49-F238E27FC236}">
                <a16:creationId xmlns:a16="http://schemas.microsoft.com/office/drawing/2014/main" id="{54A19EC4-8A97-448B-939E-9989918EE5D3}"/>
              </a:ext>
            </a:extLst>
          </p:cNvPr>
          <p:cNvSpPr/>
          <p:nvPr/>
        </p:nvSpPr>
        <p:spPr>
          <a:xfrm>
            <a:off x="8354913" y="4256396"/>
            <a:ext cx="1830368" cy="18303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9AB7062F-EF04-42BC-9F22-B5CDCE8C5BF8}"/>
              </a:ext>
            </a:extLst>
          </p:cNvPr>
          <p:cNvSpPr txBox="1"/>
          <p:nvPr/>
        </p:nvSpPr>
        <p:spPr>
          <a:xfrm>
            <a:off x="8940520" y="6226018"/>
            <a:ext cx="659156" cy="400110"/>
          </a:xfrm>
          <a:prstGeom prst="rect">
            <a:avLst/>
          </a:prstGeom>
          <a:noFill/>
        </p:spPr>
        <p:txBody>
          <a:bodyPr wrap="none" rtlCol="0">
            <a:spAutoFit/>
          </a:bodyPr>
          <a:lstStyle/>
          <a:p>
            <a:pPr algn="ctr"/>
            <a:r>
              <a:rPr lang="ko-KR" altLang="en-US" sz="2000" spc="-150" dirty="0">
                <a:solidFill>
                  <a:srgbClr val="393939"/>
                </a:solidFill>
                <a:latin typeface="+mj-ea"/>
                <a:ea typeface="+mj-ea"/>
              </a:rPr>
              <a:t>사진</a:t>
            </a:r>
          </a:p>
        </p:txBody>
      </p:sp>
      <p:pic>
        <p:nvPicPr>
          <p:cNvPr id="10" name="그래픽 9" descr="거래량 단색으로 채워진">
            <a:extLst>
              <a:ext uri="{FF2B5EF4-FFF2-40B4-BE49-F238E27FC236}">
                <a16:creationId xmlns:a16="http://schemas.microsoft.com/office/drawing/2014/main" id="{B1C31CFF-D771-45C0-BE78-BDEE737B52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7876" y="4542788"/>
            <a:ext cx="1235098" cy="1235098"/>
          </a:xfrm>
          <a:prstGeom prst="rect">
            <a:avLst/>
          </a:prstGeom>
        </p:spPr>
      </p:pic>
      <p:pic>
        <p:nvPicPr>
          <p:cNvPr id="14" name="그래픽 13" descr="음악 단색으로 채워진">
            <a:extLst>
              <a:ext uri="{FF2B5EF4-FFF2-40B4-BE49-F238E27FC236}">
                <a16:creationId xmlns:a16="http://schemas.microsoft.com/office/drawing/2014/main" id="{E4E7CE79-63F4-4B23-925F-AC94748983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5127" y="4542788"/>
            <a:ext cx="1235098" cy="1235098"/>
          </a:xfrm>
          <a:prstGeom prst="rect">
            <a:avLst/>
          </a:prstGeom>
        </p:spPr>
      </p:pic>
      <p:pic>
        <p:nvPicPr>
          <p:cNvPr id="16" name="그래픽 15" descr="문서 단색으로 채워진">
            <a:extLst>
              <a:ext uri="{FF2B5EF4-FFF2-40B4-BE49-F238E27FC236}">
                <a16:creationId xmlns:a16="http://schemas.microsoft.com/office/drawing/2014/main" id="{3B86C90E-A50D-4387-8EF3-FCA87D162E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21939" y="4542788"/>
            <a:ext cx="1261053" cy="1261053"/>
          </a:xfrm>
          <a:prstGeom prst="rect">
            <a:avLst/>
          </a:prstGeom>
        </p:spPr>
      </p:pic>
      <p:pic>
        <p:nvPicPr>
          <p:cNvPr id="18" name="그래픽 17" descr="이미지 단색으로 채워진">
            <a:extLst>
              <a:ext uri="{FF2B5EF4-FFF2-40B4-BE49-F238E27FC236}">
                <a16:creationId xmlns:a16="http://schemas.microsoft.com/office/drawing/2014/main" id="{29F04E1F-853F-4FEC-A332-65E524B91DE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82642" y="4472882"/>
            <a:ext cx="1374910" cy="1374910"/>
          </a:xfrm>
          <a:prstGeom prst="rect">
            <a:avLst/>
          </a:prstGeom>
        </p:spPr>
      </p:pic>
      <p:sp>
        <p:nvSpPr>
          <p:cNvPr id="40" name="직사각형 39">
            <a:extLst>
              <a:ext uri="{FF2B5EF4-FFF2-40B4-BE49-F238E27FC236}">
                <a16:creationId xmlns:a16="http://schemas.microsoft.com/office/drawing/2014/main" id="{BE19EB9A-9731-4DD9-BBD5-2618910F6506}"/>
              </a:ext>
            </a:extLst>
          </p:cNvPr>
          <p:cNvSpPr/>
          <p:nvPr/>
        </p:nvSpPr>
        <p:spPr>
          <a:xfrm>
            <a:off x="3209023" y="2233892"/>
            <a:ext cx="1613139" cy="629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주요기법</a:t>
            </a:r>
          </a:p>
        </p:txBody>
      </p:sp>
      <p:sp>
        <p:nvSpPr>
          <p:cNvPr id="41" name="사각형: 둥근 모서리 40">
            <a:extLst>
              <a:ext uri="{FF2B5EF4-FFF2-40B4-BE49-F238E27FC236}">
                <a16:creationId xmlns:a16="http://schemas.microsoft.com/office/drawing/2014/main" id="{5B8F17B7-F1B2-4C07-8E8B-1838CAAE83F3}"/>
              </a:ext>
            </a:extLst>
          </p:cNvPr>
          <p:cNvSpPr/>
          <p:nvPr/>
        </p:nvSpPr>
        <p:spPr>
          <a:xfrm>
            <a:off x="6197992" y="1507573"/>
            <a:ext cx="5132717" cy="508958"/>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변이형 오토인코더</a:t>
            </a:r>
            <a:r>
              <a:rPr lang="en-US" altLang="ko-KR" dirty="0">
                <a:solidFill>
                  <a:schemeClr val="tx1"/>
                </a:solidFill>
              </a:rPr>
              <a:t>(VAE)</a:t>
            </a:r>
            <a:endParaRPr lang="ko-KR" altLang="en-US" dirty="0">
              <a:solidFill>
                <a:schemeClr val="tx1"/>
              </a:solidFill>
            </a:endParaRPr>
          </a:p>
        </p:txBody>
      </p:sp>
      <p:sp>
        <p:nvSpPr>
          <p:cNvPr id="42" name="사각형: 둥근 모서리 41">
            <a:extLst>
              <a:ext uri="{FF2B5EF4-FFF2-40B4-BE49-F238E27FC236}">
                <a16:creationId xmlns:a16="http://schemas.microsoft.com/office/drawing/2014/main" id="{FC777023-4167-4DDF-8F2E-3E111471A670}"/>
              </a:ext>
            </a:extLst>
          </p:cNvPr>
          <p:cNvSpPr/>
          <p:nvPr/>
        </p:nvSpPr>
        <p:spPr>
          <a:xfrm>
            <a:off x="6197992" y="3091883"/>
            <a:ext cx="5132717" cy="50895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적대적 생성 네트워크</a:t>
            </a:r>
            <a:r>
              <a:rPr lang="en-US" altLang="ko-KR" dirty="0">
                <a:solidFill>
                  <a:schemeClr val="tx1"/>
                </a:solidFill>
              </a:rPr>
              <a:t>(GAN)</a:t>
            </a:r>
            <a:endParaRPr lang="ko-KR" altLang="en-US" dirty="0">
              <a:solidFill>
                <a:schemeClr val="tx1"/>
              </a:solidFill>
            </a:endParaRPr>
          </a:p>
        </p:txBody>
      </p:sp>
      <p:cxnSp>
        <p:nvCxnSpPr>
          <p:cNvPr id="44" name="직선 연결선 43">
            <a:extLst>
              <a:ext uri="{FF2B5EF4-FFF2-40B4-BE49-F238E27FC236}">
                <a16:creationId xmlns:a16="http://schemas.microsoft.com/office/drawing/2014/main" id="{2220D4F6-C7DA-4BE3-A843-4C2CBF99659D}"/>
              </a:ext>
            </a:extLst>
          </p:cNvPr>
          <p:cNvCxnSpPr>
            <a:cxnSpLocks/>
          </p:cNvCxnSpPr>
          <p:nvPr/>
        </p:nvCxnSpPr>
        <p:spPr>
          <a:xfrm flipV="1">
            <a:off x="4703810" y="2540765"/>
            <a:ext cx="728249" cy="799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C6A3FF28-BDB3-4ADA-BBA3-84C9C826427F}"/>
              </a:ext>
            </a:extLst>
          </p:cNvPr>
          <p:cNvCxnSpPr>
            <a:cxnSpLocks/>
          </p:cNvCxnSpPr>
          <p:nvPr/>
        </p:nvCxnSpPr>
        <p:spPr>
          <a:xfrm>
            <a:off x="5432059" y="1762052"/>
            <a:ext cx="0" cy="16147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7D1FFB10-4F32-47F2-BB26-AF7DF6DC7BF4}"/>
              </a:ext>
            </a:extLst>
          </p:cNvPr>
          <p:cNvCxnSpPr>
            <a:cxnSpLocks/>
            <a:endCxn id="41" idx="1"/>
          </p:cNvCxnSpPr>
          <p:nvPr/>
        </p:nvCxnSpPr>
        <p:spPr>
          <a:xfrm flipV="1">
            <a:off x="5404387" y="1762052"/>
            <a:ext cx="793605" cy="8312"/>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91B598D6-BCC3-408A-92F5-70B3A15A53E4}"/>
              </a:ext>
            </a:extLst>
          </p:cNvPr>
          <p:cNvCxnSpPr>
            <a:cxnSpLocks/>
          </p:cNvCxnSpPr>
          <p:nvPr/>
        </p:nvCxnSpPr>
        <p:spPr>
          <a:xfrm>
            <a:off x="5432059" y="3336409"/>
            <a:ext cx="765933"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타원 56">
            <a:extLst>
              <a:ext uri="{FF2B5EF4-FFF2-40B4-BE49-F238E27FC236}">
                <a16:creationId xmlns:a16="http://schemas.microsoft.com/office/drawing/2014/main" id="{FA4B7692-6252-4BED-B0DB-3E26B5A3849C}"/>
              </a:ext>
            </a:extLst>
          </p:cNvPr>
          <p:cNvSpPr/>
          <p:nvPr/>
        </p:nvSpPr>
        <p:spPr>
          <a:xfrm>
            <a:off x="5897360" y="1188720"/>
            <a:ext cx="5733981" cy="11108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a16="http://schemas.microsoft.com/office/drawing/2014/main" id="{A10F5589-374B-4E41-B5C4-89EFF223ACCC}"/>
              </a:ext>
            </a:extLst>
          </p:cNvPr>
          <p:cNvSpPr/>
          <p:nvPr/>
        </p:nvSpPr>
        <p:spPr>
          <a:xfrm>
            <a:off x="7977284" y="3996556"/>
            <a:ext cx="2581441" cy="27077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A6611547-159F-4CDE-9B8A-E8A0A1FA9EBE}"/>
              </a:ext>
            </a:extLst>
          </p:cNvPr>
          <p:cNvSpPr/>
          <p:nvPr/>
        </p:nvSpPr>
        <p:spPr>
          <a:xfrm>
            <a:off x="276045" y="1363352"/>
            <a:ext cx="2571963" cy="2479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사각형: 둥근 모서리 61">
            <a:extLst>
              <a:ext uri="{FF2B5EF4-FFF2-40B4-BE49-F238E27FC236}">
                <a16:creationId xmlns:a16="http://schemas.microsoft.com/office/drawing/2014/main" id="{2F9FE2B1-B55B-4D63-B7C3-00DAF902EE8E}"/>
              </a:ext>
            </a:extLst>
          </p:cNvPr>
          <p:cNvSpPr/>
          <p:nvPr/>
        </p:nvSpPr>
        <p:spPr>
          <a:xfrm>
            <a:off x="422693" y="1572049"/>
            <a:ext cx="2272941" cy="4033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이미지의 잠재 공간</a:t>
            </a:r>
          </a:p>
        </p:txBody>
      </p:sp>
      <p:sp>
        <p:nvSpPr>
          <p:cNvPr id="63" name="사각형: 둥근 모서리 62">
            <a:extLst>
              <a:ext uri="{FF2B5EF4-FFF2-40B4-BE49-F238E27FC236}">
                <a16:creationId xmlns:a16="http://schemas.microsoft.com/office/drawing/2014/main" id="{18F8937E-70E1-4900-AC78-211FC6E6D2A5}"/>
              </a:ext>
            </a:extLst>
          </p:cNvPr>
          <p:cNvSpPr/>
          <p:nvPr/>
        </p:nvSpPr>
        <p:spPr>
          <a:xfrm>
            <a:off x="345057" y="2676735"/>
            <a:ext cx="2425313" cy="9095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ko-KR" altLang="en-US" dirty="0">
                <a:solidFill>
                  <a:schemeClr val="tx1"/>
                </a:solidFill>
              </a:rPr>
              <a:t>새로운 이미지</a:t>
            </a:r>
            <a:endParaRPr lang="en-US" altLang="ko-KR" dirty="0">
              <a:solidFill>
                <a:schemeClr val="tx1"/>
              </a:solidFill>
            </a:endParaRPr>
          </a:p>
          <a:p>
            <a:pPr marL="285750" indent="-285750">
              <a:buFont typeface="Arial" panose="020B0604020202020204" pitchFamily="34" charset="0"/>
              <a:buChar char="•"/>
            </a:pPr>
            <a:r>
              <a:rPr lang="ko-KR" altLang="en-US" dirty="0">
                <a:solidFill>
                  <a:schemeClr val="tx1"/>
                </a:solidFill>
              </a:rPr>
              <a:t>기존 이미지 변형</a:t>
            </a:r>
          </a:p>
        </p:txBody>
      </p:sp>
      <p:sp>
        <p:nvSpPr>
          <p:cNvPr id="64" name="화살표: 오른쪽 63">
            <a:extLst>
              <a:ext uri="{FF2B5EF4-FFF2-40B4-BE49-F238E27FC236}">
                <a16:creationId xmlns:a16="http://schemas.microsoft.com/office/drawing/2014/main" id="{90DADC67-E5ED-462D-A751-25B6B37935AE}"/>
              </a:ext>
            </a:extLst>
          </p:cNvPr>
          <p:cNvSpPr/>
          <p:nvPr/>
        </p:nvSpPr>
        <p:spPr>
          <a:xfrm rot="5400000">
            <a:off x="827215" y="2109190"/>
            <a:ext cx="553015" cy="44506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별: 꼭짓점 16개 65">
            <a:extLst>
              <a:ext uri="{FF2B5EF4-FFF2-40B4-BE49-F238E27FC236}">
                <a16:creationId xmlns:a16="http://schemas.microsoft.com/office/drawing/2014/main" id="{1772510D-A67F-440C-8829-C49EE46EB77B}"/>
              </a:ext>
            </a:extLst>
          </p:cNvPr>
          <p:cNvSpPr/>
          <p:nvPr/>
        </p:nvSpPr>
        <p:spPr>
          <a:xfrm>
            <a:off x="1230731" y="2083350"/>
            <a:ext cx="1492370" cy="486052"/>
          </a:xfrm>
          <a:prstGeom prst="star1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a:solidFill>
                  <a:schemeClr val="tx1"/>
                </a:solidFill>
              </a:rPr>
              <a:t>샘플링</a:t>
            </a:r>
          </a:p>
        </p:txBody>
      </p:sp>
      <p:cxnSp>
        <p:nvCxnSpPr>
          <p:cNvPr id="68" name="직선 연결선 67">
            <a:extLst>
              <a:ext uri="{FF2B5EF4-FFF2-40B4-BE49-F238E27FC236}">
                <a16:creationId xmlns:a16="http://schemas.microsoft.com/office/drawing/2014/main" id="{233B53BB-C2A0-43D7-9ACE-F980F19A5AA7}"/>
              </a:ext>
            </a:extLst>
          </p:cNvPr>
          <p:cNvCxnSpPr>
            <a:cxnSpLocks/>
          </p:cNvCxnSpPr>
          <p:nvPr/>
        </p:nvCxnSpPr>
        <p:spPr>
          <a:xfrm>
            <a:off x="1561338" y="1933568"/>
            <a:ext cx="1011508"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909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002FDC5-1C54-4BEE-9C89-4E8C30029A96}"/>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652"/>
          <a:stretch/>
        </p:blipFill>
        <p:spPr>
          <a:xfrm>
            <a:off x="2783840" y="0"/>
            <a:ext cx="9408160" cy="6858000"/>
          </a:xfrm>
          <a:prstGeom prst="rect">
            <a:avLst/>
          </a:prstGeom>
        </p:spPr>
      </p:pic>
      <p:sp>
        <p:nvSpPr>
          <p:cNvPr id="7" name="직사각형 6">
            <a:extLst>
              <a:ext uri="{FF2B5EF4-FFF2-40B4-BE49-F238E27FC236}">
                <a16:creationId xmlns:a16="http://schemas.microsoft.com/office/drawing/2014/main" id="{BFB742AF-8DE1-4801-BAAB-FF7C033D40F3}"/>
              </a:ext>
            </a:extLst>
          </p:cNvPr>
          <p:cNvSpPr/>
          <p:nvPr/>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9B29B74-5530-431A-9A1D-6C360E5E40A6}"/>
              </a:ext>
            </a:extLst>
          </p:cNvPr>
          <p:cNvSpPr txBox="1"/>
          <p:nvPr/>
        </p:nvSpPr>
        <p:spPr>
          <a:xfrm>
            <a:off x="905404" y="2786658"/>
            <a:ext cx="4663456" cy="1200329"/>
          </a:xfrm>
          <a:prstGeom prst="rect">
            <a:avLst/>
          </a:prstGeom>
          <a:noFill/>
        </p:spPr>
        <p:txBody>
          <a:bodyPr wrap="none" rtlCol="0">
            <a:spAutoFit/>
          </a:bodyPr>
          <a:lstStyle/>
          <a:p>
            <a:r>
              <a:rPr lang="ko-KR" altLang="en-US" sz="3600" spc="-300" dirty="0">
                <a:solidFill>
                  <a:schemeClr val="bg1"/>
                </a:solidFill>
              </a:rPr>
              <a:t>이미지의 잠재 공간에서</a:t>
            </a:r>
            <a:endParaRPr lang="en-US" altLang="ko-KR" sz="3600" spc="-300" dirty="0">
              <a:solidFill>
                <a:schemeClr val="bg1"/>
              </a:solidFill>
            </a:endParaRPr>
          </a:p>
          <a:p>
            <a:pPr algn="r"/>
            <a:r>
              <a:rPr lang="ko-KR" altLang="en-US" sz="3600" spc="-300" dirty="0">
                <a:solidFill>
                  <a:schemeClr val="bg1"/>
                </a:solidFill>
              </a:rPr>
              <a:t>샘플링하기</a:t>
            </a:r>
          </a:p>
        </p:txBody>
      </p:sp>
      <p:sp>
        <p:nvSpPr>
          <p:cNvPr id="11" name="TextBox 10">
            <a:extLst>
              <a:ext uri="{FF2B5EF4-FFF2-40B4-BE49-F238E27FC236}">
                <a16:creationId xmlns:a16="http://schemas.microsoft.com/office/drawing/2014/main" id="{DD6DC040-1911-4DE1-B7BA-8D50B20BC5F8}"/>
              </a:ext>
            </a:extLst>
          </p:cNvPr>
          <p:cNvSpPr txBox="1"/>
          <p:nvPr/>
        </p:nvSpPr>
        <p:spPr>
          <a:xfrm>
            <a:off x="378036" y="3034961"/>
            <a:ext cx="770788" cy="307777"/>
          </a:xfrm>
          <a:prstGeom prst="rect">
            <a:avLst/>
          </a:prstGeom>
          <a:noFill/>
        </p:spPr>
        <p:txBody>
          <a:bodyPr wrap="none" rtlCol="0">
            <a:spAutoFit/>
          </a:bodyPr>
          <a:lstStyle/>
          <a:p>
            <a:r>
              <a:rPr lang="en-US" altLang="ko-KR" sz="1400" dirty="0">
                <a:solidFill>
                  <a:schemeClr val="bg1"/>
                </a:solidFill>
              </a:rPr>
              <a:t>Part 1, </a:t>
            </a:r>
            <a:endParaRPr lang="ko-KR" altLang="en-US" sz="1400" dirty="0">
              <a:solidFill>
                <a:schemeClr val="bg1"/>
              </a:solidFill>
            </a:endParaRPr>
          </a:p>
        </p:txBody>
      </p:sp>
      <p:cxnSp>
        <p:nvCxnSpPr>
          <p:cNvPr id="12" name="직선 연결선 11">
            <a:extLst>
              <a:ext uri="{FF2B5EF4-FFF2-40B4-BE49-F238E27FC236}">
                <a16:creationId xmlns:a16="http://schemas.microsoft.com/office/drawing/2014/main" id="{E9C7568C-DA98-40CE-9115-1F19853EEDF6}"/>
              </a:ext>
            </a:extLst>
          </p:cNvPr>
          <p:cNvCxnSpPr>
            <a:cxnSpLocks/>
          </p:cNvCxnSpPr>
          <p:nvPr/>
        </p:nvCxnSpPr>
        <p:spPr>
          <a:xfrm>
            <a:off x="474453" y="2555712"/>
            <a:ext cx="49601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92A7BF85-EFF0-4169-9F33-5B30AFBB9A2A}"/>
              </a:ext>
            </a:extLst>
          </p:cNvPr>
          <p:cNvCxnSpPr>
            <a:cxnSpLocks/>
          </p:cNvCxnSpPr>
          <p:nvPr/>
        </p:nvCxnSpPr>
        <p:spPr>
          <a:xfrm>
            <a:off x="474453" y="4175749"/>
            <a:ext cx="49601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211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7800533" cy="646331"/>
          </a:xfrm>
          <a:prstGeom prst="rect">
            <a:avLst/>
          </a:prstGeom>
          <a:noFill/>
        </p:spPr>
        <p:txBody>
          <a:bodyPr wrap="none" rtlCol="0">
            <a:spAutoFit/>
          </a:bodyPr>
          <a:lstStyle/>
          <a:p>
            <a:r>
              <a:rPr lang="en-US" altLang="ko-KR" sz="3600" spc="-300" dirty="0">
                <a:solidFill>
                  <a:schemeClr val="bg1"/>
                </a:solidFill>
              </a:rPr>
              <a:t>8.4.1 </a:t>
            </a:r>
            <a:r>
              <a:rPr lang="ko-KR" altLang="en-US" sz="3600" spc="-300" dirty="0">
                <a:solidFill>
                  <a:schemeClr val="bg1"/>
                </a:solidFill>
              </a:rPr>
              <a:t>이미지의 잠재 공간에서 샘플링하기</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1, </a:t>
            </a:r>
            <a:endParaRPr lang="ko-KR" altLang="en-US" sz="1400" dirty="0">
              <a:solidFill>
                <a:schemeClr val="bg1"/>
              </a:solidFill>
            </a:endParaRPr>
          </a:p>
        </p:txBody>
      </p:sp>
      <p:pic>
        <p:nvPicPr>
          <p:cNvPr id="1026" name="Picture 2" descr="AI의 &amp;#39;사람 얼굴&amp;#39; 공부법? 안면 인식 데이터셋 살펴보기 &amp;lt; Opinion &amp;lt; Ai/Robot &amp;lt; Tech &amp;lt; 기사본문 - 코딩월드뉴스">
            <a:extLst>
              <a:ext uri="{FF2B5EF4-FFF2-40B4-BE49-F238E27FC236}">
                <a16:creationId xmlns:a16="http://schemas.microsoft.com/office/drawing/2014/main" id="{B178C95C-CF0B-4E4E-879C-1FB5075E04D6}"/>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37962" y="1375895"/>
            <a:ext cx="2243262" cy="1679822"/>
          </a:xfrm>
          <a:prstGeom prst="rect">
            <a:avLst/>
          </a:prstGeom>
          <a:noFill/>
          <a:ln w="38100">
            <a:solidFill>
              <a:schemeClr val="accent1">
                <a:lumMod val="20000"/>
                <a:lumOff val="80000"/>
              </a:schemeClr>
            </a:solidFill>
          </a:ln>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33B6D219-3A12-4D22-9C2E-E3A1E24CFCF3}"/>
              </a:ext>
            </a:extLst>
          </p:cNvPr>
          <p:cNvSpPr/>
          <p:nvPr/>
        </p:nvSpPr>
        <p:spPr>
          <a:xfrm>
            <a:off x="637962" y="3937290"/>
            <a:ext cx="2243263" cy="21098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사각형: 둥근 모서리 34">
            <a:extLst>
              <a:ext uri="{FF2B5EF4-FFF2-40B4-BE49-F238E27FC236}">
                <a16:creationId xmlns:a16="http://schemas.microsoft.com/office/drawing/2014/main" id="{87BC2FA3-0376-4AB1-B80C-507876999672}"/>
              </a:ext>
            </a:extLst>
          </p:cNvPr>
          <p:cNvSpPr/>
          <p:nvPr/>
        </p:nvSpPr>
        <p:spPr>
          <a:xfrm>
            <a:off x="5158595" y="4504198"/>
            <a:ext cx="3174521" cy="976011"/>
          </a:xfrm>
          <a:prstGeom prst="roundRect">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생성자</a:t>
            </a:r>
            <a:r>
              <a:rPr lang="en-US" altLang="ko-KR" dirty="0">
                <a:solidFill>
                  <a:schemeClr val="tx1"/>
                </a:solidFill>
              </a:rPr>
              <a:t>(GAN)/</a:t>
            </a:r>
          </a:p>
          <a:p>
            <a:pPr algn="ctr"/>
            <a:r>
              <a:rPr lang="ko-KR" altLang="en-US" dirty="0" err="1">
                <a:solidFill>
                  <a:schemeClr val="tx1"/>
                </a:solidFill>
              </a:rPr>
              <a:t>디코더</a:t>
            </a:r>
            <a:r>
              <a:rPr lang="en-US" altLang="ko-KR" dirty="0">
                <a:solidFill>
                  <a:schemeClr val="tx1"/>
                </a:solidFill>
              </a:rPr>
              <a:t>(VAE)</a:t>
            </a:r>
            <a:endParaRPr lang="ko-KR" altLang="en-US" dirty="0">
              <a:solidFill>
                <a:schemeClr val="tx1"/>
              </a:solidFill>
            </a:endParaRPr>
          </a:p>
        </p:txBody>
      </p:sp>
      <p:pic>
        <p:nvPicPr>
          <p:cNvPr id="2050" name="Picture 2" descr="AI로 음란물에 여사친 얼굴 합성… 진화하는 디지털 성범죄 | 한경닷컴">
            <a:extLst>
              <a:ext uri="{FF2B5EF4-FFF2-40B4-BE49-F238E27FC236}">
                <a16:creationId xmlns:a16="http://schemas.microsoft.com/office/drawing/2014/main" id="{456F1A38-2272-427B-8084-407D66BEBA3E}"/>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9928452" y="3453789"/>
            <a:ext cx="1781175" cy="268171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직선 화살표 연결선 6">
            <a:extLst>
              <a:ext uri="{FF2B5EF4-FFF2-40B4-BE49-F238E27FC236}">
                <a16:creationId xmlns:a16="http://schemas.microsoft.com/office/drawing/2014/main" id="{57C642E0-ED16-4781-93AC-85F6BCA02436}"/>
              </a:ext>
            </a:extLst>
          </p:cNvPr>
          <p:cNvCxnSpPr>
            <a:stCxn id="1026" idx="2"/>
            <a:endCxn id="33" idx="0"/>
          </p:cNvCxnSpPr>
          <p:nvPr/>
        </p:nvCxnSpPr>
        <p:spPr>
          <a:xfrm>
            <a:off x="1759593" y="3055717"/>
            <a:ext cx="1" cy="881573"/>
          </a:xfrm>
          <a:prstGeom prst="straightConnector1">
            <a:avLst/>
          </a:prstGeom>
          <a:ln w="38100">
            <a:solidFill>
              <a:srgbClr val="04396C"/>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6FC4B8B9-5251-4F3D-8274-86ED96C69DC0}"/>
              </a:ext>
            </a:extLst>
          </p:cNvPr>
          <p:cNvSpPr/>
          <p:nvPr/>
        </p:nvSpPr>
        <p:spPr>
          <a:xfrm>
            <a:off x="1578634" y="3311808"/>
            <a:ext cx="362307" cy="36230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b="1" dirty="0">
                <a:solidFill>
                  <a:schemeClr val="tx1"/>
                </a:solidFill>
              </a:rPr>
              <a:t>?</a:t>
            </a:r>
            <a:endParaRPr lang="ko-KR" altLang="en-US" sz="2200" b="1" dirty="0">
              <a:solidFill>
                <a:schemeClr val="tx1"/>
              </a:solidFill>
            </a:endParaRPr>
          </a:p>
        </p:txBody>
      </p:sp>
      <p:cxnSp>
        <p:nvCxnSpPr>
          <p:cNvPr id="38" name="직선 화살표 연결선 37">
            <a:extLst>
              <a:ext uri="{FF2B5EF4-FFF2-40B4-BE49-F238E27FC236}">
                <a16:creationId xmlns:a16="http://schemas.microsoft.com/office/drawing/2014/main" id="{BBAAAF5F-68BC-4942-8887-1A7D634B694A}"/>
              </a:ext>
            </a:extLst>
          </p:cNvPr>
          <p:cNvCxnSpPr>
            <a:cxnSpLocks/>
          </p:cNvCxnSpPr>
          <p:nvPr/>
        </p:nvCxnSpPr>
        <p:spPr>
          <a:xfrm flipV="1">
            <a:off x="2166880" y="5008542"/>
            <a:ext cx="1590576" cy="1"/>
          </a:xfrm>
          <a:prstGeom prst="straightConnector1">
            <a:avLst/>
          </a:prstGeom>
          <a:ln w="38100">
            <a:solidFill>
              <a:srgbClr val="04396C"/>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70B0C7F4-9DE7-4E7D-94EC-0D47B124ED56}"/>
              </a:ext>
            </a:extLst>
          </p:cNvPr>
          <p:cNvCxnSpPr>
            <a:cxnSpLocks/>
          </p:cNvCxnSpPr>
          <p:nvPr/>
        </p:nvCxnSpPr>
        <p:spPr>
          <a:xfrm>
            <a:off x="4106172" y="5008542"/>
            <a:ext cx="1031587" cy="0"/>
          </a:xfrm>
          <a:prstGeom prst="straightConnector1">
            <a:avLst/>
          </a:prstGeom>
          <a:ln w="38100">
            <a:solidFill>
              <a:srgbClr val="04396C"/>
            </a:solidFill>
            <a:tailEnd type="triangle"/>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841802C9-E16F-4842-AC3F-BA3CB00C29E4}"/>
              </a:ext>
            </a:extLst>
          </p:cNvPr>
          <p:cNvSpPr/>
          <p:nvPr/>
        </p:nvSpPr>
        <p:spPr>
          <a:xfrm>
            <a:off x="3838754" y="4321836"/>
            <a:ext cx="186120" cy="142335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a:extLst>
              <a:ext uri="{FF2B5EF4-FFF2-40B4-BE49-F238E27FC236}">
                <a16:creationId xmlns:a16="http://schemas.microsoft.com/office/drawing/2014/main" id="{58F1B834-EB2C-4730-A7AA-653A7809DEE0}"/>
              </a:ext>
            </a:extLst>
          </p:cNvPr>
          <p:cNvSpPr/>
          <p:nvPr/>
        </p:nvSpPr>
        <p:spPr>
          <a:xfrm>
            <a:off x="1921681" y="4845553"/>
            <a:ext cx="295789" cy="29578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00" b="1" dirty="0">
              <a:solidFill>
                <a:schemeClr val="tx1"/>
              </a:solidFill>
            </a:endParaRPr>
          </a:p>
        </p:txBody>
      </p:sp>
      <p:cxnSp>
        <p:nvCxnSpPr>
          <p:cNvPr id="46" name="직선 화살표 연결선 45">
            <a:extLst>
              <a:ext uri="{FF2B5EF4-FFF2-40B4-BE49-F238E27FC236}">
                <a16:creationId xmlns:a16="http://schemas.microsoft.com/office/drawing/2014/main" id="{81D88B6E-169C-4722-B61A-E47421747971}"/>
              </a:ext>
            </a:extLst>
          </p:cNvPr>
          <p:cNvCxnSpPr>
            <a:cxnSpLocks/>
          </p:cNvCxnSpPr>
          <p:nvPr/>
        </p:nvCxnSpPr>
        <p:spPr>
          <a:xfrm>
            <a:off x="8333117" y="5008541"/>
            <a:ext cx="1500995" cy="0"/>
          </a:xfrm>
          <a:prstGeom prst="straightConnector1">
            <a:avLst/>
          </a:prstGeom>
          <a:ln w="38100">
            <a:solidFill>
              <a:srgbClr val="04396C"/>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A7C1F76-AA50-44F9-B137-69DCD141D9F6}"/>
              </a:ext>
            </a:extLst>
          </p:cNvPr>
          <p:cNvSpPr txBox="1"/>
          <p:nvPr/>
        </p:nvSpPr>
        <p:spPr>
          <a:xfrm>
            <a:off x="3029952" y="1955935"/>
            <a:ext cx="1441420" cy="400110"/>
          </a:xfrm>
          <a:prstGeom prst="rect">
            <a:avLst/>
          </a:prstGeom>
          <a:noFill/>
        </p:spPr>
        <p:txBody>
          <a:bodyPr wrap="none" rtlCol="0">
            <a:spAutoFit/>
          </a:bodyPr>
          <a:lstStyle/>
          <a:p>
            <a:pPr algn="ctr"/>
            <a:r>
              <a:rPr lang="ko-KR" altLang="en-US" sz="2000" b="1" spc="-150" dirty="0">
                <a:solidFill>
                  <a:srgbClr val="393939"/>
                </a:solidFill>
                <a:latin typeface="+mj-ea"/>
                <a:ea typeface="+mj-ea"/>
              </a:rPr>
              <a:t>훈련 데이터</a:t>
            </a:r>
          </a:p>
        </p:txBody>
      </p:sp>
      <p:sp>
        <p:nvSpPr>
          <p:cNvPr id="55" name="TextBox 54">
            <a:extLst>
              <a:ext uri="{FF2B5EF4-FFF2-40B4-BE49-F238E27FC236}">
                <a16:creationId xmlns:a16="http://schemas.microsoft.com/office/drawing/2014/main" id="{C87706F3-464B-4F92-BB95-DADB33C608C9}"/>
              </a:ext>
            </a:extLst>
          </p:cNvPr>
          <p:cNvSpPr txBox="1"/>
          <p:nvPr/>
        </p:nvSpPr>
        <p:spPr>
          <a:xfrm>
            <a:off x="637962" y="6113301"/>
            <a:ext cx="2223686" cy="630942"/>
          </a:xfrm>
          <a:prstGeom prst="rect">
            <a:avLst/>
          </a:prstGeom>
          <a:noFill/>
        </p:spPr>
        <p:txBody>
          <a:bodyPr wrap="none" rtlCol="0">
            <a:spAutoFit/>
          </a:bodyPr>
          <a:lstStyle/>
          <a:p>
            <a:pPr algn="ctr"/>
            <a:r>
              <a:rPr lang="ko-KR" altLang="en-US" sz="2000" spc="-150" dirty="0">
                <a:solidFill>
                  <a:srgbClr val="393939"/>
                </a:solidFill>
                <a:latin typeface="+mj-ea"/>
                <a:ea typeface="+mj-ea"/>
              </a:rPr>
              <a:t>이미지의 잠재 공간</a:t>
            </a:r>
            <a:endParaRPr lang="en-US" altLang="ko-KR" sz="2000" spc="-150" dirty="0">
              <a:solidFill>
                <a:srgbClr val="393939"/>
              </a:solidFill>
              <a:latin typeface="+mj-ea"/>
              <a:ea typeface="+mj-ea"/>
            </a:endParaRPr>
          </a:p>
          <a:p>
            <a:pPr algn="ctr"/>
            <a:r>
              <a:rPr lang="en-US" altLang="ko-KR" sz="1500" spc="-150" dirty="0">
                <a:solidFill>
                  <a:srgbClr val="393939"/>
                </a:solidFill>
                <a:latin typeface="+mj-ea"/>
                <a:ea typeface="+mj-ea"/>
              </a:rPr>
              <a:t>(</a:t>
            </a:r>
            <a:r>
              <a:rPr lang="ko-KR" altLang="en-US" sz="1500" spc="-150" dirty="0">
                <a:solidFill>
                  <a:srgbClr val="393939"/>
                </a:solidFill>
                <a:latin typeface="+mj-ea"/>
                <a:ea typeface="+mj-ea"/>
              </a:rPr>
              <a:t>벡터 공간</a:t>
            </a:r>
            <a:r>
              <a:rPr lang="en-US" altLang="ko-KR" sz="1500" spc="-150" dirty="0">
                <a:solidFill>
                  <a:srgbClr val="393939"/>
                </a:solidFill>
                <a:latin typeface="+mj-ea"/>
                <a:ea typeface="+mj-ea"/>
              </a:rPr>
              <a:t>)</a:t>
            </a:r>
            <a:endParaRPr lang="ko-KR" altLang="en-US" sz="1500" spc="-150" dirty="0">
              <a:solidFill>
                <a:srgbClr val="393939"/>
              </a:solidFill>
              <a:latin typeface="+mj-ea"/>
              <a:ea typeface="+mj-ea"/>
            </a:endParaRPr>
          </a:p>
        </p:txBody>
      </p:sp>
      <p:sp>
        <p:nvSpPr>
          <p:cNvPr id="56" name="TextBox 55">
            <a:extLst>
              <a:ext uri="{FF2B5EF4-FFF2-40B4-BE49-F238E27FC236}">
                <a16:creationId xmlns:a16="http://schemas.microsoft.com/office/drawing/2014/main" id="{FACAE60F-DD60-4F22-A2B0-B7CACF933756}"/>
              </a:ext>
            </a:extLst>
          </p:cNvPr>
          <p:cNvSpPr txBox="1"/>
          <p:nvPr/>
        </p:nvSpPr>
        <p:spPr>
          <a:xfrm>
            <a:off x="1990168" y="3274005"/>
            <a:ext cx="1204177" cy="400110"/>
          </a:xfrm>
          <a:prstGeom prst="rect">
            <a:avLst/>
          </a:prstGeom>
          <a:noFill/>
        </p:spPr>
        <p:txBody>
          <a:bodyPr wrap="none" rtlCol="0">
            <a:spAutoFit/>
          </a:bodyPr>
          <a:lstStyle/>
          <a:p>
            <a:pPr algn="ctr"/>
            <a:r>
              <a:rPr lang="ko-KR" altLang="en-US" sz="2000" spc="-150" dirty="0">
                <a:solidFill>
                  <a:srgbClr val="393939"/>
                </a:solidFill>
                <a:latin typeface="+mj-ea"/>
                <a:ea typeface="+mj-ea"/>
              </a:rPr>
              <a:t>학습 과정</a:t>
            </a:r>
          </a:p>
        </p:txBody>
      </p:sp>
      <p:sp>
        <p:nvSpPr>
          <p:cNvPr id="59" name="TextBox 58">
            <a:extLst>
              <a:ext uri="{FF2B5EF4-FFF2-40B4-BE49-F238E27FC236}">
                <a16:creationId xmlns:a16="http://schemas.microsoft.com/office/drawing/2014/main" id="{C2E6C987-CDA5-4D55-927F-CE596A80F679}"/>
              </a:ext>
            </a:extLst>
          </p:cNvPr>
          <p:cNvSpPr txBox="1"/>
          <p:nvPr/>
        </p:nvSpPr>
        <p:spPr>
          <a:xfrm>
            <a:off x="2992379" y="5862452"/>
            <a:ext cx="2064989" cy="369332"/>
          </a:xfrm>
          <a:prstGeom prst="rect">
            <a:avLst/>
          </a:prstGeom>
          <a:noFill/>
        </p:spPr>
        <p:txBody>
          <a:bodyPr wrap="none" rtlCol="0">
            <a:spAutoFit/>
          </a:bodyPr>
          <a:lstStyle/>
          <a:p>
            <a:pPr algn="ctr"/>
            <a:r>
              <a:rPr lang="ko-KR" altLang="en-US" spc="-150" dirty="0">
                <a:solidFill>
                  <a:srgbClr val="393939"/>
                </a:solidFill>
                <a:latin typeface="+mj-ea"/>
                <a:ea typeface="+mj-ea"/>
              </a:rPr>
              <a:t>잠재 공간의</a:t>
            </a:r>
            <a:r>
              <a:rPr lang="en-US" altLang="ko-KR" spc="-150" dirty="0">
                <a:solidFill>
                  <a:srgbClr val="393939"/>
                </a:solidFill>
                <a:latin typeface="+mj-ea"/>
                <a:ea typeface="+mj-ea"/>
              </a:rPr>
              <a:t> </a:t>
            </a:r>
            <a:r>
              <a:rPr lang="ko-KR" altLang="en-US" spc="-150" dirty="0">
                <a:solidFill>
                  <a:srgbClr val="393939"/>
                </a:solidFill>
                <a:latin typeface="+mj-ea"/>
                <a:ea typeface="+mj-ea"/>
              </a:rPr>
              <a:t>한 벡터</a:t>
            </a:r>
          </a:p>
        </p:txBody>
      </p:sp>
      <p:sp>
        <p:nvSpPr>
          <p:cNvPr id="61" name="TextBox 60">
            <a:extLst>
              <a:ext uri="{FF2B5EF4-FFF2-40B4-BE49-F238E27FC236}">
                <a16:creationId xmlns:a16="http://schemas.microsoft.com/office/drawing/2014/main" id="{9ED33526-04EE-494D-8232-F2E80638B9F8}"/>
              </a:ext>
            </a:extLst>
          </p:cNvPr>
          <p:cNvSpPr txBox="1"/>
          <p:nvPr/>
        </p:nvSpPr>
        <p:spPr>
          <a:xfrm>
            <a:off x="10166457" y="6170167"/>
            <a:ext cx="1305165" cy="369332"/>
          </a:xfrm>
          <a:prstGeom prst="rect">
            <a:avLst/>
          </a:prstGeom>
          <a:noFill/>
        </p:spPr>
        <p:txBody>
          <a:bodyPr wrap="none" rtlCol="0">
            <a:spAutoFit/>
          </a:bodyPr>
          <a:lstStyle/>
          <a:p>
            <a:pPr algn="ctr"/>
            <a:r>
              <a:rPr lang="ko-KR" altLang="en-US" spc="-150" dirty="0">
                <a:solidFill>
                  <a:srgbClr val="393939"/>
                </a:solidFill>
                <a:latin typeface="+mj-ea"/>
                <a:ea typeface="+mj-ea"/>
              </a:rPr>
              <a:t>합성 이미지</a:t>
            </a:r>
          </a:p>
        </p:txBody>
      </p:sp>
    </p:spTree>
    <p:extLst>
      <p:ext uri="{BB962C8B-B14F-4D97-AF65-F5344CB8AC3E}">
        <p14:creationId xmlns:p14="http://schemas.microsoft.com/office/powerpoint/2010/main" val="1644739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002FDC5-1C54-4BEE-9C89-4E8C30029A96}"/>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652"/>
          <a:stretch/>
        </p:blipFill>
        <p:spPr>
          <a:xfrm>
            <a:off x="2783840" y="0"/>
            <a:ext cx="9408160" cy="6858000"/>
          </a:xfrm>
          <a:prstGeom prst="rect">
            <a:avLst/>
          </a:prstGeom>
        </p:spPr>
      </p:pic>
      <p:sp>
        <p:nvSpPr>
          <p:cNvPr id="7" name="직사각형 6">
            <a:extLst>
              <a:ext uri="{FF2B5EF4-FFF2-40B4-BE49-F238E27FC236}">
                <a16:creationId xmlns:a16="http://schemas.microsoft.com/office/drawing/2014/main" id="{BFB742AF-8DE1-4801-BAAB-FF7C033D40F3}"/>
              </a:ext>
            </a:extLst>
          </p:cNvPr>
          <p:cNvSpPr/>
          <p:nvPr/>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9B29B74-5530-431A-9A1D-6C360E5E40A6}"/>
              </a:ext>
            </a:extLst>
          </p:cNvPr>
          <p:cNvSpPr txBox="1"/>
          <p:nvPr/>
        </p:nvSpPr>
        <p:spPr>
          <a:xfrm>
            <a:off x="1146940" y="2786658"/>
            <a:ext cx="3817071" cy="1200329"/>
          </a:xfrm>
          <a:prstGeom prst="rect">
            <a:avLst/>
          </a:prstGeom>
          <a:noFill/>
        </p:spPr>
        <p:txBody>
          <a:bodyPr wrap="none" rtlCol="0">
            <a:spAutoFit/>
          </a:bodyPr>
          <a:lstStyle/>
          <a:p>
            <a:r>
              <a:rPr lang="ko-KR" altLang="en-US" sz="3600" spc="-300" dirty="0">
                <a:solidFill>
                  <a:schemeClr val="bg1"/>
                </a:solidFill>
              </a:rPr>
              <a:t>이미지 변형을 위한</a:t>
            </a:r>
            <a:endParaRPr lang="en-US" altLang="ko-KR" sz="3600" spc="-300" dirty="0">
              <a:solidFill>
                <a:schemeClr val="bg1"/>
              </a:solidFill>
            </a:endParaRPr>
          </a:p>
          <a:p>
            <a:pPr algn="r"/>
            <a:r>
              <a:rPr lang="ko-KR" altLang="en-US" sz="3600" spc="-300" dirty="0">
                <a:solidFill>
                  <a:schemeClr val="bg1"/>
                </a:solidFill>
              </a:rPr>
              <a:t>개념 벡터</a:t>
            </a:r>
          </a:p>
        </p:txBody>
      </p:sp>
      <p:sp>
        <p:nvSpPr>
          <p:cNvPr id="11" name="TextBox 10">
            <a:extLst>
              <a:ext uri="{FF2B5EF4-FFF2-40B4-BE49-F238E27FC236}">
                <a16:creationId xmlns:a16="http://schemas.microsoft.com/office/drawing/2014/main" id="{DD6DC040-1911-4DE1-B7BA-8D50B20BC5F8}"/>
              </a:ext>
            </a:extLst>
          </p:cNvPr>
          <p:cNvSpPr txBox="1"/>
          <p:nvPr/>
        </p:nvSpPr>
        <p:spPr>
          <a:xfrm>
            <a:off x="619572" y="3034961"/>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cxnSp>
        <p:nvCxnSpPr>
          <p:cNvPr id="12" name="직선 연결선 11">
            <a:extLst>
              <a:ext uri="{FF2B5EF4-FFF2-40B4-BE49-F238E27FC236}">
                <a16:creationId xmlns:a16="http://schemas.microsoft.com/office/drawing/2014/main" id="{E9C7568C-DA98-40CE-9115-1F19853EEDF6}"/>
              </a:ext>
            </a:extLst>
          </p:cNvPr>
          <p:cNvCxnSpPr>
            <a:cxnSpLocks/>
          </p:cNvCxnSpPr>
          <p:nvPr/>
        </p:nvCxnSpPr>
        <p:spPr>
          <a:xfrm>
            <a:off x="474453" y="2555712"/>
            <a:ext cx="49601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92A7BF85-EFF0-4169-9F33-5B30AFBB9A2A}"/>
              </a:ext>
            </a:extLst>
          </p:cNvPr>
          <p:cNvCxnSpPr>
            <a:cxnSpLocks/>
          </p:cNvCxnSpPr>
          <p:nvPr/>
        </p:nvCxnSpPr>
        <p:spPr>
          <a:xfrm>
            <a:off x="474453" y="4175749"/>
            <a:ext cx="49601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069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6654386" cy="646331"/>
          </a:xfrm>
          <a:prstGeom prst="rect">
            <a:avLst/>
          </a:prstGeom>
          <a:noFill/>
        </p:spPr>
        <p:txBody>
          <a:bodyPr wrap="none" rtlCol="0">
            <a:spAutoFit/>
          </a:bodyPr>
          <a:lstStyle/>
          <a:p>
            <a:r>
              <a:rPr lang="en-US" altLang="ko-KR" sz="3600" spc="-300" dirty="0">
                <a:solidFill>
                  <a:schemeClr val="bg1"/>
                </a:solidFill>
              </a:rPr>
              <a:t>8.4.2 </a:t>
            </a:r>
            <a:r>
              <a:rPr lang="ko-KR" altLang="en-US" sz="3600" spc="-300" dirty="0">
                <a:solidFill>
                  <a:schemeClr val="bg1"/>
                </a:solidFill>
              </a:rPr>
              <a:t>이미지 변형을 위한 개념 벡터</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sp>
        <p:nvSpPr>
          <p:cNvPr id="33" name="직사각형 32">
            <a:extLst>
              <a:ext uri="{FF2B5EF4-FFF2-40B4-BE49-F238E27FC236}">
                <a16:creationId xmlns:a16="http://schemas.microsoft.com/office/drawing/2014/main" id="{33B6D219-3A12-4D22-9C2E-E3A1E24CFCF3}"/>
              </a:ext>
            </a:extLst>
          </p:cNvPr>
          <p:cNvSpPr/>
          <p:nvPr/>
        </p:nvSpPr>
        <p:spPr>
          <a:xfrm>
            <a:off x="701468" y="2979258"/>
            <a:ext cx="2243263" cy="21098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타원 44">
            <a:extLst>
              <a:ext uri="{FF2B5EF4-FFF2-40B4-BE49-F238E27FC236}">
                <a16:creationId xmlns:a16="http://schemas.microsoft.com/office/drawing/2014/main" id="{58F1B834-EB2C-4730-A7AA-653A7809DEE0}"/>
              </a:ext>
            </a:extLst>
          </p:cNvPr>
          <p:cNvSpPr/>
          <p:nvPr/>
        </p:nvSpPr>
        <p:spPr>
          <a:xfrm>
            <a:off x="831895" y="3165820"/>
            <a:ext cx="445738" cy="4457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b="1" dirty="0">
                <a:solidFill>
                  <a:schemeClr val="tx1"/>
                </a:solidFill>
              </a:rPr>
              <a:t>z</a:t>
            </a:r>
            <a:endParaRPr lang="ko-KR" altLang="en-US" sz="2200" b="1" dirty="0">
              <a:solidFill>
                <a:schemeClr val="tx1"/>
              </a:solidFill>
            </a:endParaRPr>
          </a:p>
        </p:txBody>
      </p:sp>
      <p:sp>
        <p:nvSpPr>
          <p:cNvPr id="55" name="TextBox 54">
            <a:extLst>
              <a:ext uri="{FF2B5EF4-FFF2-40B4-BE49-F238E27FC236}">
                <a16:creationId xmlns:a16="http://schemas.microsoft.com/office/drawing/2014/main" id="{C87706F3-464B-4F92-BB95-DADB33C608C9}"/>
              </a:ext>
            </a:extLst>
          </p:cNvPr>
          <p:cNvSpPr txBox="1"/>
          <p:nvPr/>
        </p:nvSpPr>
        <p:spPr>
          <a:xfrm>
            <a:off x="412556" y="5191135"/>
            <a:ext cx="2768707" cy="630942"/>
          </a:xfrm>
          <a:prstGeom prst="rect">
            <a:avLst/>
          </a:prstGeom>
          <a:noFill/>
        </p:spPr>
        <p:txBody>
          <a:bodyPr wrap="none" rtlCol="0">
            <a:spAutoFit/>
          </a:bodyPr>
          <a:lstStyle/>
          <a:p>
            <a:pPr algn="ctr"/>
            <a:r>
              <a:rPr lang="ko-KR" altLang="en-US" sz="2000" spc="-150" dirty="0">
                <a:solidFill>
                  <a:srgbClr val="393939"/>
                </a:solidFill>
                <a:latin typeface="+mj-ea"/>
                <a:ea typeface="+mj-ea"/>
              </a:rPr>
              <a:t>얼굴 이미지의 잠재 공간</a:t>
            </a:r>
            <a:endParaRPr lang="en-US" altLang="ko-KR" sz="2000" spc="-150" dirty="0">
              <a:solidFill>
                <a:srgbClr val="393939"/>
              </a:solidFill>
              <a:latin typeface="+mj-ea"/>
              <a:ea typeface="+mj-ea"/>
            </a:endParaRPr>
          </a:p>
          <a:p>
            <a:pPr algn="ctr"/>
            <a:r>
              <a:rPr lang="en-US" altLang="ko-KR" sz="1500" spc="-150" dirty="0">
                <a:solidFill>
                  <a:srgbClr val="393939"/>
                </a:solidFill>
                <a:latin typeface="+mj-ea"/>
                <a:ea typeface="+mj-ea"/>
              </a:rPr>
              <a:t>(</a:t>
            </a:r>
            <a:r>
              <a:rPr lang="ko-KR" altLang="en-US" sz="1500" spc="-150" dirty="0">
                <a:solidFill>
                  <a:srgbClr val="393939"/>
                </a:solidFill>
                <a:latin typeface="+mj-ea"/>
                <a:ea typeface="+mj-ea"/>
              </a:rPr>
              <a:t>벡터 공간</a:t>
            </a:r>
            <a:r>
              <a:rPr lang="en-US" altLang="ko-KR" sz="1500" spc="-150" dirty="0">
                <a:solidFill>
                  <a:srgbClr val="393939"/>
                </a:solidFill>
                <a:latin typeface="+mj-ea"/>
                <a:ea typeface="+mj-ea"/>
              </a:rPr>
              <a:t>)</a:t>
            </a:r>
            <a:endParaRPr lang="ko-KR" altLang="en-US" sz="1500" spc="-150" dirty="0">
              <a:solidFill>
                <a:srgbClr val="393939"/>
              </a:solidFill>
              <a:latin typeface="+mj-ea"/>
              <a:ea typeface="+mj-ea"/>
            </a:endParaRPr>
          </a:p>
        </p:txBody>
      </p:sp>
      <p:sp>
        <p:nvSpPr>
          <p:cNvPr id="21" name="타원 20">
            <a:extLst>
              <a:ext uri="{FF2B5EF4-FFF2-40B4-BE49-F238E27FC236}">
                <a16:creationId xmlns:a16="http://schemas.microsoft.com/office/drawing/2014/main" id="{5093AF56-2DED-4DFB-A39B-ABAF667E42FD}"/>
              </a:ext>
            </a:extLst>
          </p:cNvPr>
          <p:cNvSpPr/>
          <p:nvPr/>
        </p:nvSpPr>
        <p:spPr>
          <a:xfrm>
            <a:off x="1377361" y="4034172"/>
            <a:ext cx="445738" cy="44573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b="1" dirty="0">
                <a:solidFill>
                  <a:schemeClr val="tx1"/>
                </a:solidFill>
              </a:rPr>
              <a:t>s</a:t>
            </a:r>
            <a:endParaRPr lang="ko-KR" altLang="en-US" sz="2200" b="1" dirty="0">
              <a:solidFill>
                <a:schemeClr val="tx1"/>
              </a:solidFill>
            </a:endParaRPr>
          </a:p>
        </p:txBody>
      </p:sp>
      <p:sp>
        <p:nvSpPr>
          <p:cNvPr id="23" name="직사각형 22">
            <a:extLst>
              <a:ext uri="{FF2B5EF4-FFF2-40B4-BE49-F238E27FC236}">
                <a16:creationId xmlns:a16="http://schemas.microsoft.com/office/drawing/2014/main" id="{686D8F8A-807A-491E-9D13-6063E2294440}"/>
              </a:ext>
            </a:extLst>
          </p:cNvPr>
          <p:cNvSpPr/>
          <p:nvPr/>
        </p:nvSpPr>
        <p:spPr>
          <a:xfrm>
            <a:off x="869470" y="1868353"/>
            <a:ext cx="1697006" cy="630942"/>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500" b="1" dirty="0">
                <a:solidFill>
                  <a:schemeClr val="tx1"/>
                </a:solidFill>
              </a:rPr>
              <a:t>개념 벡터</a:t>
            </a:r>
          </a:p>
        </p:txBody>
      </p:sp>
      <p:cxnSp>
        <p:nvCxnSpPr>
          <p:cNvPr id="24" name="직선 연결선 23">
            <a:extLst>
              <a:ext uri="{FF2B5EF4-FFF2-40B4-BE49-F238E27FC236}">
                <a16:creationId xmlns:a16="http://schemas.microsoft.com/office/drawing/2014/main" id="{F848FFC2-9770-4440-A659-8D76F4CF95A8}"/>
              </a:ext>
            </a:extLst>
          </p:cNvPr>
          <p:cNvCxnSpPr>
            <a:cxnSpLocks/>
          </p:cNvCxnSpPr>
          <p:nvPr/>
        </p:nvCxnSpPr>
        <p:spPr>
          <a:xfrm>
            <a:off x="5590246" y="748246"/>
            <a:ext cx="178533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타원 25">
            <a:extLst>
              <a:ext uri="{FF2B5EF4-FFF2-40B4-BE49-F238E27FC236}">
                <a16:creationId xmlns:a16="http://schemas.microsoft.com/office/drawing/2014/main" id="{780A8748-116F-4089-AEE9-DDA1A8C13EC3}"/>
              </a:ext>
            </a:extLst>
          </p:cNvPr>
          <p:cNvSpPr/>
          <p:nvPr/>
        </p:nvSpPr>
        <p:spPr>
          <a:xfrm>
            <a:off x="3332542" y="3301651"/>
            <a:ext cx="445738" cy="4457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b="1" dirty="0">
                <a:solidFill>
                  <a:schemeClr val="tx1"/>
                </a:solidFill>
              </a:rPr>
              <a:t>z</a:t>
            </a:r>
            <a:endParaRPr lang="ko-KR" altLang="en-US" sz="2200" b="1" dirty="0">
              <a:solidFill>
                <a:schemeClr val="tx1"/>
              </a:solidFill>
            </a:endParaRPr>
          </a:p>
        </p:txBody>
      </p:sp>
      <p:sp>
        <p:nvSpPr>
          <p:cNvPr id="29" name="타원 28">
            <a:extLst>
              <a:ext uri="{FF2B5EF4-FFF2-40B4-BE49-F238E27FC236}">
                <a16:creationId xmlns:a16="http://schemas.microsoft.com/office/drawing/2014/main" id="{32B76A7A-6834-4219-A0FA-64C01E402C26}"/>
              </a:ext>
            </a:extLst>
          </p:cNvPr>
          <p:cNvSpPr/>
          <p:nvPr/>
        </p:nvSpPr>
        <p:spPr>
          <a:xfrm>
            <a:off x="3332542" y="4415148"/>
            <a:ext cx="445738" cy="4457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b="1" dirty="0">
                <a:solidFill>
                  <a:schemeClr val="tx1"/>
                </a:solidFill>
              </a:rPr>
              <a:t>z</a:t>
            </a:r>
            <a:endParaRPr lang="ko-KR" altLang="en-US" sz="2200" b="1" dirty="0">
              <a:solidFill>
                <a:schemeClr val="tx1"/>
              </a:solidFill>
            </a:endParaRPr>
          </a:p>
        </p:txBody>
      </p:sp>
      <p:sp>
        <p:nvSpPr>
          <p:cNvPr id="30" name="십자형 29">
            <a:extLst>
              <a:ext uri="{FF2B5EF4-FFF2-40B4-BE49-F238E27FC236}">
                <a16:creationId xmlns:a16="http://schemas.microsoft.com/office/drawing/2014/main" id="{D0AE1B95-607B-4E2A-8291-5A02BB77522E}"/>
              </a:ext>
            </a:extLst>
          </p:cNvPr>
          <p:cNvSpPr/>
          <p:nvPr/>
        </p:nvSpPr>
        <p:spPr>
          <a:xfrm>
            <a:off x="3870235" y="4415148"/>
            <a:ext cx="445738" cy="445738"/>
          </a:xfrm>
          <a:prstGeom prst="plus">
            <a:avLst>
              <a:gd name="adj" fmla="val 3565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타원 30">
            <a:extLst>
              <a:ext uri="{FF2B5EF4-FFF2-40B4-BE49-F238E27FC236}">
                <a16:creationId xmlns:a16="http://schemas.microsoft.com/office/drawing/2014/main" id="{2A63B22D-435B-444E-86A3-00565D13E267}"/>
              </a:ext>
            </a:extLst>
          </p:cNvPr>
          <p:cNvSpPr/>
          <p:nvPr/>
        </p:nvSpPr>
        <p:spPr>
          <a:xfrm>
            <a:off x="4412541" y="4415148"/>
            <a:ext cx="445738" cy="44573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b="1" dirty="0">
                <a:solidFill>
                  <a:schemeClr val="tx1"/>
                </a:solidFill>
              </a:rPr>
              <a:t>s</a:t>
            </a:r>
            <a:endParaRPr lang="ko-KR" altLang="en-US" sz="2200" b="1" dirty="0">
              <a:solidFill>
                <a:schemeClr val="tx1"/>
              </a:solidFill>
            </a:endParaRPr>
          </a:p>
        </p:txBody>
      </p:sp>
      <p:sp>
        <p:nvSpPr>
          <p:cNvPr id="36" name="같음 기호 35">
            <a:extLst>
              <a:ext uri="{FF2B5EF4-FFF2-40B4-BE49-F238E27FC236}">
                <a16:creationId xmlns:a16="http://schemas.microsoft.com/office/drawing/2014/main" id="{EA9681B0-8A4F-4A22-93F8-61AFAE1D2AD1}"/>
              </a:ext>
            </a:extLst>
          </p:cNvPr>
          <p:cNvSpPr/>
          <p:nvPr/>
        </p:nvSpPr>
        <p:spPr>
          <a:xfrm>
            <a:off x="4957452" y="4335000"/>
            <a:ext cx="700957" cy="606034"/>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7" name="같음 기호 36">
            <a:extLst>
              <a:ext uri="{FF2B5EF4-FFF2-40B4-BE49-F238E27FC236}">
                <a16:creationId xmlns:a16="http://schemas.microsoft.com/office/drawing/2014/main" id="{95A72D7D-BD0F-4D5E-B73B-E33AA72E5E26}"/>
              </a:ext>
            </a:extLst>
          </p:cNvPr>
          <p:cNvSpPr/>
          <p:nvPr/>
        </p:nvSpPr>
        <p:spPr>
          <a:xfrm>
            <a:off x="3910460" y="3224786"/>
            <a:ext cx="700957" cy="606034"/>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39" name="그래픽 38" descr="단색으로 채워진 보통 얼굴 단색으로 채워진">
            <a:extLst>
              <a:ext uri="{FF2B5EF4-FFF2-40B4-BE49-F238E27FC236}">
                <a16:creationId xmlns:a16="http://schemas.microsoft.com/office/drawing/2014/main" id="{868E90DA-65C7-4FA2-A9D3-D273E7343D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4704" y="3830820"/>
            <a:ext cx="1525044" cy="1525044"/>
          </a:xfrm>
          <a:prstGeom prst="rect">
            <a:avLst/>
          </a:prstGeom>
        </p:spPr>
      </p:pic>
      <p:sp>
        <p:nvSpPr>
          <p:cNvPr id="14" name="달 13">
            <a:extLst>
              <a:ext uri="{FF2B5EF4-FFF2-40B4-BE49-F238E27FC236}">
                <a16:creationId xmlns:a16="http://schemas.microsoft.com/office/drawing/2014/main" id="{64760B47-59A1-4A6B-92ED-12DBC53B1382}"/>
              </a:ext>
            </a:extLst>
          </p:cNvPr>
          <p:cNvSpPr/>
          <p:nvPr/>
        </p:nvSpPr>
        <p:spPr>
          <a:xfrm rot="16200000">
            <a:off x="6123201" y="4368023"/>
            <a:ext cx="408049" cy="898077"/>
          </a:xfrm>
          <a:prstGeom prst="moon">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0" name="그래픽 39" descr="단색으로 채워진 보통 얼굴 단색으로 채워진">
            <a:extLst>
              <a:ext uri="{FF2B5EF4-FFF2-40B4-BE49-F238E27FC236}">
                <a16:creationId xmlns:a16="http://schemas.microsoft.com/office/drawing/2014/main" id="{EA83D892-0AF8-44AC-97CB-4BD00BCCBF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2549" y="2770419"/>
            <a:ext cx="1525044" cy="1525044"/>
          </a:xfrm>
          <a:prstGeom prst="rect">
            <a:avLst/>
          </a:prstGeom>
        </p:spPr>
      </p:pic>
      <p:grpSp>
        <p:nvGrpSpPr>
          <p:cNvPr id="34" name="그룹 33">
            <a:extLst>
              <a:ext uri="{FF2B5EF4-FFF2-40B4-BE49-F238E27FC236}">
                <a16:creationId xmlns:a16="http://schemas.microsoft.com/office/drawing/2014/main" id="{58393278-7975-4A39-A6C6-39230415AC0A}"/>
              </a:ext>
            </a:extLst>
          </p:cNvPr>
          <p:cNvGrpSpPr/>
          <p:nvPr/>
        </p:nvGrpSpPr>
        <p:grpSpPr>
          <a:xfrm>
            <a:off x="7883503" y="1606841"/>
            <a:ext cx="1830368" cy="1830368"/>
            <a:chOff x="7846533" y="1866725"/>
            <a:chExt cx="1830368" cy="1830368"/>
          </a:xfrm>
        </p:grpSpPr>
        <p:sp>
          <p:nvSpPr>
            <p:cNvPr id="44" name="타원 43">
              <a:extLst>
                <a:ext uri="{FF2B5EF4-FFF2-40B4-BE49-F238E27FC236}">
                  <a16:creationId xmlns:a16="http://schemas.microsoft.com/office/drawing/2014/main" id="{ED67A581-175B-4FCE-A507-3F02FE202267}"/>
                </a:ext>
              </a:extLst>
            </p:cNvPr>
            <p:cNvSpPr/>
            <p:nvPr/>
          </p:nvSpPr>
          <p:spPr>
            <a:xfrm>
              <a:off x="7846533" y="1866725"/>
              <a:ext cx="1830368" cy="18303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7" name="그래픽 46" descr="남자 옆모습 단색으로 채워진">
              <a:extLst>
                <a:ext uri="{FF2B5EF4-FFF2-40B4-BE49-F238E27FC236}">
                  <a16:creationId xmlns:a16="http://schemas.microsoft.com/office/drawing/2014/main" id="{F61F6B0B-38D7-4BA9-81A5-FA7CAE5B24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33196" y="1957883"/>
              <a:ext cx="1530983" cy="1530983"/>
            </a:xfrm>
            <a:prstGeom prst="rect">
              <a:avLst/>
            </a:prstGeom>
          </p:spPr>
        </p:pic>
      </p:grpSp>
      <p:grpSp>
        <p:nvGrpSpPr>
          <p:cNvPr id="41" name="그룹 40">
            <a:extLst>
              <a:ext uri="{FF2B5EF4-FFF2-40B4-BE49-F238E27FC236}">
                <a16:creationId xmlns:a16="http://schemas.microsoft.com/office/drawing/2014/main" id="{8BDAE287-58F5-46E3-96FC-5CEF227AD2BD}"/>
              </a:ext>
            </a:extLst>
          </p:cNvPr>
          <p:cNvGrpSpPr/>
          <p:nvPr/>
        </p:nvGrpSpPr>
        <p:grpSpPr>
          <a:xfrm>
            <a:off x="9958917" y="1614050"/>
            <a:ext cx="1830368" cy="1830368"/>
            <a:chOff x="9863564" y="1866725"/>
            <a:chExt cx="1830368" cy="1830368"/>
          </a:xfrm>
        </p:grpSpPr>
        <p:sp>
          <p:nvSpPr>
            <p:cNvPr id="48" name="타원 47">
              <a:extLst>
                <a:ext uri="{FF2B5EF4-FFF2-40B4-BE49-F238E27FC236}">
                  <a16:creationId xmlns:a16="http://schemas.microsoft.com/office/drawing/2014/main" id="{7E1B0379-2361-4910-AB82-2DF7A7C182AB}"/>
                </a:ext>
              </a:extLst>
            </p:cNvPr>
            <p:cNvSpPr/>
            <p:nvPr/>
          </p:nvSpPr>
          <p:spPr>
            <a:xfrm>
              <a:off x="9863564" y="1866725"/>
              <a:ext cx="1830368" cy="18303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0" name="그래픽 49" descr="여성 프로필 단색으로 채워진">
              <a:extLst>
                <a:ext uri="{FF2B5EF4-FFF2-40B4-BE49-F238E27FC236}">
                  <a16:creationId xmlns:a16="http://schemas.microsoft.com/office/drawing/2014/main" id="{D2326F2B-078B-430B-9CE8-5A2CC6624C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9261" y="2003887"/>
              <a:ext cx="1438973" cy="1438973"/>
            </a:xfrm>
            <a:prstGeom prst="rect">
              <a:avLst/>
            </a:prstGeom>
          </p:spPr>
        </p:pic>
      </p:grpSp>
      <p:grpSp>
        <p:nvGrpSpPr>
          <p:cNvPr id="32" name="그룹 31">
            <a:extLst>
              <a:ext uri="{FF2B5EF4-FFF2-40B4-BE49-F238E27FC236}">
                <a16:creationId xmlns:a16="http://schemas.microsoft.com/office/drawing/2014/main" id="{D232204B-9A70-4058-A197-CC21BFD91F0F}"/>
              </a:ext>
            </a:extLst>
          </p:cNvPr>
          <p:cNvGrpSpPr/>
          <p:nvPr/>
        </p:nvGrpSpPr>
        <p:grpSpPr>
          <a:xfrm>
            <a:off x="7883503" y="3974300"/>
            <a:ext cx="1830368" cy="1830368"/>
            <a:chOff x="7883503" y="3974300"/>
            <a:chExt cx="1830368" cy="1830368"/>
          </a:xfrm>
        </p:grpSpPr>
        <p:sp>
          <p:nvSpPr>
            <p:cNvPr id="51" name="타원 50">
              <a:extLst>
                <a:ext uri="{FF2B5EF4-FFF2-40B4-BE49-F238E27FC236}">
                  <a16:creationId xmlns:a16="http://schemas.microsoft.com/office/drawing/2014/main" id="{92865A37-56F0-434C-B39E-DB66B159F716}"/>
                </a:ext>
              </a:extLst>
            </p:cNvPr>
            <p:cNvSpPr/>
            <p:nvPr/>
          </p:nvSpPr>
          <p:spPr>
            <a:xfrm>
              <a:off x="7883503" y="3974300"/>
              <a:ext cx="1830368" cy="18303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 name="그래픽 19" descr="단색으로 채워진 활짝 웃는 얼굴 단색으로 채워진">
              <a:extLst>
                <a:ext uri="{FF2B5EF4-FFF2-40B4-BE49-F238E27FC236}">
                  <a16:creationId xmlns:a16="http://schemas.microsoft.com/office/drawing/2014/main" id="{7FAC871F-ACB8-4269-9D2A-DD5945651EA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89686" y="4098141"/>
              <a:ext cx="1618002" cy="1618002"/>
            </a:xfrm>
            <a:prstGeom prst="rect">
              <a:avLst/>
            </a:prstGeom>
          </p:spPr>
        </p:pic>
      </p:grpSp>
      <p:grpSp>
        <p:nvGrpSpPr>
          <p:cNvPr id="27" name="그룹 26">
            <a:extLst>
              <a:ext uri="{FF2B5EF4-FFF2-40B4-BE49-F238E27FC236}">
                <a16:creationId xmlns:a16="http://schemas.microsoft.com/office/drawing/2014/main" id="{17DAD233-7A83-48D6-9E8A-4BA291DC67B9}"/>
              </a:ext>
            </a:extLst>
          </p:cNvPr>
          <p:cNvGrpSpPr/>
          <p:nvPr/>
        </p:nvGrpSpPr>
        <p:grpSpPr>
          <a:xfrm>
            <a:off x="9961620" y="3991115"/>
            <a:ext cx="1830368" cy="1830368"/>
            <a:chOff x="9863564" y="3955276"/>
            <a:chExt cx="1830368" cy="1830368"/>
          </a:xfrm>
        </p:grpSpPr>
        <p:sp>
          <p:nvSpPr>
            <p:cNvPr id="52" name="타원 51">
              <a:extLst>
                <a:ext uri="{FF2B5EF4-FFF2-40B4-BE49-F238E27FC236}">
                  <a16:creationId xmlns:a16="http://schemas.microsoft.com/office/drawing/2014/main" id="{7F19DC97-F941-4501-A467-E7756CA006B8}"/>
                </a:ext>
              </a:extLst>
            </p:cNvPr>
            <p:cNvSpPr/>
            <p:nvPr/>
          </p:nvSpPr>
          <p:spPr>
            <a:xfrm>
              <a:off x="9863564" y="3955276"/>
              <a:ext cx="1830368" cy="18303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3" name="그래픽 52" descr="단색으로 채워진 활짝 웃는 얼굴 단색으로 채워진">
              <a:extLst>
                <a:ext uri="{FF2B5EF4-FFF2-40B4-BE49-F238E27FC236}">
                  <a16:creationId xmlns:a16="http://schemas.microsoft.com/office/drawing/2014/main" id="{3D3D3D1E-F4D6-4E85-A76B-8B567C80B1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69747" y="4079117"/>
              <a:ext cx="1618002" cy="1618002"/>
            </a:xfrm>
            <a:prstGeom prst="rect">
              <a:avLst/>
            </a:prstGeom>
          </p:spPr>
        </p:pic>
        <p:pic>
          <p:nvPicPr>
            <p:cNvPr id="25" name="그래픽 24" descr="안경 단색으로 채워진">
              <a:extLst>
                <a:ext uri="{FF2B5EF4-FFF2-40B4-BE49-F238E27FC236}">
                  <a16:creationId xmlns:a16="http://schemas.microsoft.com/office/drawing/2014/main" id="{96D7C438-6533-4494-B2E3-F5112C3E6B0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14368" y="4224027"/>
              <a:ext cx="1123354" cy="1123354"/>
            </a:xfrm>
            <a:prstGeom prst="rect">
              <a:avLst/>
            </a:prstGeom>
          </p:spPr>
        </p:pic>
      </p:grpSp>
      <p:sp>
        <p:nvSpPr>
          <p:cNvPr id="60" name="TextBox 59">
            <a:extLst>
              <a:ext uri="{FF2B5EF4-FFF2-40B4-BE49-F238E27FC236}">
                <a16:creationId xmlns:a16="http://schemas.microsoft.com/office/drawing/2014/main" id="{789DECF1-3FD1-4BD7-ABD9-F808AB580F7A}"/>
              </a:ext>
            </a:extLst>
          </p:cNvPr>
          <p:cNvSpPr txBox="1"/>
          <p:nvPr/>
        </p:nvSpPr>
        <p:spPr>
          <a:xfrm>
            <a:off x="8506079" y="3505699"/>
            <a:ext cx="659156" cy="400110"/>
          </a:xfrm>
          <a:prstGeom prst="rect">
            <a:avLst/>
          </a:prstGeom>
          <a:noFill/>
        </p:spPr>
        <p:txBody>
          <a:bodyPr wrap="none" rtlCol="0">
            <a:spAutoFit/>
          </a:bodyPr>
          <a:lstStyle/>
          <a:p>
            <a:pPr algn="ctr"/>
            <a:r>
              <a:rPr lang="ko-KR" altLang="en-US" sz="2000" b="1" spc="-150" dirty="0">
                <a:solidFill>
                  <a:srgbClr val="393939"/>
                </a:solidFill>
                <a:latin typeface="+mj-ea"/>
                <a:ea typeface="+mj-ea"/>
              </a:rPr>
              <a:t>남자</a:t>
            </a:r>
          </a:p>
        </p:txBody>
      </p:sp>
      <p:sp>
        <p:nvSpPr>
          <p:cNvPr id="62" name="TextBox 61">
            <a:extLst>
              <a:ext uri="{FF2B5EF4-FFF2-40B4-BE49-F238E27FC236}">
                <a16:creationId xmlns:a16="http://schemas.microsoft.com/office/drawing/2014/main" id="{22373BA8-D880-4EAD-B50F-DE16A27E43BE}"/>
              </a:ext>
            </a:extLst>
          </p:cNvPr>
          <p:cNvSpPr txBox="1"/>
          <p:nvPr/>
        </p:nvSpPr>
        <p:spPr>
          <a:xfrm>
            <a:off x="10544522" y="3510018"/>
            <a:ext cx="659156" cy="400110"/>
          </a:xfrm>
          <a:prstGeom prst="rect">
            <a:avLst/>
          </a:prstGeom>
          <a:noFill/>
        </p:spPr>
        <p:txBody>
          <a:bodyPr wrap="none" rtlCol="0">
            <a:spAutoFit/>
          </a:bodyPr>
          <a:lstStyle/>
          <a:p>
            <a:pPr algn="ctr"/>
            <a:r>
              <a:rPr lang="ko-KR" altLang="en-US" sz="2000" b="1" spc="-150">
                <a:solidFill>
                  <a:srgbClr val="393939"/>
                </a:solidFill>
                <a:latin typeface="+mj-ea"/>
                <a:ea typeface="+mj-ea"/>
              </a:rPr>
              <a:t>여자</a:t>
            </a:r>
            <a:endParaRPr lang="ko-KR" altLang="en-US" sz="2000" b="1" spc="-150" dirty="0">
              <a:solidFill>
                <a:srgbClr val="393939"/>
              </a:solidFill>
              <a:latin typeface="+mj-ea"/>
              <a:ea typeface="+mj-ea"/>
            </a:endParaRPr>
          </a:p>
        </p:txBody>
      </p:sp>
      <p:sp>
        <p:nvSpPr>
          <p:cNvPr id="63" name="TextBox 62">
            <a:extLst>
              <a:ext uri="{FF2B5EF4-FFF2-40B4-BE49-F238E27FC236}">
                <a16:creationId xmlns:a16="http://schemas.microsoft.com/office/drawing/2014/main" id="{AB94779B-F415-4E45-80FD-9ED2BB5CDC92}"/>
              </a:ext>
            </a:extLst>
          </p:cNvPr>
          <p:cNvSpPr txBox="1"/>
          <p:nvPr/>
        </p:nvSpPr>
        <p:spPr>
          <a:xfrm>
            <a:off x="8359305" y="5821483"/>
            <a:ext cx="878767" cy="400110"/>
          </a:xfrm>
          <a:prstGeom prst="rect">
            <a:avLst/>
          </a:prstGeom>
          <a:noFill/>
        </p:spPr>
        <p:txBody>
          <a:bodyPr wrap="none" rtlCol="0">
            <a:spAutoFit/>
          </a:bodyPr>
          <a:lstStyle/>
          <a:p>
            <a:pPr algn="ctr"/>
            <a:r>
              <a:rPr lang="ko-KR" altLang="en-US" sz="2000" b="1" spc="-150" dirty="0">
                <a:solidFill>
                  <a:srgbClr val="393939"/>
                </a:solidFill>
                <a:latin typeface="+mj-ea"/>
                <a:ea typeface="+mj-ea"/>
              </a:rPr>
              <a:t>안경 </a:t>
            </a:r>
            <a:r>
              <a:rPr lang="en-US" altLang="ko-KR" sz="2000" b="1" spc="-150" dirty="0">
                <a:solidFill>
                  <a:srgbClr val="393939"/>
                </a:solidFill>
                <a:latin typeface="+mj-ea"/>
                <a:ea typeface="+mj-ea"/>
              </a:rPr>
              <a:t>X</a:t>
            </a:r>
            <a:endParaRPr lang="ko-KR" altLang="en-US" sz="2000" b="1" spc="-150" dirty="0">
              <a:solidFill>
                <a:srgbClr val="393939"/>
              </a:solidFill>
              <a:latin typeface="+mj-ea"/>
              <a:ea typeface="+mj-ea"/>
            </a:endParaRPr>
          </a:p>
        </p:txBody>
      </p:sp>
      <p:sp>
        <p:nvSpPr>
          <p:cNvPr id="64" name="TextBox 63">
            <a:extLst>
              <a:ext uri="{FF2B5EF4-FFF2-40B4-BE49-F238E27FC236}">
                <a16:creationId xmlns:a16="http://schemas.microsoft.com/office/drawing/2014/main" id="{B926F63F-5A77-43B9-A700-7AB8A896CCFB}"/>
              </a:ext>
            </a:extLst>
          </p:cNvPr>
          <p:cNvSpPr txBox="1"/>
          <p:nvPr/>
        </p:nvSpPr>
        <p:spPr>
          <a:xfrm>
            <a:off x="10419488" y="5824455"/>
            <a:ext cx="909223" cy="400110"/>
          </a:xfrm>
          <a:prstGeom prst="rect">
            <a:avLst/>
          </a:prstGeom>
          <a:noFill/>
        </p:spPr>
        <p:txBody>
          <a:bodyPr wrap="none" rtlCol="0">
            <a:spAutoFit/>
          </a:bodyPr>
          <a:lstStyle/>
          <a:p>
            <a:pPr algn="ctr"/>
            <a:r>
              <a:rPr lang="ko-KR" altLang="en-US" sz="2000" b="1" spc="-150" dirty="0">
                <a:solidFill>
                  <a:srgbClr val="393939"/>
                </a:solidFill>
                <a:latin typeface="+mj-ea"/>
                <a:ea typeface="+mj-ea"/>
              </a:rPr>
              <a:t>안경 </a:t>
            </a:r>
            <a:r>
              <a:rPr lang="en-US" altLang="ko-KR" sz="2000" b="1" spc="-150" dirty="0">
                <a:solidFill>
                  <a:srgbClr val="393939"/>
                </a:solidFill>
                <a:latin typeface="+mj-ea"/>
                <a:ea typeface="+mj-ea"/>
              </a:rPr>
              <a:t>O</a:t>
            </a:r>
            <a:endParaRPr lang="ko-KR" altLang="en-US" sz="2000" b="1" spc="-150" dirty="0">
              <a:solidFill>
                <a:srgbClr val="393939"/>
              </a:solidFill>
              <a:latin typeface="+mj-ea"/>
              <a:ea typeface="+mj-ea"/>
            </a:endParaRPr>
          </a:p>
        </p:txBody>
      </p:sp>
    </p:spTree>
    <p:extLst>
      <p:ext uri="{BB962C8B-B14F-4D97-AF65-F5344CB8AC3E}">
        <p14:creationId xmlns:p14="http://schemas.microsoft.com/office/powerpoint/2010/main" val="3685364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6654386" cy="646331"/>
          </a:xfrm>
          <a:prstGeom prst="rect">
            <a:avLst/>
          </a:prstGeom>
          <a:noFill/>
        </p:spPr>
        <p:txBody>
          <a:bodyPr wrap="none" rtlCol="0">
            <a:spAutoFit/>
          </a:bodyPr>
          <a:lstStyle/>
          <a:p>
            <a:r>
              <a:rPr lang="en-US" altLang="ko-KR" sz="3600" spc="-300" dirty="0">
                <a:solidFill>
                  <a:schemeClr val="bg1"/>
                </a:solidFill>
              </a:rPr>
              <a:t>8.4.2 </a:t>
            </a:r>
            <a:r>
              <a:rPr lang="ko-KR" altLang="en-US" sz="3600" spc="-300" dirty="0">
                <a:solidFill>
                  <a:schemeClr val="bg1"/>
                </a:solidFill>
              </a:rPr>
              <a:t>이미지 변형을 위한 개념 벡터</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pic>
        <p:nvPicPr>
          <p:cNvPr id="5" name="Picture 2" descr="Keras Study] 8장. 생성 모델을위한 딥러닝 - Subinium의 코딩일지">
            <a:extLst>
              <a:ext uri="{FF2B5EF4-FFF2-40B4-BE49-F238E27FC236}">
                <a16:creationId xmlns:a16="http://schemas.microsoft.com/office/drawing/2014/main" id="{85803453-C5D6-4634-A552-D0CB6A493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248" y="2041019"/>
            <a:ext cx="8502456" cy="3470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직선 연결선 23">
            <a:extLst>
              <a:ext uri="{FF2B5EF4-FFF2-40B4-BE49-F238E27FC236}">
                <a16:creationId xmlns:a16="http://schemas.microsoft.com/office/drawing/2014/main" id="{F848FFC2-9770-4440-A659-8D76F4CF95A8}"/>
              </a:ext>
            </a:extLst>
          </p:cNvPr>
          <p:cNvCxnSpPr>
            <a:cxnSpLocks/>
          </p:cNvCxnSpPr>
          <p:nvPr/>
        </p:nvCxnSpPr>
        <p:spPr>
          <a:xfrm>
            <a:off x="5590246" y="748246"/>
            <a:ext cx="178533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7DDD1673-9F08-4846-834A-E819CD947573}"/>
              </a:ext>
            </a:extLst>
          </p:cNvPr>
          <p:cNvSpPr/>
          <p:nvPr/>
        </p:nvSpPr>
        <p:spPr>
          <a:xfrm>
            <a:off x="9680293" y="2653151"/>
            <a:ext cx="1697006" cy="630942"/>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500" b="1" dirty="0">
                <a:solidFill>
                  <a:schemeClr val="tx1"/>
                </a:solidFill>
              </a:rPr>
              <a:t>웃음 벡터</a:t>
            </a:r>
          </a:p>
        </p:txBody>
      </p:sp>
      <p:sp>
        <p:nvSpPr>
          <p:cNvPr id="25" name="TextBox 24">
            <a:extLst>
              <a:ext uri="{FF2B5EF4-FFF2-40B4-BE49-F238E27FC236}">
                <a16:creationId xmlns:a16="http://schemas.microsoft.com/office/drawing/2014/main" id="{BB57E9FE-CAA0-41C5-9C4F-5BA7ABD7DFF3}"/>
              </a:ext>
            </a:extLst>
          </p:cNvPr>
          <p:cNvSpPr txBox="1"/>
          <p:nvPr/>
        </p:nvSpPr>
        <p:spPr>
          <a:xfrm>
            <a:off x="8932847" y="3460743"/>
            <a:ext cx="3191899" cy="630942"/>
          </a:xfrm>
          <a:prstGeom prst="rect">
            <a:avLst/>
          </a:prstGeom>
          <a:noFill/>
        </p:spPr>
        <p:txBody>
          <a:bodyPr wrap="none" rtlCol="0">
            <a:spAutoFit/>
          </a:bodyPr>
          <a:lstStyle/>
          <a:p>
            <a:pPr algn="ctr"/>
            <a:r>
              <a:rPr lang="en-US" altLang="ko-KR" sz="2000" spc="-150" dirty="0">
                <a:solidFill>
                  <a:srgbClr val="393939"/>
                </a:solidFill>
                <a:latin typeface="+mj-ea"/>
                <a:ea typeface="+mj-ea"/>
              </a:rPr>
              <a:t>VAE </a:t>
            </a:r>
            <a:r>
              <a:rPr lang="ko-KR" altLang="en-US" sz="2000" spc="-150" dirty="0">
                <a:solidFill>
                  <a:srgbClr val="393939"/>
                </a:solidFill>
                <a:latin typeface="+mj-ea"/>
                <a:ea typeface="+mj-ea"/>
              </a:rPr>
              <a:t>사용</a:t>
            </a:r>
            <a:endParaRPr lang="en-US" altLang="ko-KR" sz="2000" spc="-150" dirty="0">
              <a:solidFill>
                <a:srgbClr val="393939"/>
              </a:solidFill>
              <a:latin typeface="+mj-ea"/>
              <a:ea typeface="+mj-ea"/>
            </a:endParaRPr>
          </a:p>
          <a:p>
            <a:pPr algn="ctr"/>
            <a:r>
              <a:rPr lang="en-US" altLang="ko-KR" sz="1500" spc="-150" dirty="0">
                <a:solidFill>
                  <a:srgbClr val="393939"/>
                </a:solidFill>
                <a:latin typeface="+mj-ea"/>
                <a:ea typeface="+mj-ea"/>
                <a:sym typeface="Wingdings" panose="05000000000000000000" pitchFamily="2" charset="2"/>
              </a:rPr>
              <a:t> </a:t>
            </a:r>
            <a:r>
              <a:rPr lang="ko-KR" altLang="en-US" sz="1500" spc="-150" dirty="0">
                <a:solidFill>
                  <a:srgbClr val="393939"/>
                </a:solidFill>
                <a:latin typeface="+mj-ea"/>
                <a:ea typeface="+mj-ea"/>
                <a:sym typeface="Wingdings" panose="05000000000000000000" pitchFamily="2" charset="2"/>
              </a:rPr>
              <a:t>유명 인사의 얼굴 데이터셋에서 훈련</a:t>
            </a:r>
            <a:endParaRPr lang="ko-KR" altLang="en-US" sz="1500" spc="-150" dirty="0">
              <a:solidFill>
                <a:srgbClr val="393939"/>
              </a:solidFill>
              <a:latin typeface="+mj-ea"/>
              <a:ea typeface="+mj-ea"/>
            </a:endParaRPr>
          </a:p>
        </p:txBody>
      </p:sp>
    </p:spTree>
    <p:extLst>
      <p:ext uri="{BB962C8B-B14F-4D97-AF65-F5344CB8AC3E}">
        <p14:creationId xmlns:p14="http://schemas.microsoft.com/office/powerpoint/2010/main" val="351443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002FDC5-1C54-4BEE-9C89-4E8C30029A96}"/>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652"/>
          <a:stretch/>
        </p:blipFill>
        <p:spPr>
          <a:xfrm>
            <a:off x="2783840" y="0"/>
            <a:ext cx="9408160" cy="6858000"/>
          </a:xfrm>
          <a:prstGeom prst="rect">
            <a:avLst/>
          </a:prstGeom>
        </p:spPr>
      </p:pic>
      <p:sp>
        <p:nvSpPr>
          <p:cNvPr id="7" name="직사각형 6">
            <a:extLst>
              <a:ext uri="{FF2B5EF4-FFF2-40B4-BE49-F238E27FC236}">
                <a16:creationId xmlns:a16="http://schemas.microsoft.com/office/drawing/2014/main" id="{BFB742AF-8DE1-4801-BAAB-FF7C033D40F3}"/>
              </a:ext>
            </a:extLst>
          </p:cNvPr>
          <p:cNvSpPr/>
          <p:nvPr/>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9B29B74-5530-431A-9A1D-6C360E5E40A6}"/>
              </a:ext>
            </a:extLst>
          </p:cNvPr>
          <p:cNvSpPr txBox="1"/>
          <p:nvPr/>
        </p:nvSpPr>
        <p:spPr>
          <a:xfrm>
            <a:off x="1198697" y="2985069"/>
            <a:ext cx="3693640" cy="646331"/>
          </a:xfrm>
          <a:prstGeom prst="rect">
            <a:avLst/>
          </a:prstGeom>
          <a:noFill/>
        </p:spPr>
        <p:txBody>
          <a:bodyPr wrap="none" rtlCol="0">
            <a:spAutoFit/>
          </a:bodyPr>
          <a:lstStyle/>
          <a:p>
            <a:r>
              <a:rPr lang="ko-KR" altLang="en-US" sz="3600" spc="-300" dirty="0">
                <a:solidFill>
                  <a:schemeClr val="bg1"/>
                </a:solidFill>
              </a:rPr>
              <a:t>변이형 오토인코더</a:t>
            </a:r>
          </a:p>
        </p:txBody>
      </p:sp>
      <p:sp>
        <p:nvSpPr>
          <p:cNvPr id="11" name="TextBox 10">
            <a:extLst>
              <a:ext uri="{FF2B5EF4-FFF2-40B4-BE49-F238E27FC236}">
                <a16:creationId xmlns:a16="http://schemas.microsoft.com/office/drawing/2014/main" id="{DD6DC040-1911-4DE1-B7BA-8D50B20BC5F8}"/>
              </a:ext>
            </a:extLst>
          </p:cNvPr>
          <p:cNvSpPr txBox="1"/>
          <p:nvPr/>
        </p:nvSpPr>
        <p:spPr>
          <a:xfrm>
            <a:off x="671329" y="3233372"/>
            <a:ext cx="770788" cy="307777"/>
          </a:xfrm>
          <a:prstGeom prst="rect">
            <a:avLst/>
          </a:prstGeom>
          <a:noFill/>
        </p:spPr>
        <p:txBody>
          <a:bodyPr wrap="none" rtlCol="0">
            <a:spAutoFit/>
          </a:bodyPr>
          <a:lstStyle/>
          <a:p>
            <a:r>
              <a:rPr lang="en-US" altLang="ko-KR" sz="1400" dirty="0">
                <a:solidFill>
                  <a:schemeClr val="bg1"/>
                </a:solidFill>
              </a:rPr>
              <a:t>Part 3, </a:t>
            </a:r>
            <a:endParaRPr lang="ko-KR" altLang="en-US" sz="1400" dirty="0">
              <a:solidFill>
                <a:schemeClr val="bg1"/>
              </a:solidFill>
            </a:endParaRPr>
          </a:p>
        </p:txBody>
      </p:sp>
      <p:cxnSp>
        <p:nvCxnSpPr>
          <p:cNvPr id="12" name="직선 연결선 11">
            <a:extLst>
              <a:ext uri="{FF2B5EF4-FFF2-40B4-BE49-F238E27FC236}">
                <a16:creationId xmlns:a16="http://schemas.microsoft.com/office/drawing/2014/main" id="{E9C7568C-DA98-40CE-9115-1F19853EEDF6}"/>
              </a:ext>
            </a:extLst>
          </p:cNvPr>
          <p:cNvCxnSpPr>
            <a:cxnSpLocks/>
          </p:cNvCxnSpPr>
          <p:nvPr/>
        </p:nvCxnSpPr>
        <p:spPr>
          <a:xfrm>
            <a:off x="474453" y="2555712"/>
            <a:ext cx="49601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92A7BF85-EFF0-4169-9F33-5B30AFBB9A2A}"/>
              </a:ext>
            </a:extLst>
          </p:cNvPr>
          <p:cNvCxnSpPr>
            <a:cxnSpLocks/>
          </p:cNvCxnSpPr>
          <p:nvPr/>
        </p:nvCxnSpPr>
        <p:spPr>
          <a:xfrm>
            <a:off x="474453" y="4175749"/>
            <a:ext cx="49601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111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4591321" cy="646331"/>
          </a:xfrm>
          <a:prstGeom prst="rect">
            <a:avLst/>
          </a:prstGeom>
          <a:noFill/>
        </p:spPr>
        <p:txBody>
          <a:bodyPr wrap="none" rtlCol="0">
            <a:spAutoFit/>
          </a:bodyPr>
          <a:lstStyle/>
          <a:p>
            <a:r>
              <a:rPr lang="en-US" altLang="ko-KR" sz="3600" spc="-300" dirty="0">
                <a:solidFill>
                  <a:schemeClr val="bg1"/>
                </a:solidFill>
              </a:rPr>
              <a:t>8.4.3 </a:t>
            </a:r>
            <a:r>
              <a:rPr lang="ko-KR" altLang="en-US" sz="3600" spc="-300" dirty="0">
                <a:solidFill>
                  <a:schemeClr val="bg1"/>
                </a:solidFill>
              </a:rPr>
              <a:t>변이형 </a:t>
            </a:r>
            <a:r>
              <a:rPr lang="ko-KR" altLang="en-US" sz="3600" spc="-300" dirty="0" err="1">
                <a:solidFill>
                  <a:schemeClr val="bg1"/>
                </a:solidFill>
              </a:rPr>
              <a:t>오토인코더</a:t>
            </a:r>
            <a:endParaRPr lang="ko-KR" altLang="en-US" sz="3600" spc="-300" dirty="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grpSp>
        <p:nvGrpSpPr>
          <p:cNvPr id="86" name="그룹 85">
            <a:extLst>
              <a:ext uri="{FF2B5EF4-FFF2-40B4-BE49-F238E27FC236}">
                <a16:creationId xmlns:a16="http://schemas.microsoft.com/office/drawing/2014/main" id="{24A2FFED-B241-4223-9CF8-69F72E16CE2F}"/>
              </a:ext>
            </a:extLst>
          </p:cNvPr>
          <p:cNvGrpSpPr/>
          <p:nvPr/>
        </p:nvGrpSpPr>
        <p:grpSpPr>
          <a:xfrm>
            <a:off x="6395051" y="2847673"/>
            <a:ext cx="3482229" cy="1027894"/>
            <a:chOff x="631683" y="5390664"/>
            <a:chExt cx="2887651" cy="1027894"/>
          </a:xfrm>
        </p:grpSpPr>
        <p:sp>
          <p:nvSpPr>
            <p:cNvPr id="87" name="TextBox 86">
              <a:extLst>
                <a:ext uri="{FF2B5EF4-FFF2-40B4-BE49-F238E27FC236}">
                  <a16:creationId xmlns:a16="http://schemas.microsoft.com/office/drawing/2014/main" id="{D05316B5-4177-47CD-AEA3-E3D4D545F737}"/>
                </a:ext>
              </a:extLst>
            </p:cNvPr>
            <p:cNvSpPr txBox="1"/>
            <p:nvPr/>
          </p:nvSpPr>
          <p:spPr>
            <a:xfrm>
              <a:off x="631683" y="5895338"/>
              <a:ext cx="2887651" cy="523220"/>
            </a:xfrm>
            <a:prstGeom prst="rect">
              <a:avLst/>
            </a:prstGeom>
            <a:noFill/>
          </p:spPr>
          <p:txBody>
            <a:bodyPr wrap="square" rtlCol="0">
              <a:spAutoFit/>
            </a:bodyPr>
            <a:lstStyle/>
            <a:p>
              <a:pPr marL="285750" indent="-285750" algn="just">
                <a:buFontTx/>
                <a:buChar char="▶"/>
              </a:pPr>
              <a:r>
                <a:rPr lang="ko-KR" altLang="en-US" sz="1400" spc="-150" dirty="0">
                  <a:solidFill>
                    <a:srgbClr val="393939"/>
                  </a:solidFill>
                </a:rPr>
                <a:t>입력을 </a:t>
              </a:r>
              <a:r>
                <a:rPr lang="ko-KR" altLang="en-US" sz="1400" spc="-150" dirty="0" err="1">
                  <a:solidFill>
                    <a:srgbClr val="393939"/>
                  </a:solidFill>
                </a:rPr>
                <a:t>저차원</a:t>
              </a:r>
              <a:r>
                <a:rPr lang="ko-KR" altLang="en-US" sz="1400" spc="-150" dirty="0">
                  <a:solidFill>
                    <a:srgbClr val="393939"/>
                  </a:solidFill>
                </a:rPr>
                <a:t> 잠재 공간으로 인코딩 한 후</a:t>
              </a:r>
              <a:endParaRPr lang="en-US" altLang="ko-KR" sz="1400" spc="-150" dirty="0">
                <a:solidFill>
                  <a:srgbClr val="393939"/>
                </a:solidFill>
              </a:endParaRPr>
            </a:p>
            <a:p>
              <a:pPr marL="285750" indent="-285750" algn="just">
                <a:buFontTx/>
                <a:buChar char="▶"/>
              </a:pPr>
              <a:r>
                <a:rPr lang="ko-KR" altLang="en-US" sz="1400" spc="-150" dirty="0">
                  <a:solidFill>
                    <a:srgbClr val="393939"/>
                  </a:solidFill>
                </a:rPr>
                <a:t>디코딩하여 복원하는 네트워크</a:t>
              </a:r>
              <a:endParaRPr lang="en-US" altLang="ko-KR" sz="1400" spc="-150" dirty="0">
                <a:solidFill>
                  <a:srgbClr val="393939"/>
                </a:solidFill>
              </a:endParaRPr>
            </a:p>
          </p:txBody>
        </p:sp>
        <p:sp>
          <p:nvSpPr>
            <p:cNvPr id="88" name="TextBox 87">
              <a:extLst>
                <a:ext uri="{FF2B5EF4-FFF2-40B4-BE49-F238E27FC236}">
                  <a16:creationId xmlns:a16="http://schemas.microsoft.com/office/drawing/2014/main" id="{50DE5922-139A-4169-B472-358286E8625B}"/>
                </a:ext>
              </a:extLst>
            </p:cNvPr>
            <p:cNvSpPr txBox="1"/>
            <p:nvPr/>
          </p:nvSpPr>
          <p:spPr>
            <a:xfrm>
              <a:off x="1560275" y="5390664"/>
              <a:ext cx="1030471" cy="369332"/>
            </a:xfrm>
            <a:prstGeom prst="rect">
              <a:avLst/>
            </a:prstGeom>
            <a:solidFill>
              <a:schemeClr val="accent1">
                <a:lumMod val="20000"/>
                <a:lumOff val="80000"/>
              </a:schemeClr>
            </a:solidFill>
          </p:spPr>
          <p:txBody>
            <a:bodyPr wrap="none" rtlCol="0">
              <a:spAutoFit/>
            </a:bodyPr>
            <a:lstStyle/>
            <a:p>
              <a:pPr algn="ctr"/>
              <a:r>
                <a:rPr lang="ko-KR" altLang="en-US" spc="-150" dirty="0" err="1">
                  <a:solidFill>
                    <a:srgbClr val="393939"/>
                  </a:solidFill>
                  <a:latin typeface="+mj-ea"/>
                  <a:ea typeface="+mj-ea"/>
                </a:rPr>
                <a:t>오토인코더</a:t>
              </a:r>
              <a:endParaRPr lang="ko-KR" altLang="en-US" spc="-150" dirty="0">
                <a:solidFill>
                  <a:srgbClr val="393939"/>
                </a:solidFill>
                <a:latin typeface="+mj-ea"/>
                <a:ea typeface="+mj-ea"/>
              </a:endParaRPr>
            </a:p>
          </p:txBody>
        </p:sp>
      </p:grpSp>
      <p:grpSp>
        <p:nvGrpSpPr>
          <p:cNvPr id="89" name="그룹 88">
            <a:extLst>
              <a:ext uri="{FF2B5EF4-FFF2-40B4-BE49-F238E27FC236}">
                <a16:creationId xmlns:a16="http://schemas.microsoft.com/office/drawing/2014/main" id="{9D83A168-FA5C-4355-A1B0-76964FEF0043}"/>
              </a:ext>
            </a:extLst>
          </p:cNvPr>
          <p:cNvGrpSpPr/>
          <p:nvPr/>
        </p:nvGrpSpPr>
        <p:grpSpPr>
          <a:xfrm>
            <a:off x="2205456" y="2847673"/>
            <a:ext cx="3482229" cy="1458781"/>
            <a:chOff x="631683" y="5390664"/>
            <a:chExt cx="2887651" cy="1458781"/>
          </a:xfrm>
        </p:grpSpPr>
        <p:sp>
          <p:nvSpPr>
            <p:cNvPr id="90" name="TextBox 89">
              <a:extLst>
                <a:ext uri="{FF2B5EF4-FFF2-40B4-BE49-F238E27FC236}">
                  <a16:creationId xmlns:a16="http://schemas.microsoft.com/office/drawing/2014/main" id="{69C53416-F6DE-499E-9F21-A43CC2940AE4}"/>
                </a:ext>
              </a:extLst>
            </p:cNvPr>
            <p:cNvSpPr txBox="1"/>
            <p:nvPr/>
          </p:nvSpPr>
          <p:spPr>
            <a:xfrm>
              <a:off x="631683" y="5895338"/>
              <a:ext cx="2887651" cy="954107"/>
            </a:xfrm>
            <a:prstGeom prst="rect">
              <a:avLst/>
            </a:prstGeom>
            <a:noFill/>
          </p:spPr>
          <p:txBody>
            <a:bodyPr wrap="square" rtlCol="0">
              <a:spAutoFit/>
            </a:bodyPr>
            <a:lstStyle/>
            <a:p>
              <a:pPr marL="285750" indent="-285750" algn="just">
                <a:buFontTx/>
                <a:buChar char="▶"/>
              </a:pPr>
              <a:r>
                <a:rPr lang="ko-KR" altLang="en-US" sz="1400" spc="-150" dirty="0">
                  <a:solidFill>
                    <a:srgbClr val="393939"/>
                  </a:solidFill>
                </a:rPr>
                <a:t>생성 모델의 한 종류</a:t>
              </a:r>
              <a:endParaRPr lang="en-US" altLang="ko-KR" sz="1400" spc="-150" dirty="0">
                <a:solidFill>
                  <a:srgbClr val="393939"/>
                </a:solidFill>
              </a:endParaRPr>
            </a:p>
            <a:p>
              <a:pPr marL="285750" indent="-285750" algn="just">
                <a:buFontTx/>
                <a:buChar char="▶"/>
              </a:pPr>
              <a:r>
                <a:rPr lang="ko-KR" altLang="en-US" sz="1400" spc="-150" dirty="0">
                  <a:solidFill>
                    <a:srgbClr val="393939"/>
                  </a:solidFill>
                </a:rPr>
                <a:t>개념 벡터를 사용</a:t>
              </a:r>
              <a:endParaRPr lang="en-US" altLang="ko-KR" sz="1400" spc="-150" dirty="0">
                <a:solidFill>
                  <a:srgbClr val="393939"/>
                </a:solidFill>
              </a:endParaRPr>
            </a:p>
            <a:p>
              <a:pPr marL="285750" indent="-285750" algn="just">
                <a:buFontTx/>
                <a:buChar char="▶"/>
              </a:pPr>
              <a:r>
                <a:rPr lang="ko-KR" altLang="en-US" sz="1400" spc="-150" dirty="0">
                  <a:solidFill>
                    <a:srgbClr val="393939"/>
                  </a:solidFill>
                </a:rPr>
                <a:t>이미지 변형</a:t>
              </a:r>
              <a:endParaRPr lang="en-US" altLang="ko-KR" sz="1400" spc="-150" dirty="0">
                <a:solidFill>
                  <a:srgbClr val="393939"/>
                </a:solidFill>
              </a:endParaRPr>
            </a:p>
            <a:p>
              <a:pPr marL="285750" indent="-285750" algn="just">
                <a:buFontTx/>
                <a:buChar char="▶"/>
              </a:pPr>
              <a:r>
                <a:rPr lang="ko-KR" altLang="en-US" sz="1400" spc="-150" dirty="0" err="1">
                  <a:solidFill>
                    <a:srgbClr val="393939"/>
                  </a:solidFill>
                </a:rPr>
                <a:t>오토인코더의</a:t>
              </a:r>
              <a:r>
                <a:rPr lang="ko-KR" altLang="en-US" sz="1400" spc="-150" dirty="0">
                  <a:solidFill>
                    <a:srgbClr val="393939"/>
                  </a:solidFill>
                </a:rPr>
                <a:t> 최신 버전</a:t>
              </a:r>
              <a:endParaRPr lang="en-US" altLang="ko-KR" sz="1400" spc="-150" dirty="0">
                <a:solidFill>
                  <a:srgbClr val="393939"/>
                </a:solidFill>
              </a:endParaRPr>
            </a:p>
          </p:txBody>
        </p:sp>
        <p:sp>
          <p:nvSpPr>
            <p:cNvPr id="91" name="TextBox 90">
              <a:extLst>
                <a:ext uri="{FF2B5EF4-FFF2-40B4-BE49-F238E27FC236}">
                  <a16:creationId xmlns:a16="http://schemas.microsoft.com/office/drawing/2014/main" id="{0C2D6694-3159-444F-A83B-8D448987424E}"/>
                </a:ext>
              </a:extLst>
            </p:cNvPr>
            <p:cNvSpPr txBox="1"/>
            <p:nvPr/>
          </p:nvSpPr>
          <p:spPr>
            <a:xfrm>
              <a:off x="1271154" y="5390664"/>
              <a:ext cx="1608715" cy="369332"/>
            </a:xfrm>
            <a:prstGeom prst="rect">
              <a:avLst/>
            </a:prstGeom>
            <a:solidFill>
              <a:schemeClr val="accent1">
                <a:lumMod val="20000"/>
                <a:lumOff val="80000"/>
              </a:schemeClr>
            </a:solidFill>
          </p:spPr>
          <p:txBody>
            <a:bodyPr wrap="none" rtlCol="0">
              <a:spAutoFit/>
            </a:bodyPr>
            <a:lstStyle/>
            <a:p>
              <a:pPr algn="ctr"/>
              <a:r>
                <a:rPr lang="ko-KR" altLang="en-US" spc="-150" dirty="0">
                  <a:solidFill>
                    <a:srgbClr val="393939"/>
                  </a:solidFill>
                  <a:latin typeface="+mj-ea"/>
                  <a:ea typeface="+mj-ea"/>
                </a:rPr>
                <a:t>변이형 </a:t>
              </a:r>
              <a:r>
                <a:rPr lang="ko-KR" altLang="en-US" spc="-150" dirty="0" err="1">
                  <a:solidFill>
                    <a:srgbClr val="393939"/>
                  </a:solidFill>
                  <a:latin typeface="+mj-ea"/>
                  <a:ea typeface="+mj-ea"/>
                </a:rPr>
                <a:t>오토인코더</a:t>
              </a:r>
              <a:endParaRPr lang="ko-KR" altLang="en-US" spc="-150" dirty="0">
                <a:solidFill>
                  <a:srgbClr val="393939"/>
                </a:solidFill>
                <a:latin typeface="+mj-ea"/>
                <a:ea typeface="+mj-ea"/>
              </a:endParaRPr>
            </a:p>
          </p:txBody>
        </p:sp>
      </p:grpSp>
    </p:spTree>
    <p:extLst>
      <p:ext uri="{BB962C8B-B14F-4D97-AF65-F5344CB8AC3E}">
        <p14:creationId xmlns:p14="http://schemas.microsoft.com/office/powerpoint/2010/main" val="3605995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2970685" cy="646331"/>
          </a:xfrm>
          <a:prstGeom prst="rect">
            <a:avLst/>
          </a:prstGeom>
          <a:noFill/>
        </p:spPr>
        <p:txBody>
          <a:bodyPr wrap="none" rtlCol="0">
            <a:spAutoFit/>
          </a:bodyPr>
          <a:lstStyle/>
          <a:p>
            <a:r>
              <a:rPr lang="ko-KR" altLang="en-US" sz="3600" spc="-300" dirty="0">
                <a:solidFill>
                  <a:schemeClr val="bg1"/>
                </a:solidFill>
              </a:rPr>
              <a:t>다중 출력 모델</a:t>
            </a: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3, </a:t>
            </a:r>
            <a:endParaRPr lang="ko-KR" altLang="en-US" sz="1400" dirty="0">
              <a:solidFill>
                <a:schemeClr val="bg1"/>
              </a:solidFill>
            </a:endParaRPr>
          </a:p>
        </p:txBody>
      </p:sp>
      <p:sp>
        <p:nvSpPr>
          <p:cNvPr id="5" name="TextBox 4">
            <a:extLst>
              <a:ext uri="{FF2B5EF4-FFF2-40B4-BE49-F238E27FC236}">
                <a16:creationId xmlns:a16="http://schemas.microsoft.com/office/drawing/2014/main" id="{AE5769FC-07B8-4BFD-84D6-707E401490DB}"/>
              </a:ext>
            </a:extLst>
          </p:cNvPr>
          <p:cNvSpPr txBox="1"/>
          <p:nvPr/>
        </p:nvSpPr>
        <p:spPr>
          <a:xfrm>
            <a:off x="339536" y="1433503"/>
            <a:ext cx="2249334" cy="461665"/>
          </a:xfrm>
          <a:prstGeom prst="rect">
            <a:avLst/>
          </a:prstGeom>
          <a:noFill/>
        </p:spPr>
        <p:txBody>
          <a:bodyPr wrap="none" rtlCol="0">
            <a:spAutoFit/>
          </a:bodyPr>
          <a:lstStyle/>
          <a:p>
            <a:r>
              <a:rPr lang="ko-KR" altLang="en-US" sz="2400">
                <a:solidFill>
                  <a:srgbClr val="393939"/>
                </a:solidFill>
                <a:latin typeface="+mn-ea"/>
              </a:rPr>
              <a:t>다중 출력 모델</a:t>
            </a:r>
            <a:endParaRPr lang="ko-KR" altLang="en-US" sz="2400" dirty="0">
              <a:solidFill>
                <a:srgbClr val="393939"/>
              </a:solidFill>
              <a:latin typeface="+mn-ea"/>
            </a:endParaRPr>
          </a:p>
        </p:txBody>
      </p:sp>
      <p:sp>
        <p:nvSpPr>
          <p:cNvPr id="6" name="직사각형 5">
            <a:extLst>
              <a:ext uri="{FF2B5EF4-FFF2-40B4-BE49-F238E27FC236}">
                <a16:creationId xmlns:a16="http://schemas.microsoft.com/office/drawing/2014/main" id="{0550E28D-60CD-4796-83AC-A3BB020541BE}"/>
              </a:ext>
            </a:extLst>
          </p:cNvPr>
          <p:cNvSpPr/>
          <p:nvPr/>
        </p:nvSpPr>
        <p:spPr>
          <a:xfrm>
            <a:off x="132080" y="1430304"/>
            <a:ext cx="108000" cy="4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4116E3B5-70E6-4A7D-9477-1BE6D98B5DAE}"/>
              </a:ext>
            </a:extLst>
          </p:cNvPr>
          <p:cNvPicPr>
            <a:picLocks noChangeAspect="1"/>
          </p:cNvPicPr>
          <p:nvPr/>
        </p:nvPicPr>
        <p:blipFill>
          <a:blip r:embed="rId2"/>
          <a:stretch>
            <a:fillRect/>
          </a:stretch>
        </p:blipFill>
        <p:spPr>
          <a:xfrm>
            <a:off x="6789207" y="2469894"/>
            <a:ext cx="4587210" cy="3222984"/>
          </a:xfrm>
          <a:prstGeom prst="rect">
            <a:avLst/>
          </a:prstGeom>
        </p:spPr>
      </p:pic>
      <p:sp>
        <p:nvSpPr>
          <p:cNvPr id="10" name="TextBox 9">
            <a:extLst>
              <a:ext uri="{FF2B5EF4-FFF2-40B4-BE49-F238E27FC236}">
                <a16:creationId xmlns:a16="http://schemas.microsoft.com/office/drawing/2014/main" id="{80EA258B-5F6B-4A1A-85B0-AAE47206B3BD}"/>
              </a:ext>
            </a:extLst>
          </p:cNvPr>
          <p:cNvSpPr txBox="1"/>
          <p:nvPr/>
        </p:nvSpPr>
        <p:spPr>
          <a:xfrm>
            <a:off x="792873" y="2148408"/>
            <a:ext cx="6105832" cy="369332"/>
          </a:xfrm>
          <a:prstGeom prst="rect">
            <a:avLst/>
          </a:prstGeom>
          <a:noFill/>
        </p:spPr>
        <p:txBody>
          <a:bodyPr wrap="square">
            <a:spAutoFit/>
          </a:bodyPr>
          <a:lstStyle/>
          <a:p>
            <a:r>
              <a:rPr lang="ko-KR" altLang="en-US" dirty="0"/>
              <a:t>하나의 입력을 통해 여러 속성을 예측하는 네트워크</a:t>
            </a:r>
          </a:p>
        </p:txBody>
      </p:sp>
      <p:pic>
        <p:nvPicPr>
          <p:cNvPr id="11" name="그림 10">
            <a:extLst>
              <a:ext uri="{FF2B5EF4-FFF2-40B4-BE49-F238E27FC236}">
                <a16:creationId xmlns:a16="http://schemas.microsoft.com/office/drawing/2014/main" id="{0FD64FDD-D7EF-4F75-855E-BF6FE868E403}"/>
              </a:ext>
            </a:extLst>
          </p:cNvPr>
          <p:cNvPicPr>
            <a:picLocks noChangeAspect="1"/>
          </p:cNvPicPr>
          <p:nvPr/>
        </p:nvPicPr>
        <p:blipFill rotWithShape="1">
          <a:blip r:embed="rId3"/>
          <a:srcRect l="54850"/>
          <a:stretch>
            <a:fillRect/>
          </a:stretch>
        </p:blipFill>
        <p:spPr>
          <a:xfrm>
            <a:off x="1309303" y="3140312"/>
            <a:ext cx="3423515" cy="3009766"/>
          </a:xfrm>
          <a:prstGeom prst="rect">
            <a:avLst/>
          </a:prstGeom>
        </p:spPr>
      </p:pic>
    </p:spTree>
    <p:extLst>
      <p:ext uri="{BB962C8B-B14F-4D97-AF65-F5344CB8AC3E}">
        <p14:creationId xmlns:p14="http://schemas.microsoft.com/office/powerpoint/2010/main" val="325196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4591321" cy="646331"/>
          </a:xfrm>
          <a:prstGeom prst="rect">
            <a:avLst/>
          </a:prstGeom>
          <a:noFill/>
        </p:spPr>
        <p:txBody>
          <a:bodyPr wrap="none" rtlCol="0">
            <a:spAutoFit/>
          </a:bodyPr>
          <a:lstStyle/>
          <a:p>
            <a:r>
              <a:rPr lang="en-US" altLang="ko-KR" sz="3600" spc="-300" dirty="0">
                <a:solidFill>
                  <a:schemeClr val="bg1"/>
                </a:solidFill>
              </a:rPr>
              <a:t>8.4.3 </a:t>
            </a:r>
            <a:r>
              <a:rPr lang="ko-KR" altLang="en-US" sz="3600" spc="-300" dirty="0">
                <a:solidFill>
                  <a:schemeClr val="bg1"/>
                </a:solidFill>
              </a:rPr>
              <a:t>변이형 </a:t>
            </a:r>
            <a:r>
              <a:rPr lang="ko-KR" altLang="en-US" sz="3600" spc="-300" dirty="0" err="1">
                <a:solidFill>
                  <a:schemeClr val="bg1"/>
                </a:solidFill>
              </a:rPr>
              <a:t>오토인코더</a:t>
            </a:r>
            <a:endParaRPr lang="ko-KR" altLang="en-US" sz="3600" spc="-300" dirty="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sp>
        <p:nvSpPr>
          <p:cNvPr id="23" name="직사각형 22">
            <a:extLst>
              <a:ext uri="{FF2B5EF4-FFF2-40B4-BE49-F238E27FC236}">
                <a16:creationId xmlns:a16="http://schemas.microsoft.com/office/drawing/2014/main" id="{686D8F8A-807A-491E-9D13-6063E2294440}"/>
              </a:ext>
            </a:extLst>
          </p:cNvPr>
          <p:cNvSpPr/>
          <p:nvPr/>
        </p:nvSpPr>
        <p:spPr>
          <a:xfrm>
            <a:off x="325079" y="1366730"/>
            <a:ext cx="2409496" cy="465113"/>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500" b="1" dirty="0" err="1">
                <a:solidFill>
                  <a:schemeClr val="tx1"/>
                </a:solidFill>
              </a:rPr>
              <a:t>오토인코더</a:t>
            </a:r>
            <a:endParaRPr lang="ko-KR" altLang="en-US" sz="2500" b="1" dirty="0">
              <a:solidFill>
                <a:schemeClr val="tx1"/>
              </a:solidFill>
            </a:endParaRPr>
          </a:p>
        </p:txBody>
      </p:sp>
      <p:grpSp>
        <p:nvGrpSpPr>
          <p:cNvPr id="5" name="그룹 4">
            <a:extLst>
              <a:ext uri="{FF2B5EF4-FFF2-40B4-BE49-F238E27FC236}">
                <a16:creationId xmlns:a16="http://schemas.microsoft.com/office/drawing/2014/main" id="{C5573AD7-9759-4F47-A948-EAA86A610B36}"/>
              </a:ext>
            </a:extLst>
          </p:cNvPr>
          <p:cNvGrpSpPr/>
          <p:nvPr/>
        </p:nvGrpSpPr>
        <p:grpSpPr>
          <a:xfrm>
            <a:off x="448105" y="3122276"/>
            <a:ext cx="9101336" cy="3120172"/>
            <a:chOff x="1448770" y="1897326"/>
            <a:chExt cx="9101336" cy="3120172"/>
          </a:xfrm>
        </p:grpSpPr>
        <p:pic>
          <p:nvPicPr>
            <p:cNvPr id="7" name="그림 6">
              <a:extLst>
                <a:ext uri="{FF2B5EF4-FFF2-40B4-BE49-F238E27FC236}">
                  <a16:creationId xmlns:a16="http://schemas.microsoft.com/office/drawing/2014/main" id="{82C7CCF7-947E-406B-88A5-4854438BFF03}"/>
                </a:ext>
              </a:extLst>
            </p:cNvPr>
            <p:cNvPicPr>
              <a:picLocks noChangeAspect="1"/>
            </p:cNvPicPr>
            <p:nvPr/>
          </p:nvPicPr>
          <p:blipFill>
            <a:blip r:embed="rId2"/>
            <a:stretch>
              <a:fillRect/>
            </a:stretch>
          </p:blipFill>
          <p:spPr>
            <a:xfrm>
              <a:off x="1448770" y="1897326"/>
              <a:ext cx="9101336" cy="2870023"/>
            </a:xfrm>
            <a:prstGeom prst="rect">
              <a:avLst/>
            </a:prstGeom>
          </p:spPr>
        </p:pic>
        <p:sp>
          <p:nvSpPr>
            <p:cNvPr id="12" name="TextBox 11">
              <a:extLst>
                <a:ext uri="{FF2B5EF4-FFF2-40B4-BE49-F238E27FC236}">
                  <a16:creationId xmlns:a16="http://schemas.microsoft.com/office/drawing/2014/main" id="{2F12568F-4CA7-4C4D-9D09-E38D0CDA3444}"/>
                </a:ext>
              </a:extLst>
            </p:cNvPr>
            <p:cNvSpPr txBox="1"/>
            <p:nvPr/>
          </p:nvSpPr>
          <p:spPr>
            <a:xfrm>
              <a:off x="1545752" y="4155530"/>
              <a:ext cx="1093569" cy="369332"/>
            </a:xfrm>
            <a:prstGeom prst="rect">
              <a:avLst/>
            </a:prstGeom>
            <a:noFill/>
            <a:ln>
              <a:solidFill>
                <a:srgbClr val="FF0000"/>
              </a:solidFill>
            </a:ln>
          </p:spPr>
          <p:txBody>
            <a:bodyPr wrap="none" rtlCol="0">
              <a:spAutoFit/>
            </a:bodyPr>
            <a:lstStyle/>
            <a:p>
              <a:pPr algn="ctr"/>
              <a:r>
                <a:rPr lang="ko-KR" altLang="en-US" b="1" spc="-150" dirty="0">
                  <a:solidFill>
                    <a:srgbClr val="393939"/>
                  </a:solidFill>
                  <a:latin typeface="+mj-ea"/>
                  <a:ea typeface="+mj-ea"/>
                </a:rPr>
                <a:t>원본 입력</a:t>
              </a:r>
            </a:p>
          </p:txBody>
        </p:sp>
        <p:sp>
          <p:nvSpPr>
            <p:cNvPr id="13" name="TextBox 12">
              <a:extLst>
                <a:ext uri="{FF2B5EF4-FFF2-40B4-BE49-F238E27FC236}">
                  <a16:creationId xmlns:a16="http://schemas.microsoft.com/office/drawing/2014/main" id="{AE019685-EB97-47F1-AE80-68857C140B91}"/>
                </a:ext>
              </a:extLst>
            </p:cNvPr>
            <p:cNvSpPr txBox="1"/>
            <p:nvPr/>
          </p:nvSpPr>
          <p:spPr>
            <a:xfrm>
              <a:off x="5171008" y="4648166"/>
              <a:ext cx="1305165" cy="369332"/>
            </a:xfrm>
            <a:prstGeom prst="rect">
              <a:avLst/>
            </a:prstGeom>
            <a:noFill/>
            <a:ln>
              <a:solidFill>
                <a:srgbClr val="FF0000"/>
              </a:solidFill>
            </a:ln>
          </p:spPr>
          <p:txBody>
            <a:bodyPr wrap="none" rtlCol="0">
              <a:spAutoFit/>
            </a:bodyPr>
            <a:lstStyle/>
            <a:p>
              <a:pPr algn="ctr"/>
              <a:r>
                <a:rPr lang="ko-KR" altLang="en-US" b="1" spc="-150">
                  <a:solidFill>
                    <a:srgbClr val="393939"/>
                  </a:solidFill>
                  <a:latin typeface="+mj-ea"/>
                  <a:ea typeface="+mj-ea"/>
                </a:rPr>
                <a:t>압축된 표현</a:t>
              </a:r>
              <a:endParaRPr lang="ko-KR" altLang="en-US" b="1" spc="-150" dirty="0">
                <a:solidFill>
                  <a:srgbClr val="393939"/>
                </a:solidFill>
                <a:latin typeface="+mj-ea"/>
                <a:ea typeface="+mj-ea"/>
              </a:endParaRPr>
            </a:p>
          </p:txBody>
        </p:sp>
        <p:sp>
          <p:nvSpPr>
            <p:cNvPr id="14" name="TextBox 13">
              <a:extLst>
                <a:ext uri="{FF2B5EF4-FFF2-40B4-BE49-F238E27FC236}">
                  <a16:creationId xmlns:a16="http://schemas.microsoft.com/office/drawing/2014/main" id="{98AD4B03-0C8E-448A-AFB3-80CC8B3F31D8}"/>
                </a:ext>
              </a:extLst>
            </p:cNvPr>
            <p:cNvSpPr txBox="1"/>
            <p:nvPr/>
          </p:nvSpPr>
          <p:spPr>
            <a:xfrm>
              <a:off x="8787449" y="4338426"/>
              <a:ext cx="1516762" cy="369332"/>
            </a:xfrm>
            <a:prstGeom prst="rect">
              <a:avLst/>
            </a:prstGeom>
            <a:noFill/>
            <a:ln>
              <a:solidFill>
                <a:srgbClr val="FF0000"/>
              </a:solidFill>
            </a:ln>
          </p:spPr>
          <p:txBody>
            <a:bodyPr wrap="none" rtlCol="0">
              <a:spAutoFit/>
            </a:bodyPr>
            <a:lstStyle/>
            <a:p>
              <a:pPr algn="ctr"/>
              <a:r>
                <a:rPr lang="ko-KR" altLang="en-US" b="1" spc="-150" dirty="0">
                  <a:solidFill>
                    <a:srgbClr val="393939"/>
                  </a:solidFill>
                  <a:latin typeface="+mj-ea"/>
                  <a:ea typeface="+mj-ea"/>
                </a:rPr>
                <a:t>재구성된 입력</a:t>
              </a:r>
            </a:p>
          </p:txBody>
        </p:sp>
      </p:grpSp>
      <p:sp>
        <p:nvSpPr>
          <p:cNvPr id="16" name="화살표: 왼쪽으로 구부러짐 15">
            <a:extLst>
              <a:ext uri="{FF2B5EF4-FFF2-40B4-BE49-F238E27FC236}">
                <a16:creationId xmlns:a16="http://schemas.microsoft.com/office/drawing/2014/main" id="{89B8250E-7D3E-44E9-88BC-6D4462A10C62}"/>
              </a:ext>
            </a:extLst>
          </p:cNvPr>
          <p:cNvSpPr/>
          <p:nvPr/>
        </p:nvSpPr>
        <p:spPr>
          <a:xfrm rot="16200000">
            <a:off x="4176655" y="-781541"/>
            <a:ext cx="1292539" cy="7807633"/>
          </a:xfrm>
          <a:prstGeom prst="curved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7" name="직사각형 16">
            <a:extLst>
              <a:ext uri="{FF2B5EF4-FFF2-40B4-BE49-F238E27FC236}">
                <a16:creationId xmlns:a16="http://schemas.microsoft.com/office/drawing/2014/main" id="{27DD334D-9048-4040-9CDD-D0AED346DADB}"/>
              </a:ext>
            </a:extLst>
          </p:cNvPr>
          <p:cNvSpPr/>
          <p:nvPr/>
        </p:nvSpPr>
        <p:spPr>
          <a:xfrm>
            <a:off x="6497046" y="1979979"/>
            <a:ext cx="2118910" cy="629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a:t>원본 입력 재구성</a:t>
            </a:r>
            <a:endParaRPr lang="ko-KR" altLang="en-US" b="1" dirty="0"/>
          </a:p>
        </p:txBody>
      </p:sp>
      <p:sp>
        <p:nvSpPr>
          <p:cNvPr id="18" name="사각형: 모서리가 접힌 도형 17">
            <a:extLst>
              <a:ext uri="{FF2B5EF4-FFF2-40B4-BE49-F238E27FC236}">
                <a16:creationId xmlns:a16="http://schemas.microsoft.com/office/drawing/2014/main" id="{F7B0D2F7-2374-4865-AA64-F9B8071BAD4B}"/>
              </a:ext>
            </a:extLst>
          </p:cNvPr>
          <p:cNvSpPr/>
          <p:nvPr/>
        </p:nvSpPr>
        <p:spPr>
          <a:xfrm>
            <a:off x="9197743" y="3122276"/>
            <a:ext cx="2852784" cy="1383780"/>
          </a:xfrm>
          <a:prstGeom prst="foldedCorner">
            <a:avLst/>
          </a:prstGeom>
          <a:solidFill>
            <a:srgbClr val="FFFF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schemeClr val="tx1"/>
                </a:solidFill>
              </a:rPr>
              <a:t>유용 </a:t>
            </a:r>
            <a:r>
              <a:rPr lang="en-US" altLang="ko-KR" dirty="0">
                <a:solidFill>
                  <a:schemeClr val="tx1"/>
                </a:solidFill>
              </a:rPr>
              <a:t>X</a:t>
            </a:r>
          </a:p>
          <a:p>
            <a:r>
              <a:rPr lang="ko-KR" altLang="en-US" dirty="0">
                <a:solidFill>
                  <a:schemeClr val="tx1"/>
                </a:solidFill>
              </a:rPr>
              <a:t>구조화가 잘된 잠재공간 </a:t>
            </a:r>
            <a:r>
              <a:rPr lang="en-US" altLang="ko-KR" dirty="0">
                <a:solidFill>
                  <a:schemeClr val="tx1"/>
                </a:solidFill>
              </a:rPr>
              <a:t>X</a:t>
            </a:r>
          </a:p>
          <a:p>
            <a:r>
              <a:rPr lang="ko-KR" altLang="en-US" dirty="0">
                <a:solidFill>
                  <a:schemeClr val="tx1"/>
                </a:solidFill>
              </a:rPr>
              <a:t>뛰어난 압축 </a:t>
            </a:r>
            <a:r>
              <a:rPr lang="en-US" altLang="ko-KR" dirty="0">
                <a:solidFill>
                  <a:schemeClr val="tx1"/>
                </a:solidFill>
              </a:rPr>
              <a:t>X</a:t>
            </a:r>
          </a:p>
        </p:txBody>
      </p:sp>
    </p:spTree>
    <p:extLst>
      <p:ext uri="{BB962C8B-B14F-4D97-AF65-F5344CB8AC3E}">
        <p14:creationId xmlns:p14="http://schemas.microsoft.com/office/powerpoint/2010/main" val="2282830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4591321" cy="646331"/>
          </a:xfrm>
          <a:prstGeom prst="rect">
            <a:avLst/>
          </a:prstGeom>
          <a:noFill/>
        </p:spPr>
        <p:txBody>
          <a:bodyPr wrap="none" rtlCol="0">
            <a:spAutoFit/>
          </a:bodyPr>
          <a:lstStyle/>
          <a:p>
            <a:r>
              <a:rPr lang="en-US" altLang="ko-KR" sz="3600" spc="-300" dirty="0">
                <a:solidFill>
                  <a:schemeClr val="bg1"/>
                </a:solidFill>
              </a:rPr>
              <a:t>8.4.3 </a:t>
            </a:r>
            <a:r>
              <a:rPr lang="ko-KR" altLang="en-US" sz="3600" spc="-300" dirty="0">
                <a:solidFill>
                  <a:schemeClr val="bg1"/>
                </a:solidFill>
              </a:rPr>
              <a:t>변이형 </a:t>
            </a:r>
            <a:r>
              <a:rPr lang="ko-KR" altLang="en-US" sz="3600" spc="-300" dirty="0" err="1">
                <a:solidFill>
                  <a:schemeClr val="bg1"/>
                </a:solidFill>
              </a:rPr>
              <a:t>오토인코더</a:t>
            </a:r>
            <a:endParaRPr lang="ko-KR" altLang="en-US" sz="3600" spc="-300" dirty="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sp>
        <p:nvSpPr>
          <p:cNvPr id="23" name="직사각형 22">
            <a:extLst>
              <a:ext uri="{FF2B5EF4-FFF2-40B4-BE49-F238E27FC236}">
                <a16:creationId xmlns:a16="http://schemas.microsoft.com/office/drawing/2014/main" id="{686D8F8A-807A-491E-9D13-6063E2294440}"/>
              </a:ext>
            </a:extLst>
          </p:cNvPr>
          <p:cNvSpPr/>
          <p:nvPr/>
        </p:nvSpPr>
        <p:spPr>
          <a:xfrm>
            <a:off x="325078" y="1366730"/>
            <a:ext cx="3625819" cy="465113"/>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500" b="1" dirty="0">
                <a:solidFill>
                  <a:schemeClr val="tx1"/>
                </a:solidFill>
              </a:rPr>
              <a:t>변이형 </a:t>
            </a:r>
            <a:r>
              <a:rPr lang="ko-KR" altLang="en-US" sz="2500" b="1" dirty="0" err="1">
                <a:solidFill>
                  <a:schemeClr val="tx1"/>
                </a:solidFill>
              </a:rPr>
              <a:t>오토인코더</a:t>
            </a:r>
            <a:r>
              <a:rPr lang="en-US" altLang="ko-KR" sz="2500" b="1" dirty="0">
                <a:solidFill>
                  <a:schemeClr val="tx1"/>
                </a:solidFill>
              </a:rPr>
              <a:t>(VAE)</a:t>
            </a:r>
            <a:endParaRPr lang="ko-KR" altLang="en-US" sz="2500" b="1" dirty="0">
              <a:solidFill>
                <a:schemeClr val="tx1"/>
              </a:solidFill>
            </a:endParaRPr>
          </a:p>
        </p:txBody>
      </p:sp>
      <p:pic>
        <p:nvPicPr>
          <p:cNvPr id="8" name="그림 7">
            <a:extLst>
              <a:ext uri="{FF2B5EF4-FFF2-40B4-BE49-F238E27FC236}">
                <a16:creationId xmlns:a16="http://schemas.microsoft.com/office/drawing/2014/main" id="{B181666A-668A-45A7-A38F-FD61B21145F2}"/>
              </a:ext>
            </a:extLst>
          </p:cNvPr>
          <p:cNvPicPr>
            <a:picLocks noChangeAspect="1"/>
          </p:cNvPicPr>
          <p:nvPr/>
        </p:nvPicPr>
        <p:blipFill>
          <a:blip r:embed="rId2"/>
          <a:stretch>
            <a:fillRect/>
          </a:stretch>
        </p:blipFill>
        <p:spPr>
          <a:xfrm>
            <a:off x="517474" y="2422789"/>
            <a:ext cx="7230484" cy="3496163"/>
          </a:xfrm>
          <a:prstGeom prst="rect">
            <a:avLst/>
          </a:prstGeom>
        </p:spPr>
      </p:pic>
      <p:sp>
        <p:nvSpPr>
          <p:cNvPr id="19" name="사각형: 모서리가 접힌 도형 18">
            <a:extLst>
              <a:ext uri="{FF2B5EF4-FFF2-40B4-BE49-F238E27FC236}">
                <a16:creationId xmlns:a16="http://schemas.microsoft.com/office/drawing/2014/main" id="{0FC4DE72-BB34-4CFE-9885-4E945734F957}"/>
              </a:ext>
            </a:extLst>
          </p:cNvPr>
          <p:cNvSpPr/>
          <p:nvPr/>
        </p:nvSpPr>
        <p:spPr>
          <a:xfrm>
            <a:off x="9197743" y="3122276"/>
            <a:ext cx="2852784" cy="1383780"/>
          </a:xfrm>
          <a:prstGeom prst="foldedCorner">
            <a:avLst/>
          </a:prstGeom>
          <a:solidFill>
            <a:srgbClr val="FFFF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schemeClr val="tx1"/>
                </a:solidFill>
              </a:rPr>
              <a:t>안정성 향상</a:t>
            </a:r>
            <a:endParaRPr lang="en-US" altLang="ko-KR" dirty="0">
              <a:solidFill>
                <a:schemeClr val="tx1"/>
              </a:solidFill>
            </a:endParaRPr>
          </a:p>
          <a:p>
            <a:r>
              <a:rPr lang="ko-KR" altLang="en-US" dirty="0">
                <a:solidFill>
                  <a:schemeClr val="tx1"/>
                </a:solidFill>
              </a:rPr>
              <a:t>의미 있는 표현 인코딩</a:t>
            </a:r>
            <a:endParaRPr lang="en-US" altLang="ko-KR" dirty="0">
              <a:solidFill>
                <a:schemeClr val="tx1"/>
              </a:solidFill>
            </a:endParaRPr>
          </a:p>
        </p:txBody>
      </p:sp>
      <p:sp>
        <p:nvSpPr>
          <p:cNvPr id="20" name="TextBox 19">
            <a:extLst>
              <a:ext uri="{FF2B5EF4-FFF2-40B4-BE49-F238E27FC236}">
                <a16:creationId xmlns:a16="http://schemas.microsoft.com/office/drawing/2014/main" id="{2BEBCF1C-79A8-4AA5-8574-6F854EE8EE3D}"/>
              </a:ext>
            </a:extLst>
          </p:cNvPr>
          <p:cNvSpPr txBox="1"/>
          <p:nvPr/>
        </p:nvSpPr>
        <p:spPr>
          <a:xfrm>
            <a:off x="568685" y="2568269"/>
            <a:ext cx="1305165" cy="369332"/>
          </a:xfrm>
          <a:prstGeom prst="rect">
            <a:avLst/>
          </a:prstGeom>
          <a:noFill/>
          <a:ln>
            <a:solidFill>
              <a:srgbClr val="FF0000"/>
            </a:solidFill>
          </a:ln>
        </p:spPr>
        <p:txBody>
          <a:bodyPr wrap="none" rtlCol="0">
            <a:spAutoFit/>
          </a:bodyPr>
          <a:lstStyle/>
          <a:p>
            <a:pPr algn="ctr"/>
            <a:r>
              <a:rPr lang="ko-KR" altLang="en-US" b="1" spc="-150" dirty="0">
                <a:solidFill>
                  <a:srgbClr val="393939"/>
                </a:solidFill>
                <a:latin typeface="+mj-ea"/>
                <a:ea typeface="+mj-ea"/>
              </a:rPr>
              <a:t>입력 이미지</a:t>
            </a:r>
          </a:p>
        </p:txBody>
      </p:sp>
      <p:sp>
        <p:nvSpPr>
          <p:cNvPr id="21" name="TextBox 20">
            <a:extLst>
              <a:ext uri="{FF2B5EF4-FFF2-40B4-BE49-F238E27FC236}">
                <a16:creationId xmlns:a16="http://schemas.microsoft.com/office/drawing/2014/main" id="{A132584B-ECFE-4DDB-9D68-8A2022BA660C}"/>
              </a:ext>
            </a:extLst>
          </p:cNvPr>
          <p:cNvSpPr txBox="1"/>
          <p:nvPr/>
        </p:nvSpPr>
        <p:spPr>
          <a:xfrm>
            <a:off x="2275722" y="5734286"/>
            <a:ext cx="3820278" cy="369332"/>
          </a:xfrm>
          <a:prstGeom prst="rect">
            <a:avLst/>
          </a:prstGeom>
          <a:noFill/>
          <a:ln>
            <a:solidFill>
              <a:schemeClr val="accent2">
                <a:lumMod val="60000"/>
                <a:lumOff val="40000"/>
              </a:schemeClr>
            </a:solidFill>
          </a:ln>
        </p:spPr>
        <p:txBody>
          <a:bodyPr wrap="none" rtlCol="0">
            <a:spAutoFit/>
          </a:bodyPr>
          <a:lstStyle/>
          <a:p>
            <a:pPr algn="ctr"/>
            <a:r>
              <a:rPr lang="ko-KR" altLang="en-US" b="1" spc="-150" dirty="0">
                <a:solidFill>
                  <a:srgbClr val="393939"/>
                </a:solidFill>
                <a:latin typeface="+mj-ea"/>
                <a:ea typeface="+mj-ea"/>
              </a:rPr>
              <a:t>이 분포에서 무작위로 </a:t>
            </a:r>
            <a:r>
              <a:rPr lang="ko-KR" altLang="en-US" b="1" spc="-150" dirty="0" err="1">
                <a:solidFill>
                  <a:srgbClr val="393939"/>
                </a:solidFill>
                <a:latin typeface="+mj-ea"/>
                <a:ea typeface="+mj-ea"/>
              </a:rPr>
              <a:t>샘플링된</a:t>
            </a:r>
            <a:r>
              <a:rPr lang="ko-KR" altLang="en-US" b="1" spc="-150" dirty="0">
                <a:solidFill>
                  <a:srgbClr val="393939"/>
                </a:solidFill>
                <a:latin typeface="+mj-ea"/>
                <a:ea typeface="+mj-ea"/>
              </a:rPr>
              <a:t> 포인트</a:t>
            </a:r>
          </a:p>
        </p:txBody>
      </p:sp>
      <p:sp>
        <p:nvSpPr>
          <p:cNvPr id="22" name="TextBox 21">
            <a:extLst>
              <a:ext uri="{FF2B5EF4-FFF2-40B4-BE49-F238E27FC236}">
                <a16:creationId xmlns:a16="http://schemas.microsoft.com/office/drawing/2014/main" id="{10FF2FF6-9DFB-4081-B08C-B7274C5F7782}"/>
              </a:ext>
            </a:extLst>
          </p:cNvPr>
          <p:cNvSpPr txBox="1"/>
          <p:nvPr/>
        </p:nvSpPr>
        <p:spPr>
          <a:xfrm>
            <a:off x="2061783" y="2238123"/>
            <a:ext cx="4587474" cy="369332"/>
          </a:xfrm>
          <a:prstGeom prst="rect">
            <a:avLst/>
          </a:prstGeom>
          <a:noFill/>
          <a:ln>
            <a:solidFill>
              <a:schemeClr val="accent2">
                <a:lumMod val="60000"/>
                <a:lumOff val="40000"/>
              </a:schemeClr>
            </a:solidFill>
          </a:ln>
        </p:spPr>
        <p:txBody>
          <a:bodyPr wrap="none" rtlCol="0">
            <a:spAutoFit/>
          </a:bodyPr>
          <a:lstStyle/>
          <a:p>
            <a:pPr algn="ctr"/>
            <a:r>
              <a:rPr lang="en-US" altLang="ko-KR" b="1" spc="-150" dirty="0" err="1">
                <a:solidFill>
                  <a:srgbClr val="393939"/>
                </a:solidFill>
                <a:latin typeface="+mj-ea"/>
                <a:ea typeface="+mj-ea"/>
              </a:rPr>
              <a:t>Z_mean</a:t>
            </a:r>
            <a:r>
              <a:rPr lang="ko-KR" altLang="en-US" b="1" spc="-150" dirty="0">
                <a:solidFill>
                  <a:srgbClr val="393939"/>
                </a:solidFill>
                <a:latin typeface="+mj-ea"/>
                <a:ea typeface="+mj-ea"/>
              </a:rPr>
              <a:t>과 </a:t>
            </a:r>
            <a:r>
              <a:rPr lang="en-US" altLang="ko-KR" b="1" spc="-150" dirty="0" err="1">
                <a:solidFill>
                  <a:srgbClr val="393939"/>
                </a:solidFill>
                <a:latin typeface="+mj-ea"/>
                <a:ea typeface="+mj-ea"/>
              </a:rPr>
              <a:t>z_log_var</a:t>
            </a:r>
            <a:r>
              <a:rPr lang="ko-KR" altLang="en-US" b="1" spc="-150" dirty="0">
                <a:solidFill>
                  <a:srgbClr val="393939"/>
                </a:solidFill>
                <a:latin typeface="+mj-ea"/>
                <a:ea typeface="+mj-ea"/>
              </a:rPr>
              <a:t>로 정의된 잠재 공간의 분포</a:t>
            </a:r>
          </a:p>
        </p:txBody>
      </p:sp>
      <p:sp>
        <p:nvSpPr>
          <p:cNvPr id="24" name="TextBox 23">
            <a:extLst>
              <a:ext uri="{FF2B5EF4-FFF2-40B4-BE49-F238E27FC236}">
                <a16:creationId xmlns:a16="http://schemas.microsoft.com/office/drawing/2014/main" id="{B929C909-AE38-4CAE-814E-78AD307483EC}"/>
              </a:ext>
            </a:extLst>
          </p:cNvPr>
          <p:cNvSpPr txBox="1"/>
          <p:nvPr/>
        </p:nvSpPr>
        <p:spPr>
          <a:xfrm>
            <a:off x="6096000" y="3301918"/>
            <a:ext cx="1728358" cy="369332"/>
          </a:xfrm>
          <a:prstGeom prst="rect">
            <a:avLst/>
          </a:prstGeom>
          <a:noFill/>
          <a:ln>
            <a:solidFill>
              <a:srgbClr val="FF0000"/>
            </a:solidFill>
          </a:ln>
        </p:spPr>
        <p:txBody>
          <a:bodyPr wrap="none" rtlCol="0">
            <a:spAutoFit/>
          </a:bodyPr>
          <a:lstStyle/>
          <a:p>
            <a:pPr algn="ctr"/>
            <a:r>
              <a:rPr lang="ko-KR" altLang="en-US" b="1" spc="-150">
                <a:solidFill>
                  <a:srgbClr val="393939"/>
                </a:solidFill>
                <a:latin typeface="+mj-ea"/>
                <a:ea typeface="+mj-ea"/>
              </a:rPr>
              <a:t>재구성된 이미지</a:t>
            </a:r>
            <a:endParaRPr lang="ko-KR" altLang="en-US" b="1" spc="-150" dirty="0">
              <a:solidFill>
                <a:srgbClr val="393939"/>
              </a:solidFill>
              <a:latin typeface="+mj-ea"/>
              <a:ea typeface="+mj-ea"/>
            </a:endParaRPr>
          </a:p>
        </p:txBody>
      </p:sp>
    </p:spTree>
    <p:extLst>
      <p:ext uri="{BB962C8B-B14F-4D97-AF65-F5344CB8AC3E}">
        <p14:creationId xmlns:p14="http://schemas.microsoft.com/office/powerpoint/2010/main" val="2652340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4591321" cy="646331"/>
          </a:xfrm>
          <a:prstGeom prst="rect">
            <a:avLst/>
          </a:prstGeom>
          <a:noFill/>
        </p:spPr>
        <p:txBody>
          <a:bodyPr wrap="none" rtlCol="0">
            <a:spAutoFit/>
          </a:bodyPr>
          <a:lstStyle/>
          <a:p>
            <a:r>
              <a:rPr lang="en-US" altLang="ko-KR" sz="3600" spc="-300" dirty="0">
                <a:solidFill>
                  <a:schemeClr val="bg1"/>
                </a:solidFill>
              </a:rPr>
              <a:t>8.4.3 </a:t>
            </a:r>
            <a:r>
              <a:rPr lang="ko-KR" altLang="en-US" sz="3600" spc="-300" dirty="0">
                <a:solidFill>
                  <a:schemeClr val="bg1"/>
                </a:solidFill>
              </a:rPr>
              <a:t>변이형 </a:t>
            </a:r>
            <a:r>
              <a:rPr lang="ko-KR" altLang="en-US" sz="3600" spc="-300" dirty="0" err="1">
                <a:solidFill>
                  <a:schemeClr val="bg1"/>
                </a:solidFill>
              </a:rPr>
              <a:t>오토인코더</a:t>
            </a:r>
            <a:endParaRPr lang="ko-KR" altLang="en-US" sz="3600" spc="-300" dirty="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sp>
        <p:nvSpPr>
          <p:cNvPr id="23" name="직사각형 22">
            <a:extLst>
              <a:ext uri="{FF2B5EF4-FFF2-40B4-BE49-F238E27FC236}">
                <a16:creationId xmlns:a16="http://schemas.microsoft.com/office/drawing/2014/main" id="{686D8F8A-807A-491E-9D13-6063E2294440}"/>
              </a:ext>
            </a:extLst>
          </p:cNvPr>
          <p:cNvSpPr/>
          <p:nvPr/>
        </p:nvSpPr>
        <p:spPr>
          <a:xfrm>
            <a:off x="325078" y="1366730"/>
            <a:ext cx="3625819" cy="465113"/>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500" b="1" dirty="0">
                <a:solidFill>
                  <a:schemeClr val="tx1"/>
                </a:solidFill>
              </a:rPr>
              <a:t>변이형 </a:t>
            </a:r>
            <a:r>
              <a:rPr lang="ko-KR" altLang="en-US" sz="2500" b="1" dirty="0" err="1">
                <a:solidFill>
                  <a:schemeClr val="tx1"/>
                </a:solidFill>
              </a:rPr>
              <a:t>오토인코더</a:t>
            </a:r>
            <a:r>
              <a:rPr lang="en-US" altLang="ko-KR" sz="2500" b="1" dirty="0">
                <a:solidFill>
                  <a:schemeClr val="tx1"/>
                </a:solidFill>
              </a:rPr>
              <a:t>(VAE) </a:t>
            </a:r>
            <a:endParaRPr lang="ko-KR" altLang="en-US" sz="2500" b="1" dirty="0">
              <a:solidFill>
                <a:schemeClr val="tx1"/>
              </a:solidFill>
            </a:endParaRPr>
          </a:p>
        </p:txBody>
      </p:sp>
      <p:grpSp>
        <p:nvGrpSpPr>
          <p:cNvPr id="12" name="그룹 11">
            <a:extLst>
              <a:ext uri="{FF2B5EF4-FFF2-40B4-BE49-F238E27FC236}">
                <a16:creationId xmlns:a16="http://schemas.microsoft.com/office/drawing/2014/main" id="{E6C294EC-24E6-4CDD-B0EB-B8953D206481}"/>
              </a:ext>
            </a:extLst>
          </p:cNvPr>
          <p:cNvGrpSpPr/>
          <p:nvPr/>
        </p:nvGrpSpPr>
        <p:grpSpPr>
          <a:xfrm>
            <a:off x="5679059" y="2640638"/>
            <a:ext cx="3482229" cy="1027894"/>
            <a:chOff x="631683" y="5390664"/>
            <a:chExt cx="2887651" cy="1027894"/>
          </a:xfrm>
        </p:grpSpPr>
        <p:sp>
          <p:nvSpPr>
            <p:cNvPr id="13" name="TextBox 12">
              <a:extLst>
                <a:ext uri="{FF2B5EF4-FFF2-40B4-BE49-F238E27FC236}">
                  <a16:creationId xmlns:a16="http://schemas.microsoft.com/office/drawing/2014/main" id="{FA071C99-01EF-4F9D-A43B-544D38626A3B}"/>
                </a:ext>
              </a:extLst>
            </p:cNvPr>
            <p:cNvSpPr txBox="1"/>
            <p:nvPr/>
          </p:nvSpPr>
          <p:spPr>
            <a:xfrm>
              <a:off x="631683" y="5895338"/>
              <a:ext cx="2887651" cy="523220"/>
            </a:xfrm>
            <a:prstGeom prst="rect">
              <a:avLst/>
            </a:prstGeom>
            <a:noFill/>
          </p:spPr>
          <p:txBody>
            <a:bodyPr wrap="square" rtlCol="0">
              <a:spAutoFit/>
            </a:bodyPr>
            <a:lstStyle/>
            <a:p>
              <a:pPr marL="285750" indent="-285750" algn="just">
                <a:buFontTx/>
                <a:buChar char="▶"/>
              </a:pPr>
              <a:r>
                <a:rPr lang="ko-KR" altLang="en-US" sz="1400" spc="-150" dirty="0">
                  <a:solidFill>
                    <a:srgbClr val="393939"/>
                  </a:solidFill>
                </a:rPr>
                <a:t>잠재 공간 잘 형성</a:t>
              </a:r>
              <a:endParaRPr lang="en-US" altLang="ko-KR" sz="1400" spc="-150" dirty="0">
                <a:solidFill>
                  <a:srgbClr val="393939"/>
                </a:solidFill>
              </a:endParaRPr>
            </a:p>
            <a:p>
              <a:pPr marL="285750" indent="-285750" algn="just">
                <a:buFontTx/>
                <a:buChar char="▶"/>
              </a:pPr>
              <a:r>
                <a:rPr lang="ko-KR" altLang="en-US" sz="1400" spc="-150" dirty="0">
                  <a:solidFill>
                    <a:srgbClr val="393939"/>
                  </a:solidFill>
                </a:rPr>
                <a:t>훈련 데이터에 과대 적합을 줄임</a:t>
              </a:r>
              <a:endParaRPr lang="en-US" altLang="ko-KR" sz="1400" spc="-150" dirty="0">
                <a:solidFill>
                  <a:srgbClr val="393939"/>
                </a:solidFill>
              </a:endParaRPr>
            </a:p>
          </p:txBody>
        </p:sp>
        <p:sp>
          <p:nvSpPr>
            <p:cNvPr id="14" name="TextBox 13">
              <a:extLst>
                <a:ext uri="{FF2B5EF4-FFF2-40B4-BE49-F238E27FC236}">
                  <a16:creationId xmlns:a16="http://schemas.microsoft.com/office/drawing/2014/main" id="{04030072-B0D3-4B80-BCFB-B0B0FCE734E4}"/>
                </a:ext>
              </a:extLst>
            </p:cNvPr>
            <p:cNvSpPr txBox="1"/>
            <p:nvPr/>
          </p:nvSpPr>
          <p:spPr>
            <a:xfrm>
              <a:off x="1622090" y="5390664"/>
              <a:ext cx="906846" cy="369332"/>
            </a:xfrm>
            <a:prstGeom prst="rect">
              <a:avLst/>
            </a:prstGeom>
            <a:solidFill>
              <a:schemeClr val="accent1">
                <a:lumMod val="20000"/>
                <a:lumOff val="80000"/>
              </a:schemeClr>
            </a:solidFill>
          </p:spPr>
          <p:txBody>
            <a:bodyPr wrap="none" rtlCol="0">
              <a:spAutoFit/>
            </a:bodyPr>
            <a:lstStyle/>
            <a:p>
              <a:pPr algn="ctr"/>
              <a:r>
                <a:rPr lang="ko-KR" altLang="en-US" spc="-150" dirty="0">
                  <a:solidFill>
                    <a:srgbClr val="393939"/>
                  </a:solidFill>
                  <a:latin typeface="+mj-ea"/>
                  <a:ea typeface="+mj-ea"/>
                </a:rPr>
                <a:t>규제 손실</a:t>
              </a:r>
            </a:p>
          </p:txBody>
        </p:sp>
      </p:grpSp>
      <p:grpSp>
        <p:nvGrpSpPr>
          <p:cNvPr id="15" name="그룹 14">
            <a:extLst>
              <a:ext uri="{FF2B5EF4-FFF2-40B4-BE49-F238E27FC236}">
                <a16:creationId xmlns:a16="http://schemas.microsoft.com/office/drawing/2014/main" id="{9CDE4DB3-4415-4D82-BF94-8A3BD4951B6D}"/>
              </a:ext>
            </a:extLst>
          </p:cNvPr>
          <p:cNvGrpSpPr/>
          <p:nvPr/>
        </p:nvGrpSpPr>
        <p:grpSpPr>
          <a:xfrm>
            <a:off x="2196830" y="2640638"/>
            <a:ext cx="3482229" cy="1027894"/>
            <a:chOff x="631683" y="5390664"/>
            <a:chExt cx="2887651" cy="1027894"/>
          </a:xfrm>
        </p:grpSpPr>
        <p:sp>
          <p:nvSpPr>
            <p:cNvPr id="16" name="TextBox 15">
              <a:extLst>
                <a:ext uri="{FF2B5EF4-FFF2-40B4-BE49-F238E27FC236}">
                  <a16:creationId xmlns:a16="http://schemas.microsoft.com/office/drawing/2014/main" id="{D1D5E8E6-9015-4F36-9480-D7462159382C}"/>
                </a:ext>
              </a:extLst>
            </p:cNvPr>
            <p:cNvSpPr txBox="1"/>
            <p:nvPr/>
          </p:nvSpPr>
          <p:spPr>
            <a:xfrm>
              <a:off x="631683" y="5895338"/>
              <a:ext cx="2887651" cy="523220"/>
            </a:xfrm>
            <a:prstGeom prst="rect">
              <a:avLst/>
            </a:prstGeom>
            <a:noFill/>
          </p:spPr>
          <p:txBody>
            <a:bodyPr wrap="square" rtlCol="0">
              <a:spAutoFit/>
            </a:bodyPr>
            <a:lstStyle/>
            <a:p>
              <a:pPr marL="285750" indent="-285750" algn="just">
                <a:buFontTx/>
                <a:buChar char="▶"/>
              </a:pPr>
              <a:r>
                <a:rPr lang="ko-KR" altLang="en-US" sz="1400" spc="-150" dirty="0" err="1">
                  <a:solidFill>
                    <a:srgbClr val="393939"/>
                  </a:solidFill>
                </a:rPr>
                <a:t>디코딩된</a:t>
              </a:r>
              <a:r>
                <a:rPr lang="ko-KR" altLang="en-US" sz="1400" spc="-150" dirty="0">
                  <a:solidFill>
                    <a:srgbClr val="393939"/>
                  </a:solidFill>
                </a:rPr>
                <a:t> 샘플이 원본 입력과 동일하도록 만듦</a:t>
              </a:r>
              <a:endParaRPr lang="en-US" altLang="ko-KR" sz="1400" spc="-150" dirty="0">
                <a:solidFill>
                  <a:srgbClr val="393939"/>
                </a:solidFill>
              </a:endParaRPr>
            </a:p>
          </p:txBody>
        </p:sp>
        <p:sp>
          <p:nvSpPr>
            <p:cNvPr id="17" name="TextBox 16">
              <a:extLst>
                <a:ext uri="{FF2B5EF4-FFF2-40B4-BE49-F238E27FC236}">
                  <a16:creationId xmlns:a16="http://schemas.microsoft.com/office/drawing/2014/main" id="{5B81668D-A276-48F4-AF31-787048A0F6D1}"/>
                </a:ext>
              </a:extLst>
            </p:cNvPr>
            <p:cNvSpPr txBox="1"/>
            <p:nvPr/>
          </p:nvSpPr>
          <p:spPr>
            <a:xfrm>
              <a:off x="1534355" y="5390664"/>
              <a:ext cx="1082313" cy="369332"/>
            </a:xfrm>
            <a:prstGeom prst="rect">
              <a:avLst/>
            </a:prstGeom>
            <a:solidFill>
              <a:schemeClr val="accent1">
                <a:lumMod val="20000"/>
                <a:lumOff val="80000"/>
              </a:schemeClr>
            </a:solidFill>
          </p:spPr>
          <p:txBody>
            <a:bodyPr wrap="none" rtlCol="0">
              <a:spAutoFit/>
            </a:bodyPr>
            <a:lstStyle/>
            <a:p>
              <a:pPr algn="ctr"/>
              <a:r>
                <a:rPr lang="ko-KR" altLang="en-US" spc="-150" dirty="0">
                  <a:solidFill>
                    <a:srgbClr val="393939"/>
                  </a:solidFill>
                  <a:latin typeface="+mj-ea"/>
                  <a:ea typeface="+mj-ea"/>
                </a:rPr>
                <a:t>재구성 손실</a:t>
              </a:r>
            </a:p>
          </p:txBody>
        </p:sp>
      </p:grpSp>
    </p:spTree>
    <p:extLst>
      <p:ext uri="{BB962C8B-B14F-4D97-AF65-F5344CB8AC3E}">
        <p14:creationId xmlns:p14="http://schemas.microsoft.com/office/powerpoint/2010/main" val="4166825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4591321" cy="646331"/>
          </a:xfrm>
          <a:prstGeom prst="rect">
            <a:avLst/>
          </a:prstGeom>
          <a:noFill/>
        </p:spPr>
        <p:txBody>
          <a:bodyPr wrap="none" rtlCol="0">
            <a:spAutoFit/>
          </a:bodyPr>
          <a:lstStyle/>
          <a:p>
            <a:r>
              <a:rPr lang="en-US" altLang="ko-KR" sz="3600" spc="-300" dirty="0">
                <a:solidFill>
                  <a:schemeClr val="bg1"/>
                </a:solidFill>
              </a:rPr>
              <a:t>8.4.3 </a:t>
            </a:r>
            <a:r>
              <a:rPr lang="ko-KR" altLang="en-US" sz="3600" spc="-300" dirty="0">
                <a:solidFill>
                  <a:schemeClr val="bg1"/>
                </a:solidFill>
              </a:rPr>
              <a:t>변이형 </a:t>
            </a:r>
            <a:r>
              <a:rPr lang="ko-KR" altLang="en-US" sz="3600" spc="-300" dirty="0" err="1">
                <a:solidFill>
                  <a:schemeClr val="bg1"/>
                </a:solidFill>
              </a:rPr>
              <a:t>오토인코더</a:t>
            </a:r>
            <a:endParaRPr lang="ko-KR" altLang="en-US" sz="3600" spc="-300" dirty="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sp>
        <p:nvSpPr>
          <p:cNvPr id="23" name="직사각형 22">
            <a:extLst>
              <a:ext uri="{FF2B5EF4-FFF2-40B4-BE49-F238E27FC236}">
                <a16:creationId xmlns:a16="http://schemas.microsoft.com/office/drawing/2014/main" id="{686D8F8A-807A-491E-9D13-6063E2294440}"/>
              </a:ext>
            </a:extLst>
          </p:cNvPr>
          <p:cNvSpPr/>
          <p:nvPr/>
        </p:nvSpPr>
        <p:spPr>
          <a:xfrm>
            <a:off x="325078" y="1366730"/>
            <a:ext cx="3625819" cy="465113"/>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500" b="1" dirty="0">
                <a:solidFill>
                  <a:schemeClr val="tx1"/>
                </a:solidFill>
              </a:rPr>
              <a:t>변이형 </a:t>
            </a:r>
            <a:r>
              <a:rPr lang="ko-KR" altLang="en-US" sz="2500" b="1" dirty="0" err="1">
                <a:solidFill>
                  <a:schemeClr val="tx1"/>
                </a:solidFill>
              </a:rPr>
              <a:t>오토인코더</a:t>
            </a:r>
            <a:r>
              <a:rPr lang="en-US" altLang="ko-KR" sz="2500" b="1" dirty="0">
                <a:solidFill>
                  <a:schemeClr val="tx1"/>
                </a:solidFill>
              </a:rPr>
              <a:t>(VAE) </a:t>
            </a:r>
            <a:endParaRPr lang="ko-KR" altLang="en-US" sz="2500" b="1" dirty="0">
              <a:solidFill>
                <a:schemeClr val="tx1"/>
              </a:solidFill>
            </a:endParaRPr>
          </a:p>
        </p:txBody>
      </p:sp>
      <p:pic>
        <p:nvPicPr>
          <p:cNvPr id="6" name="그림 5">
            <a:extLst>
              <a:ext uri="{FF2B5EF4-FFF2-40B4-BE49-F238E27FC236}">
                <a16:creationId xmlns:a16="http://schemas.microsoft.com/office/drawing/2014/main" id="{3B2605B6-6E91-4180-9B0B-6F5478BBD0A5}"/>
              </a:ext>
            </a:extLst>
          </p:cNvPr>
          <p:cNvPicPr>
            <a:picLocks noChangeAspect="1"/>
          </p:cNvPicPr>
          <p:nvPr/>
        </p:nvPicPr>
        <p:blipFill>
          <a:blip r:embed="rId2"/>
          <a:stretch>
            <a:fillRect/>
          </a:stretch>
        </p:blipFill>
        <p:spPr>
          <a:xfrm>
            <a:off x="585146" y="2199207"/>
            <a:ext cx="9192908" cy="3753374"/>
          </a:xfrm>
          <a:prstGeom prst="rect">
            <a:avLst/>
          </a:prstGeom>
        </p:spPr>
      </p:pic>
      <p:cxnSp>
        <p:nvCxnSpPr>
          <p:cNvPr id="18" name="직선 연결선 17">
            <a:extLst>
              <a:ext uri="{FF2B5EF4-FFF2-40B4-BE49-F238E27FC236}">
                <a16:creationId xmlns:a16="http://schemas.microsoft.com/office/drawing/2014/main" id="{066E6FE6-5235-49C1-A1F9-04989DC75B05}"/>
              </a:ext>
            </a:extLst>
          </p:cNvPr>
          <p:cNvCxnSpPr>
            <a:cxnSpLocks/>
          </p:cNvCxnSpPr>
          <p:nvPr/>
        </p:nvCxnSpPr>
        <p:spPr>
          <a:xfrm>
            <a:off x="840600" y="2973862"/>
            <a:ext cx="8450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59CABD5B-AA2D-42F2-B9EA-CCB078162998}"/>
              </a:ext>
            </a:extLst>
          </p:cNvPr>
          <p:cNvCxnSpPr>
            <a:cxnSpLocks/>
          </p:cNvCxnSpPr>
          <p:nvPr/>
        </p:nvCxnSpPr>
        <p:spPr>
          <a:xfrm>
            <a:off x="1803883" y="2973862"/>
            <a:ext cx="181921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E5BE9EA-945F-42ED-918D-6742D7D10EE8}"/>
              </a:ext>
            </a:extLst>
          </p:cNvPr>
          <p:cNvCxnSpPr>
            <a:cxnSpLocks/>
          </p:cNvCxnSpPr>
          <p:nvPr/>
        </p:nvCxnSpPr>
        <p:spPr>
          <a:xfrm>
            <a:off x="5250940" y="3894013"/>
            <a:ext cx="100321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타원 9">
            <a:extLst>
              <a:ext uri="{FF2B5EF4-FFF2-40B4-BE49-F238E27FC236}">
                <a16:creationId xmlns:a16="http://schemas.microsoft.com/office/drawing/2014/main" id="{81D85974-4CD3-4B2F-BF23-C1EFC83B140A}"/>
              </a:ext>
            </a:extLst>
          </p:cNvPr>
          <p:cNvSpPr/>
          <p:nvPr/>
        </p:nvSpPr>
        <p:spPr>
          <a:xfrm>
            <a:off x="707366" y="3597218"/>
            <a:ext cx="310551" cy="31055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23">
            <a:extLst>
              <a:ext uri="{FF2B5EF4-FFF2-40B4-BE49-F238E27FC236}">
                <a16:creationId xmlns:a16="http://schemas.microsoft.com/office/drawing/2014/main" id="{10A12E7A-AC75-4E82-AA62-97DE739287FE}"/>
              </a:ext>
            </a:extLst>
          </p:cNvPr>
          <p:cNvSpPr/>
          <p:nvPr/>
        </p:nvSpPr>
        <p:spPr>
          <a:xfrm>
            <a:off x="4293079" y="4465611"/>
            <a:ext cx="365185" cy="34792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9106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4591321" cy="646331"/>
          </a:xfrm>
          <a:prstGeom prst="rect">
            <a:avLst/>
          </a:prstGeom>
          <a:noFill/>
        </p:spPr>
        <p:txBody>
          <a:bodyPr wrap="none" rtlCol="0">
            <a:spAutoFit/>
          </a:bodyPr>
          <a:lstStyle/>
          <a:p>
            <a:r>
              <a:rPr lang="en-US" altLang="ko-KR" sz="3600" spc="-300" dirty="0">
                <a:solidFill>
                  <a:schemeClr val="bg1"/>
                </a:solidFill>
              </a:rPr>
              <a:t>8.4.3 </a:t>
            </a:r>
            <a:r>
              <a:rPr lang="ko-KR" altLang="en-US" sz="3600" spc="-300" dirty="0">
                <a:solidFill>
                  <a:schemeClr val="bg1"/>
                </a:solidFill>
              </a:rPr>
              <a:t>변이형 </a:t>
            </a:r>
            <a:r>
              <a:rPr lang="ko-KR" altLang="en-US" sz="3600" spc="-300" dirty="0" err="1">
                <a:solidFill>
                  <a:schemeClr val="bg1"/>
                </a:solidFill>
              </a:rPr>
              <a:t>오토인코더</a:t>
            </a:r>
            <a:endParaRPr lang="ko-KR" altLang="en-US" sz="3600" spc="-300" dirty="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pic>
        <p:nvPicPr>
          <p:cNvPr id="25" name="그림 24">
            <a:extLst>
              <a:ext uri="{FF2B5EF4-FFF2-40B4-BE49-F238E27FC236}">
                <a16:creationId xmlns:a16="http://schemas.microsoft.com/office/drawing/2014/main" id="{24AB3898-302A-4C49-AD6C-989DA9111331}"/>
              </a:ext>
            </a:extLst>
          </p:cNvPr>
          <p:cNvPicPr>
            <a:picLocks noChangeAspect="1"/>
          </p:cNvPicPr>
          <p:nvPr/>
        </p:nvPicPr>
        <p:blipFill>
          <a:blip r:embed="rId2"/>
          <a:stretch>
            <a:fillRect/>
          </a:stretch>
        </p:blipFill>
        <p:spPr>
          <a:xfrm>
            <a:off x="3047386" y="1178876"/>
            <a:ext cx="5200388" cy="5429480"/>
          </a:xfrm>
          <a:prstGeom prst="rect">
            <a:avLst/>
          </a:prstGeom>
        </p:spPr>
      </p:pic>
      <p:sp>
        <p:nvSpPr>
          <p:cNvPr id="15" name="사각형: 모서리가 접힌 도형 14">
            <a:extLst>
              <a:ext uri="{FF2B5EF4-FFF2-40B4-BE49-F238E27FC236}">
                <a16:creationId xmlns:a16="http://schemas.microsoft.com/office/drawing/2014/main" id="{0FA8F3FC-4F8F-4D1D-89B8-E05FB4C71259}"/>
              </a:ext>
            </a:extLst>
          </p:cNvPr>
          <p:cNvSpPr/>
          <p:nvPr/>
        </p:nvSpPr>
        <p:spPr>
          <a:xfrm>
            <a:off x="132080" y="1267597"/>
            <a:ext cx="2734151" cy="1518735"/>
          </a:xfrm>
          <a:prstGeom prst="foldedCorner">
            <a:avLst/>
          </a:prstGeom>
          <a:solidFill>
            <a:srgbClr val="FFFF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schemeClr val="tx1"/>
                </a:solidFill>
              </a:rPr>
              <a:t>이미지를 잠재 공간상 확률 분포 파라미터로 매핑하는 인코더 네트워크</a:t>
            </a:r>
            <a:endParaRPr lang="en-US" altLang="ko-KR" dirty="0">
              <a:solidFill>
                <a:schemeClr val="tx1"/>
              </a:solidFill>
            </a:endParaRPr>
          </a:p>
        </p:txBody>
      </p:sp>
    </p:spTree>
    <p:extLst>
      <p:ext uri="{BB962C8B-B14F-4D97-AF65-F5344CB8AC3E}">
        <p14:creationId xmlns:p14="http://schemas.microsoft.com/office/powerpoint/2010/main" val="1560087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4591321" cy="646331"/>
          </a:xfrm>
          <a:prstGeom prst="rect">
            <a:avLst/>
          </a:prstGeom>
          <a:noFill/>
        </p:spPr>
        <p:txBody>
          <a:bodyPr wrap="none" rtlCol="0">
            <a:spAutoFit/>
          </a:bodyPr>
          <a:lstStyle/>
          <a:p>
            <a:r>
              <a:rPr lang="en-US" altLang="ko-KR" sz="3600" spc="-300" dirty="0">
                <a:solidFill>
                  <a:schemeClr val="bg1"/>
                </a:solidFill>
              </a:rPr>
              <a:t>8.4.3 </a:t>
            </a:r>
            <a:r>
              <a:rPr lang="ko-KR" altLang="en-US" sz="3600" spc="-300" dirty="0">
                <a:solidFill>
                  <a:schemeClr val="bg1"/>
                </a:solidFill>
              </a:rPr>
              <a:t>변이형 </a:t>
            </a:r>
            <a:r>
              <a:rPr lang="ko-KR" altLang="en-US" sz="3600" spc="-300" dirty="0" err="1">
                <a:solidFill>
                  <a:schemeClr val="bg1"/>
                </a:solidFill>
              </a:rPr>
              <a:t>오토인코더</a:t>
            </a:r>
            <a:endParaRPr lang="ko-KR" altLang="en-US" sz="3600" spc="-300" dirty="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pic>
        <p:nvPicPr>
          <p:cNvPr id="8" name="그림 7">
            <a:extLst>
              <a:ext uri="{FF2B5EF4-FFF2-40B4-BE49-F238E27FC236}">
                <a16:creationId xmlns:a16="http://schemas.microsoft.com/office/drawing/2014/main" id="{B181666A-668A-45A7-A38F-FD61B21145F2}"/>
              </a:ext>
            </a:extLst>
          </p:cNvPr>
          <p:cNvPicPr>
            <a:picLocks noChangeAspect="1"/>
          </p:cNvPicPr>
          <p:nvPr/>
        </p:nvPicPr>
        <p:blipFill>
          <a:blip r:embed="rId2"/>
          <a:stretch>
            <a:fillRect/>
          </a:stretch>
        </p:blipFill>
        <p:spPr>
          <a:xfrm>
            <a:off x="501868" y="1445204"/>
            <a:ext cx="9929114" cy="4801034"/>
          </a:xfrm>
          <a:prstGeom prst="rect">
            <a:avLst/>
          </a:prstGeom>
        </p:spPr>
      </p:pic>
      <p:sp>
        <p:nvSpPr>
          <p:cNvPr id="20" name="TextBox 19">
            <a:extLst>
              <a:ext uri="{FF2B5EF4-FFF2-40B4-BE49-F238E27FC236}">
                <a16:creationId xmlns:a16="http://schemas.microsoft.com/office/drawing/2014/main" id="{2BEBCF1C-79A8-4AA5-8574-6F854EE8EE3D}"/>
              </a:ext>
            </a:extLst>
          </p:cNvPr>
          <p:cNvSpPr txBox="1"/>
          <p:nvPr/>
        </p:nvSpPr>
        <p:spPr>
          <a:xfrm>
            <a:off x="875104" y="1848778"/>
            <a:ext cx="1305165" cy="369332"/>
          </a:xfrm>
          <a:prstGeom prst="rect">
            <a:avLst/>
          </a:prstGeom>
          <a:noFill/>
          <a:ln>
            <a:solidFill>
              <a:srgbClr val="FF0000"/>
            </a:solidFill>
          </a:ln>
        </p:spPr>
        <p:txBody>
          <a:bodyPr wrap="none" rtlCol="0">
            <a:spAutoFit/>
          </a:bodyPr>
          <a:lstStyle/>
          <a:p>
            <a:pPr algn="ctr"/>
            <a:r>
              <a:rPr lang="ko-KR" altLang="en-US" b="1" spc="-150" dirty="0">
                <a:solidFill>
                  <a:srgbClr val="393939"/>
                </a:solidFill>
                <a:latin typeface="+mj-ea"/>
                <a:ea typeface="+mj-ea"/>
              </a:rPr>
              <a:t>입력 이미지</a:t>
            </a:r>
          </a:p>
        </p:txBody>
      </p:sp>
      <p:sp>
        <p:nvSpPr>
          <p:cNvPr id="21" name="TextBox 20">
            <a:extLst>
              <a:ext uri="{FF2B5EF4-FFF2-40B4-BE49-F238E27FC236}">
                <a16:creationId xmlns:a16="http://schemas.microsoft.com/office/drawing/2014/main" id="{A132584B-ECFE-4DDB-9D68-8A2022BA660C}"/>
              </a:ext>
            </a:extLst>
          </p:cNvPr>
          <p:cNvSpPr txBox="1"/>
          <p:nvPr/>
        </p:nvSpPr>
        <p:spPr>
          <a:xfrm>
            <a:off x="3556286" y="5876906"/>
            <a:ext cx="3820278" cy="369332"/>
          </a:xfrm>
          <a:prstGeom prst="rect">
            <a:avLst/>
          </a:prstGeom>
          <a:noFill/>
          <a:ln>
            <a:solidFill>
              <a:schemeClr val="accent2">
                <a:lumMod val="60000"/>
                <a:lumOff val="40000"/>
              </a:schemeClr>
            </a:solidFill>
          </a:ln>
        </p:spPr>
        <p:txBody>
          <a:bodyPr wrap="none" rtlCol="0">
            <a:spAutoFit/>
          </a:bodyPr>
          <a:lstStyle/>
          <a:p>
            <a:pPr algn="ctr"/>
            <a:r>
              <a:rPr lang="ko-KR" altLang="en-US" b="1" spc="-150" dirty="0">
                <a:solidFill>
                  <a:srgbClr val="393939"/>
                </a:solidFill>
                <a:latin typeface="+mj-ea"/>
                <a:ea typeface="+mj-ea"/>
              </a:rPr>
              <a:t>이 분포에서 무작위로 </a:t>
            </a:r>
            <a:r>
              <a:rPr lang="ko-KR" altLang="en-US" b="1" spc="-150" dirty="0" err="1">
                <a:solidFill>
                  <a:srgbClr val="393939"/>
                </a:solidFill>
                <a:latin typeface="+mj-ea"/>
                <a:ea typeface="+mj-ea"/>
              </a:rPr>
              <a:t>샘플링된</a:t>
            </a:r>
            <a:r>
              <a:rPr lang="ko-KR" altLang="en-US" b="1" spc="-150" dirty="0">
                <a:solidFill>
                  <a:srgbClr val="393939"/>
                </a:solidFill>
                <a:latin typeface="+mj-ea"/>
                <a:ea typeface="+mj-ea"/>
              </a:rPr>
              <a:t> 포인트</a:t>
            </a:r>
          </a:p>
        </p:txBody>
      </p:sp>
      <p:sp>
        <p:nvSpPr>
          <p:cNvPr id="22" name="TextBox 21">
            <a:extLst>
              <a:ext uri="{FF2B5EF4-FFF2-40B4-BE49-F238E27FC236}">
                <a16:creationId xmlns:a16="http://schemas.microsoft.com/office/drawing/2014/main" id="{10FF2FF6-9DFB-4081-B08C-B7274C5F7782}"/>
              </a:ext>
            </a:extLst>
          </p:cNvPr>
          <p:cNvSpPr txBox="1"/>
          <p:nvPr/>
        </p:nvSpPr>
        <p:spPr>
          <a:xfrm>
            <a:off x="3236884" y="1393181"/>
            <a:ext cx="4587474" cy="369332"/>
          </a:xfrm>
          <a:prstGeom prst="rect">
            <a:avLst/>
          </a:prstGeom>
          <a:noFill/>
          <a:ln>
            <a:solidFill>
              <a:schemeClr val="accent2">
                <a:lumMod val="60000"/>
                <a:lumOff val="40000"/>
              </a:schemeClr>
            </a:solidFill>
          </a:ln>
        </p:spPr>
        <p:txBody>
          <a:bodyPr wrap="none" rtlCol="0">
            <a:spAutoFit/>
          </a:bodyPr>
          <a:lstStyle/>
          <a:p>
            <a:pPr algn="ctr"/>
            <a:r>
              <a:rPr lang="en-US" altLang="ko-KR" b="1" spc="-150" dirty="0" err="1">
                <a:solidFill>
                  <a:srgbClr val="393939"/>
                </a:solidFill>
                <a:latin typeface="+mj-ea"/>
                <a:ea typeface="+mj-ea"/>
              </a:rPr>
              <a:t>Z_mean</a:t>
            </a:r>
            <a:r>
              <a:rPr lang="ko-KR" altLang="en-US" b="1" spc="-150" dirty="0">
                <a:solidFill>
                  <a:srgbClr val="393939"/>
                </a:solidFill>
                <a:latin typeface="+mj-ea"/>
                <a:ea typeface="+mj-ea"/>
              </a:rPr>
              <a:t>과 </a:t>
            </a:r>
            <a:r>
              <a:rPr lang="en-US" altLang="ko-KR" b="1" spc="-150" dirty="0" err="1">
                <a:solidFill>
                  <a:srgbClr val="393939"/>
                </a:solidFill>
                <a:latin typeface="+mj-ea"/>
                <a:ea typeface="+mj-ea"/>
              </a:rPr>
              <a:t>z_log_var</a:t>
            </a:r>
            <a:r>
              <a:rPr lang="ko-KR" altLang="en-US" b="1" spc="-150" dirty="0">
                <a:solidFill>
                  <a:srgbClr val="393939"/>
                </a:solidFill>
                <a:latin typeface="+mj-ea"/>
                <a:ea typeface="+mj-ea"/>
              </a:rPr>
              <a:t>로 정의된 잠재 공간의 분포</a:t>
            </a:r>
          </a:p>
        </p:txBody>
      </p:sp>
      <p:sp>
        <p:nvSpPr>
          <p:cNvPr id="24" name="TextBox 23">
            <a:extLst>
              <a:ext uri="{FF2B5EF4-FFF2-40B4-BE49-F238E27FC236}">
                <a16:creationId xmlns:a16="http://schemas.microsoft.com/office/drawing/2014/main" id="{B929C909-AE38-4CAE-814E-78AD307483EC}"/>
              </a:ext>
            </a:extLst>
          </p:cNvPr>
          <p:cNvSpPr txBox="1"/>
          <p:nvPr/>
        </p:nvSpPr>
        <p:spPr>
          <a:xfrm>
            <a:off x="8485516" y="2775706"/>
            <a:ext cx="1728358" cy="369332"/>
          </a:xfrm>
          <a:prstGeom prst="rect">
            <a:avLst/>
          </a:prstGeom>
          <a:noFill/>
          <a:ln>
            <a:solidFill>
              <a:srgbClr val="FF0000"/>
            </a:solidFill>
          </a:ln>
        </p:spPr>
        <p:txBody>
          <a:bodyPr wrap="none" rtlCol="0">
            <a:spAutoFit/>
          </a:bodyPr>
          <a:lstStyle/>
          <a:p>
            <a:pPr algn="ctr"/>
            <a:r>
              <a:rPr lang="ko-KR" altLang="en-US" b="1" spc="-150" dirty="0">
                <a:solidFill>
                  <a:srgbClr val="393939"/>
                </a:solidFill>
                <a:latin typeface="+mj-ea"/>
                <a:ea typeface="+mj-ea"/>
              </a:rPr>
              <a:t>재구성된 이미지</a:t>
            </a:r>
          </a:p>
        </p:txBody>
      </p:sp>
      <p:sp>
        <p:nvSpPr>
          <p:cNvPr id="12" name="타원 11">
            <a:extLst>
              <a:ext uri="{FF2B5EF4-FFF2-40B4-BE49-F238E27FC236}">
                <a16:creationId xmlns:a16="http://schemas.microsoft.com/office/drawing/2014/main" id="{D7D3D8F0-6A66-4896-B72A-152F5344FAFA}"/>
              </a:ext>
            </a:extLst>
          </p:cNvPr>
          <p:cNvSpPr/>
          <p:nvPr/>
        </p:nvSpPr>
        <p:spPr>
          <a:xfrm>
            <a:off x="1662085" y="1835420"/>
            <a:ext cx="3427500" cy="27077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연결선 12">
            <a:extLst>
              <a:ext uri="{FF2B5EF4-FFF2-40B4-BE49-F238E27FC236}">
                <a16:creationId xmlns:a16="http://schemas.microsoft.com/office/drawing/2014/main" id="{C774AB25-FE9B-4DC0-99AC-B78E8F4EC253}"/>
              </a:ext>
            </a:extLst>
          </p:cNvPr>
          <p:cNvCxnSpPr>
            <a:cxnSpLocks/>
          </p:cNvCxnSpPr>
          <p:nvPr/>
        </p:nvCxnSpPr>
        <p:spPr>
          <a:xfrm>
            <a:off x="6096000" y="2218110"/>
            <a:ext cx="8450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C764BCFE-CB3A-4EC2-B079-882BF9E10A43}"/>
              </a:ext>
            </a:extLst>
          </p:cNvPr>
          <p:cNvCxnSpPr>
            <a:cxnSpLocks/>
          </p:cNvCxnSpPr>
          <p:nvPr/>
        </p:nvCxnSpPr>
        <p:spPr>
          <a:xfrm>
            <a:off x="5317710" y="2490783"/>
            <a:ext cx="979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847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4591321" cy="646331"/>
          </a:xfrm>
          <a:prstGeom prst="rect">
            <a:avLst/>
          </a:prstGeom>
          <a:noFill/>
        </p:spPr>
        <p:txBody>
          <a:bodyPr wrap="none" rtlCol="0">
            <a:spAutoFit/>
          </a:bodyPr>
          <a:lstStyle/>
          <a:p>
            <a:r>
              <a:rPr lang="en-US" altLang="ko-KR" sz="3600" spc="-300" dirty="0">
                <a:solidFill>
                  <a:schemeClr val="bg1"/>
                </a:solidFill>
              </a:rPr>
              <a:t>8.4.3 </a:t>
            </a:r>
            <a:r>
              <a:rPr lang="ko-KR" altLang="en-US" sz="3600" spc="-300" dirty="0">
                <a:solidFill>
                  <a:schemeClr val="bg1"/>
                </a:solidFill>
              </a:rPr>
              <a:t>변이형 </a:t>
            </a:r>
            <a:r>
              <a:rPr lang="ko-KR" altLang="en-US" sz="3600" spc="-300" dirty="0" err="1">
                <a:solidFill>
                  <a:schemeClr val="bg1"/>
                </a:solidFill>
              </a:rPr>
              <a:t>오토인코더</a:t>
            </a:r>
            <a:endParaRPr lang="ko-KR" altLang="en-US" sz="3600" spc="-300" dirty="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pic>
        <p:nvPicPr>
          <p:cNvPr id="25" name="그림 24">
            <a:extLst>
              <a:ext uri="{FF2B5EF4-FFF2-40B4-BE49-F238E27FC236}">
                <a16:creationId xmlns:a16="http://schemas.microsoft.com/office/drawing/2014/main" id="{24AB3898-302A-4C49-AD6C-989DA9111331}"/>
              </a:ext>
            </a:extLst>
          </p:cNvPr>
          <p:cNvPicPr>
            <a:picLocks noChangeAspect="1"/>
          </p:cNvPicPr>
          <p:nvPr/>
        </p:nvPicPr>
        <p:blipFill>
          <a:blip r:embed="rId2"/>
          <a:stretch>
            <a:fillRect/>
          </a:stretch>
        </p:blipFill>
        <p:spPr>
          <a:xfrm>
            <a:off x="3047386" y="1178876"/>
            <a:ext cx="5200388" cy="5429480"/>
          </a:xfrm>
          <a:prstGeom prst="rect">
            <a:avLst/>
          </a:prstGeom>
        </p:spPr>
      </p:pic>
      <p:sp>
        <p:nvSpPr>
          <p:cNvPr id="15" name="사각형: 모서리가 접힌 도형 14">
            <a:extLst>
              <a:ext uri="{FF2B5EF4-FFF2-40B4-BE49-F238E27FC236}">
                <a16:creationId xmlns:a16="http://schemas.microsoft.com/office/drawing/2014/main" id="{0FA8F3FC-4F8F-4D1D-89B8-E05FB4C71259}"/>
              </a:ext>
            </a:extLst>
          </p:cNvPr>
          <p:cNvSpPr/>
          <p:nvPr/>
        </p:nvSpPr>
        <p:spPr>
          <a:xfrm>
            <a:off x="132080" y="1267597"/>
            <a:ext cx="2734151" cy="1518735"/>
          </a:xfrm>
          <a:prstGeom prst="foldedCorner">
            <a:avLst/>
          </a:prstGeom>
          <a:solidFill>
            <a:srgbClr val="FFFF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schemeClr val="tx1"/>
                </a:solidFill>
              </a:rPr>
              <a:t>이미지를 잠재 공간상 확률 분포 파라미터로 매핑하는 인코더 네트워크</a:t>
            </a:r>
            <a:endParaRPr lang="en-US" altLang="ko-KR" dirty="0">
              <a:solidFill>
                <a:schemeClr val="tx1"/>
              </a:solidFill>
            </a:endParaRPr>
          </a:p>
        </p:txBody>
      </p:sp>
      <p:cxnSp>
        <p:nvCxnSpPr>
          <p:cNvPr id="7" name="직선 연결선 6">
            <a:extLst>
              <a:ext uri="{FF2B5EF4-FFF2-40B4-BE49-F238E27FC236}">
                <a16:creationId xmlns:a16="http://schemas.microsoft.com/office/drawing/2014/main" id="{31D7C00F-D5A5-4652-9611-B47B613AD008}"/>
              </a:ext>
            </a:extLst>
          </p:cNvPr>
          <p:cNvCxnSpPr>
            <a:cxnSpLocks/>
          </p:cNvCxnSpPr>
          <p:nvPr/>
        </p:nvCxnSpPr>
        <p:spPr>
          <a:xfrm>
            <a:off x="3197854" y="2945107"/>
            <a:ext cx="100321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B2483771-A969-4A6F-9E7B-D11DDDE89DE0}"/>
              </a:ext>
            </a:extLst>
          </p:cNvPr>
          <p:cNvCxnSpPr>
            <a:cxnSpLocks/>
          </p:cNvCxnSpPr>
          <p:nvPr/>
        </p:nvCxnSpPr>
        <p:spPr>
          <a:xfrm>
            <a:off x="6027317" y="6128256"/>
            <a:ext cx="4511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D5CC4FDF-0E89-4FDB-B0B7-FFBA3862E959}"/>
              </a:ext>
            </a:extLst>
          </p:cNvPr>
          <p:cNvCxnSpPr>
            <a:cxnSpLocks/>
          </p:cNvCxnSpPr>
          <p:nvPr/>
        </p:nvCxnSpPr>
        <p:spPr>
          <a:xfrm>
            <a:off x="6188344" y="6401424"/>
            <a:ext cx="2900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1BAD8A72-48FF-4D23-AA03-D3B209920BA2}"/>
              </a:ext>
            </a:extLst>
          </p:cNvPr>
          <p:cNvCxnSpPr>
            <a:cxnSpLocks/>
          </p:cNvCxnSpPr>
          <p:nvPr/>
        </p:nvCxnSpPr>
        <p:spPr>
          <a:xfrm>
            <a:off x="6478438" y="6119630"/>
            <a:ext cx="0" cy="2900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800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4591321" cy="646331"/>
          </a:xfrm>
          <a:prstGeom prst="rect">
            <a:avLst/>
          </a:prstGeom>
          <a:noFill/>
        </p:spPr>
        <p:txBody>
          <a:bodyPr wrap="none" rtlCol="0">
            <a:spAutoFit/>
          </a:bodyPr>
          <a:lstStyle/>
          <a:p>
            <a:r>
              <a:rPr lang="en-US" altLang="ko-KR" sz="3600" spc="-300" dirty="0">
                <a:solidFill>
                  <a:schemeClr val="bg1"/>
                </a:solidFill>
              </a:rPr>
              <a:t>8.4.3 </a:t>
            </a:r>
            <a:r>
              <a:rPr lang="ko-KR" altLang="en-US" sz="3600" spc="-300" dirty="0">
                <a:solidFill>
                  <a:schemeClr val="bg1"/>
                </a:solidFill>
              </a:rPr>
              <a:t>변이형 </a:t>
            </a:r>
            <a:r>
              <a:rPr lang="ko-KR" altLang="en-US" sz="3600" spc="-300" dirty="0" err="1">
                <a:solidFill>
                  <a:schemeClr val="bg1"/>
                </a:solidFill>
              </a:rPr>
              <a:t>오토인코더</a:t>
            </a:r>
            <a:endParaRPr lang="ko-KR" altLang="en-US" sz="3600" spc="-300" dirty="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pic>
        <p:nvPicPr>
          <p:cNvPr id="15" name="그림 14">
            <a:extLst>
              <a:ext uri="{FF2B5EF4-FFF2-40B4-BE49-F238E27FC236}">
                <a16:creationId xmlns:a16="http://schemas.microsoft.com/office/drawing/2014/main" id="{4A5AAE74-81F8-45A1-B489-6CC1E6A57BFB}"/>
              </a:ext>
            </a:extLst>
          </p:cNvPr>
          <p:cNvPicPr>
            <a:picLocks noChangeAspect="1"/>
          </p:cNvPicPr>
          <p:nvPr/>
        </p:nvPicPr>
        <p:blipFill>
          <a:blip r:embed="rId2"/>
          <a:stretch>
            <a:fillRect/>
          </a:stretch>
        </p:blipFill>
        <p:spPr>
          <a:xfrm>
            <a:off x="4564315" y="2624041"/>
            <a:ext cx="6820852" cy="1857634"/>
          </a:xfrm>
          <a:prstGeom prst="rect">
            <a:avLst/>
          </a:prstGeom>
        </p:spPr>
      </p:pic>
      <p:sp>
        <p:nvSpPr>
          <p:cNvPr id="17" name="직사각형 16">
            <a:extLst>
              <a:ext uri="{FF2B5EF4-FFF2-40B4-BE49-F238E27FC236}">
                <a16:creationId xmlns:a16="http://schemas.microsoft.com/office/drawing/2014/main" id="{EB660468-1713-4CCF-9C43-7F0B88DAA008}"/>
              </a:ext>
            </a:extLst>
          </p:cNvPr>
          <p:cNvSpPr/>
          <p:nvPr/>
        </p:nvSpPr>
        <p:spPr>
          <a:xfrm>
            <a:off x="710990" y="2522611"/>
            <a:ext cx="2878539" cy="81211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chemeClr val="tx1"/>
                </a:solidFill>
              </a:rPr>
              <a:t>Z_mean</a:t>
            </a:r>
            <a:r>
              <a:rPr lang="ko-KR" altLang="en-US" sz="1600" dirty="0">
                <a:solidFill>
                  <a:schemeClr val="tx1"/>
                </a:solidFill>
              </a:rPr>
              <a:t>과 </a:t>
            </a:r>
            <a:r>
              <a:rPr lang="en-US" altLang="ko-KR" sz="1600" dirty="0" err="1">
                <a:solidFill>
                  <a:schemeClr val="tx1"/>
                </a:solidFill>
              </a:rPr>
              <a:t>z_log_var</a:t>
            </a:r>
            <a:r>
              <a:rPr lang="ko-KR" altLang="en-US" sz="1600" dirty="0">
                <a:solidFill>
                  <a:schemeClr val="tx1"/>
                </a:solidFill>
              </a:rPr>
              <a:t>를 사용</a:t>
            </a:r>
            <a:endParaRPr lang="en-US" altLang="ko-KR" sz="1600" dirty="0">
              <a:solidFill>
                <a:schemeClr val="tx1"/>
              </a:solidFill>
            </a:endParaRPr>
          </a:p>
        </p:txBody>
      </p:sp>
      <p:sp>
        <p:nvSpPr>
          <p:cNvPr id="19" name="직사각형 18">
            <a:extLst>
              <a:ext uri="{FF2B5EF4-FFF2-40B4-BE49-F238E27FC236}">
                <a16:creationId xmlns:a16="http://schemas.microsoft.com/office/drawing/2014/main" id="{E2459D89-84C6-40EC-A277-95DC213F4C5C}"/>
              </a:ext>
            </a:extLst>
          </p:cNvPr>
          <p:cNvSpPr/>
          <p:nvPr/>
        </p:nvSpPr>
        <p:spPr>
          <a:xfrm>
            <a:off x="902868" y="3838142"/>
            <a:ext cx="2539801" cy="81211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rPr>
              <a:t>잠재 공간 포인트 </a:t>
            </a:r>
            <a:r>
              <a:rPr lang="en-US" altLang="ko-KR" sz="1600" dirty="0">
                <a:solidFill>
                  <a:schemeClr val="tx1"/>
                </a:solidFill>
              </a:rPr>
              <a:t>z </a:t>
            </a:r>
            <a:r>
              <a:rPr lang="ko-KR" altLang="en-US" sz="1600" dirty="0">
                <a:solidFill>
                  <a:schemeClr val="tx1"/>
                </a:solidFill>
              </a:rPr>
              <a:t>생성</a:t>
            </a:r>
            <a:endParaRPr lang="en-US" altLang="ko-KR" sz="1600" dirty="0">
              <a:solidFill>
                <a:schemeClr val="tx1"/>
              </a:solidFill>
            </a:endParaRPr>
          </a:p>
        </p:txBody>
      </p:sp>
      <p:cxnSp>
        <p:nvCxnSpPr>
          <p:cNvPr id="26" name="직선 연결선 25">
            <a:extLst>
              <a:ext uri="{FF2B5EF4-FFF2-40B4-BE49-F238E27FC236}">
                <a16:creationId xmlns:a16="http://schemas.microsoft.com/office/drawing/2014/main" id="{FE057026-8213-43BA-8DCA-F7D2A271A17F}"/>
              </a:ext>
            </a:extLst>
          </p:cNvPr>
          <p:cNvCxnSpPr>
            <a:cxnSpLocks/>
          </p:cNvCxnSpPr>
          <p:nvPr/>
        </p:nvCxnSpPr>
        <p:spPr>
          <a:xfrm>
            <a:off x="4977011" y="3229781"/>
            <a:ext cx="165670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70F61543-A409-466F-89DE-E9E6B354B0AF}"/>
              </a:ext>
            </a:extLst>
          </p:cNvPr>
          <p:cNvSpPr/>
          <p:nvPr/>
        </p:nvSpPr>
        <p:spPr>
          <a:xfrm>
            <a:off x="4564315" y="4088926"/>
            <a:ext cx="310551" cy="31055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02817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4591321" cy="646331"/>
          </a:xfrm>
          <a:prstGeom prst="rect">
            <a:avLst/>
          </a:prstGeom>
          <a:noFill/>
        </p:spPr>
        <p:txBody>
          <a:bodyPr wrap="none" rtlCol="0">
            <a:spAutoFit/>
          </a:bodyPr>
          <a:lstStyle/>
          <a:p>
            <a:r>
              <a:rPr lang="en-US" altLang="ko-KR" sz="3600" spc="-300" dirty="0">
                <a:solidFill>
                  <a:schemeClr val="bg1"/>
                </a:solidFill>
              </a:rPr>
              <a:t>8.4.3 </a:t>
            </a:r>
            <a:r>
              <a:rPr lang="ko-KR" altLang="en-US" sz="3600" spc="-300" dirty="0">
                <a:solidFill>
                  <a:schemeClr val="bg1"/>
                </a:solidFill>
              </a:rPr>
              <a:t>변이형 </a:t>
            </a:r>
            <a:r>
              <a:rPr lang="ko-KR" altLang="en-US" sz="3600" spc="-300" dirty="0" err="1">
                <a:solidFill>
                  <a:schemeClr val="bg1"/>
                </a:solidFill>
              </a:rPr>
              <a:t>오토인코더</a:t>
            </a:r>
            <a:endParaRPr lang="ko-KR" altLang="en-US" sz="3600" spc="-300" dirty="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pic>
        <p:nvPicPr>
          <p:cNvPr id="8" name="그림 7">
            <a:extLst>
              <a:ext uri="{FF2B5EF4-FFF2-40B4-BE49-F238E27FC236}">
                <a16:creationId xmlns:a16="http://schemas.microsoft.com/office/drawing/2014/main" id="{B181666A-668A-45A7-A38F-FD61B21145F2}"/>
              </a:ext>
            </a:extLst>
          </p:cNvPr>
          <p:cNvPicPr>
            <a:picLocks noChangeAspect="1"/>
          </p:cNvPicPr>
          <p:nvPr/>
        </p:nvPicPr>
        <p:blipFill>
          <a:blip r:embed="rId2"/>
          <a:stretch>
            <a:fillRect/>
          </a:stretch>
        </p:blipFill>
        <p:spPr>
          <a:xfrm>
            <a:off x="501868" y="1445204"/>
            <a:ext cx="9929114" cy="4801034"/>
          </a:xfrm>
          <a:prstGeom prst="rect">
            <a:avLst/>
          </a:prstGeom>
        </p:spPr>
      </p:pic>
      <p:sp>
        <p:nvSpPr>
          <p:cNvPr id="20" name="TextBox 19">
            <a:extLst>
              <a:ext uri="{FF2B5EF4-FFF2-40B4-BE49-F238E27FC236}">
                <a16:creationId xmlns:a16="http://schemas.microsoft.com/office/drawing/2014/main" id="{2BEBCF1C-79A8-4AA5-8574-6F854EE8EE3D}"/>
              </a:ext>
            </a:extLst>
          </p:cNvPr>
          <p:cNvSpPr txBox="1"/>
          <p:nvPr/>
        </p:nvSpPr>
        <p:spPr>
          <a:xfrm>
            <a:off x="875104" y="1848778"/>
            <a:ext cx="1305165" cy="369332"/>
          </a:xfrm>
          <a:prstGeom prst="rect">
            <a:avLst/>
          </a:prstGeom>
          <a:noFill/>
          <a:ln>
            <a:solidFill>
              <a:srgbClr val="FF0000"/>
            </a:solidFill>
          </a:ln>
        </p:spPr>
        <p:txBody>
          <a:bodyPr wrap="none" rtlCol="0">
            <a:spAutoFit/>
          </a:bodyPr>
          <a:lstStyle/>
          <a:p>
            <a:pPr algn="ctr"/>
            <a:r>
              <a:rPr lang="ko-KR" altLang="en-US" b="1" spc="-150" dirty="0">
                <a:solidFill>
                  <a:srgbClr val="393939"/>
                </a:solidFill>
                <a:latin typeface="+mj-ea"/>
                <a:ea typeface="+mj-ea"/>
              </a:rPr>
              <a:t>입력 이미지</a:t>
            </a:r>
          </a:p>
        </p:txBody>
      </p:sp>
      <p:sp>
        <p:nvSpPr>
          <p:cNvPr id="21" name="TextBox 20">
            <a:extLst>
              <a:ext uri="{FF2B5EF4-FFF2-40B4-BE49-F238E27FC236}">
                <a16:creationId xmlns:a16="http://schemas.microsoft.com/office/drawing/2014/main" id="{A132584B-ECFE-4DDB-9D68-8A2022BA660C}"/>
              </a:ext>
            </a:extLst>
          </p:cNvPr>
          <p:cNvSpPr txBox="1"/>
          <p:nvPr/>
        </p:nvSpPr>
        <p:spPr>
          <a:xfrm>
            <a:off x="3556286" y="5876906"/>
            <a:ext cx="3820278" cy="369332"/>
          </a:xfrm>
          <a:prstGeom prst="rect">
            <a:avLst/>
          </a:prstGeom>
          <a:noFill/>
          <a:ln>
            <a:solidFill>
              <a:schemeClr val="accent2">
                <a:lumMod val="60000"/>
                <a:lumOff val="40000"/>
              </a:schemeClr>
            </a:solidFill>
          </a:ln>
        </p:spPr>
        <p:txBody>
          <a:bodyPr wrap="none" rtlCol="0">
            <a:spAutoFit/>
          </a:bodyPr>
          <a:lstStyle/>
          <a:p>
            <a:pPr algn="ctr"/>
            <a:r>
              <a:rPr lang="ko-KR" altLang="en-US" b="1" spc="-150" dirty="0">
                <a:solidFill>
                  <a:srgbClr val="393939"/>
                </a:solidFill>
                <a:latin typeface="+mj-ea"/>
                <a:ea typeface="+mj-ea"/>
              </a:rPr>
              <a:t>이 분포에서 무작위로 </a:t>
            </a:r>
            <a:r>
              <a:rPr lang="ko-KR" altLang="en-US" b="1" spc="-150" dirty="0" err="1">
                <a:solidFill>
                  <a:srgbClr val="393939"/>
                </a:solidFill>
                <a:latin typeface="+mj-ea"/>
                <a:ea typeface="+mj-ea"/>
              </a:rPr>
              <a:t>샘플링된</a:t>
            </a:r>
            <a:r>
              <a:rPr lang="ko-KR" altLang="en-US" b="1" spc="-150" dirty="0">
                <a:solidFill>
                  <a:srgbClr val="393939"/>
                </a:solidFill>
                <a:latin typeface="+mj-ea"/>
                <a:ea typeface="+mj-ea"/>
              </a:rPr>
              <a:t> 포인트</a:t>
            </a:r>
          </a:p>
        </p:txBody>
      </p:sp>
      <p:sp>
        <p:nvSpPr>
          <p:cNvPr id="22" name="TextBox 21">
            <a:extLst>
              <a:ext uri="{FF2B5EF4-FFF2-40B4-BE49-F238E27FC236}">
                <a16:creationId xmlns:a16="http://schemas.microsoft.com/office/drawing/2014/main" id="{10FF2FF6-9DFB-4081-B08C-B7274C5F7782}"/>
              </a:ext>
            </a:extLst>
          </p:cNvPr>
          <p:cNvSpPr txBox="1"/>
          <p:nvPr/>
        </p:nvSpPr>
        <p:spPr>
          <a:xfrm>
            <a:off x="3236884" y="1393181"/>
            <a:ext cx="4587474" cy="369332"/>
          </a:xfrm>
          <a:prstGeom prst="rect">
            <a:avLst/>
          </a:prstGeom>
          <a:noFill/>
          <a:ln>
            <a:solidFill>
              <a:schemeClr val="accent2">
                <a:lumMod val="60000"/>
                <a:lumOff val="40000"/>
              </a:schemeClr>
            </a:solidFill>
          </a:ln>
        </p:spPr>
        <p:txBody>
          <a:bodyPr wrap="none" rtlCol="0">
            <a:spAutoFit/>
          </a:bodyPr>
          <a:lstStyle/>
          <a:p>
            <a:pPr algn="ctr"/>
            <a:r>
              <a:rPr lang="en-US" altLang="ko-KR" b="1" spc="-150" dirty="0" err="1">
                <a:solidFill>
                  <a:srgbClr val="393939"/>
                </a:solidFill>
                <a:latin typeface="+mj-ea"/>
                <a:ea typeface="+mj-ea"/>
              </a:rPr>
              <a:t>Z_mean</a:t>
            </a:r>
            <a:r>
              <a:rPr lang="ko-KR" altLang="en-US" b="1" spc="-150" dirty="0">
                <a:solidFill>
                  <a:srgbClr val="393939"/>
                </a:solidFill>
                <a:latin typeface="+mj-ea"/>
                <a:ea typeface="+mj-ea"/>
              </a:rPr>
              <a:t>과 </a:t>
            </a:r>
            <a:r>
              <a:rPr lang="en-US" altLang="ko-KR" b="1" spc="-150" dirty="0" err="1">
                <a:solidFill>
                  <a:srgbClr val="393939"/>
                </a:solidFill>
                <a:latin typeface="+mj-ea"/>
                <a:ea typeface="+mj-ea"/>
              </a:rPr>
              <a:t>z_log_var</a:t>
            </a:r>
            <a:r>
              <a:rPr lang="ko-KR" altLang="en-US" b="1" spc="-150" dirty="0">
                <a:solidFill>
                  <a:srgbClr val="393939"/>
                </a:solidFill>
                <a:latin typeface="+mj-ea"/>
                <a:ea typeface="+mj-ea"/>
              </a:rPr>
              <a:t>로 정의된 잠재 공간의 분포</a:t>
            </a:r>
          </a:p>
        </p:txBody>
      </p:sp>
      <p:sp>
        <p:nvSpPr>
          <p:cNvPr id="24" name="TextBox 23">
            <a:extLst>
              <a:ext uri="{FF2B5EF4-FFF2-40B4-BE49-F238E27FC236}">
                <a16:creationId xmlns:a16="http://schemas.microsoft.com/office/drawing/2014/main" id="{B929C909-AE38-4CAE-814E-78AD307483EC}"/>
              </a:ext>
            </a:extLst>
          </p:cNvPr>
          <p:cNvSpPr txBox="1"/>
          <p:nvPr/>
        </p:nvSpPr>
        <p:spPr>
          <a:xfrm>
            <a:off x="8485516" y="2775706"/>
            <a:ext cx="1728358" cy="369332"/>
          </a:xfrm>
          <a:prstGeom prst="rect">
            <a:avLst/>
          </a:prstGeom>
          <a:noFill/>
          <a:ln>
            <a:solidFill>
              <a:srgbClr val="FF0000"/>
            </a:solidFill>
          </a:ln>
        </p:spPr>
        <p:txBody>
          <a:bodyPr wrap="none" rtlCol="0">
            <a:spAutoFit/>
          </a:bodyPr>
          <a:lstStyle/>
          <a:p>
            <a:pPr algn="ctr"/>
            <a:r>
              <a:rPr lang="ko-KR" altLang="en-US" b="1" spc="-150" dirty="0">
                <a:solidFill>
                  <a:srgbClr val="393939"/>
                </a:solidFill>
                <a:latin typeface="+mj-ea"/>
                <a:ea typeface="+mj-ea"/>
              </a:rPr>
              <a:t>재구성된 이미지</a:t>
            </a:r>
          </a:p>
        </p:txBody>
      </p:sp>
      <p:sp>
        <p:nvSpPr>
          <p:cNvPr id="12" name="타원 11">
            <a:extLst>
              <a:ext uri="{FF2B5EF4-FFF2-40B4-BE49-F238E27FC236}">
                <a16:creationId xmlns:a16="http://schemas.microsoft.com/office/drawing/2014/main" id="{D7D3D8F0-6A66-4896-B72A-152F5344FAFA}"/>
              </a:ext>
            </a:extLst>
          </p:cNvPr>
          <p:cNvSpPr/>
          <p:nvPr/>
        </p:nvSpPr>
        <p:spPr>
          <a:xfrm>
            <a:off x="4420720" y="2650025"/>
            <a:ext cx="2385521" cy="27077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연결선 12">
            <a:extLst>
              <a:ext uri="{FF2B5EF4-FFF2-40B4-BE49-F238E27FC236}">
                <a16:creationId xmlns:a16="http://schemas.microsoft.com/office/drawing/2014/main" id="{C774AB25-FE9B-4DC0-99AC-B78E8F4EC253}"/>
              </a:ext>
            </a:extLst>
          </p:cNvPr>
          <p:cNvCxnSpPr>
            <a:cxnSpLocks/>
          </p:cNvCxnSpPr>
          <p:nvPr/>
        </p:nvCxnSpPr>
        <p:spPr>
          <a:xfrm>
            <a:off x="6096000" y="2218110"/>
            <a:ext cx="8450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C764BCFE-CB3A-4EC2-B079-882BF9E10A43}"/>
              </a:ext>
            </a:extLst>
          </p:cNvPr>
          <p:cNvCxnSpPr>
            <a:cxnSpLocks/>
          </p:cNvCxnSpPr>
          <p:nvPr/>
        </p:nvCxnSpPr>
        <p:spPr>
          <a:xfrm>
            <a:off x="5317710" y="2490783"/>
            <a:ext cx="9795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533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4591321" cy="646331"/>
          </a:xfrm>
          <a:prstGeom prst="rect">
            <a:avLst/>
          </a:prstGeom>
          <a:noFill/>
        </p:spPr>
        <p:txBody>
          <a:bodyPr wrap="none" rtlCol="0">
            <a:spAutoFit/>
          </a:bodyPr>
          <a:lstStyle/>
          <a:p>
            <a:r>
              <a:rPr lang="en-US" altLang="ko-KR" sz="3600" spc="-300" dirty="0">
                <a:solidFill>
                  <a:schemeClr val="bg1"/>
                </a:solidFill>
              </a:rPr>
              <a:t>8.4.3 </a:t>
            </a:r>
            <a:r>
              <a:rPr lang="ko-KR" altLang="en-US" sz="3600" spc="-300" dirty="0">
                <a:solidFill>
                  <a:schemeClr val="bg1"/>
                </a:solidFill>
              </a:rPr>
              <a:t>변이형 </a:t>
            </a:r>
            <a:r>
              <a:rPr lang="ko-KR" altLang="en-US" sz="3600" spc="-300" dirty="0" err="1">
                <a:solidFill>
                  <a:schemeClr val="bg1"/>
                </a:solidFill>
              </a:rPr>
              <a:t>오토인코더</a:t>
            </a:r>
            <a:endParaRPr lang="ko-KR" altLang="en-US" sz="3600" spc="-300" dirty="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70788"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pic>
        <p:nvPicPr>
          <p:cNvPr id="15" name="그림 14">
            <a:extLst>
              <a:ext uri="{FF2B5EF4-FFF2-40B4-BE49-F238E27FC236}">
                <a16:creationId xmlns:a16="http://schemas.microsoft.com/office/drawing/2014/main" id="{4A5AAE74-81F8-45A1-B489-6CC1E6A57BFB}"/>
              </a:ext>
            </a:extLst>
          </p:cNvPr>
          <p:cNvPicPr>
            <a:picLocks noChangeAspect="1"/>
          </p:cNvPicPr>
          <p:nvPr/>
        </p:nvPicPr>
        <p:blipFill>
          <a:blip r:embed="rId2"/>
          <a:stretch>
            <a:fillRect/>
          </a:stretch>
        </p:blipFill>
        <p:spPr>
          <a:xfrm>
            <a:off x="4340028" y="2856952"/>
            <a:ext cx="6820852" cy="1857634"/>
          </a:xfrm>
          <a:prstGeom prst="rect">
            <a:avLst/>
          </a:prstGeom>
        </p:spPr>
      </p:pic>
      <p:sp>
        <p:nvSpPr>
          <p:cNvPr id="21" name="직사각형 20">
            <a:extLst>
              <a:ext uri="{FF2B5EF4-FFF2-40B4-BE49-F238E27FC236}">
                <a16:creationId xmlns:a16="http://schemas.microsoft.com/office/drawing/2014/main" id="{8C2A73A6-8801-4F27-A3BC-F1392B1F7098}"/>
              </a:ext>
            </a:extLst>
          </p:cNvPr>
          <p:cNvSpPr/>
          <p:nvPr/>
        </p:nvSpPr>
        <p:spPr>
          <a:xfrm>
            <a:off x="1122017" y="3379710"/>
            <a:ext cx="2539801" cy="81211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Lambda</a:t>
            </a:r>
            <a:r>
              <a:rPr lang="ko-KR" altLang="en-US" sz="1600" dirty="0">
                <a:solidFill>
                  <a:schemeClr val="tx1"/>
                </a:solidFill>
              </a:rPr>
              <a:t>층</a:t>
            </a:r>
            <a:endParaRPr lang="en-US" altLang="ko-KR" sz="1600" dirty="0">
              <a:solidFill>
                <a:schemeClr val="tx1"/>
              </a:solidFill>
            </a:endParaRPr>
          </a:p>
        </p:txBody>
      </p:sp>
      <p:cxnSp>
        <p:nvCxnSpPr>
          <p:cNvPr id="26" name="직선 연결선 25">
            <a:extLst>
              <a:ext uri="{FF2B5EF4-FFF2-40B4-BE49-F238E27FC236}">
                <a16:creationId xmlns:a16="http://schemas.microsoft.com/office/drawing/2014/main" id="{FE057026-8213-43BA-8DCA-F7D2A271A17F}"/>
              </a:ext>
            </a:extLst>
          </p:cNvPr>
          <p:cNvCxnSpPr>
            <a:cxnSpLocks/>
          </p:cNvCxnSpPr>
          <p:nvPr/>
        </p:nvCxnSpPr>
        <p:spPr>
          <a:xfrm>
            <a:off x="5399705" y="4627258"/>
            <a:ext cx="16135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498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테마">
  <a:themeElements>
    <a:clrScheme name="2000907">
      <a:dk1>
        <a:sysClr val="windowText" lastClr="000000"/>
      </a:dk1>
      <a:lt1>
        <a:sysClr val="window" lastClr="FFFFFF"/>
      </a:lt1>
      <a:dk2>
        <a:srgbClr val="44546A"/>
      </a:dk2>
      <a:lt2>
        <a:srgbClr val="E7E6E6"/>
      </a:lt2>
      <a:accent1>
        <a:srgbClr val="1E3252"/>
      </a:accent1>
      <a:accent2>
        <a:srgbClr val="005289"/>
      </a:accent2>
      <a:accent3>
        <a:srgbClr val="007095"/>
      </a:accent3>
      <a:accent4>
        <a:srgbClr val="BCDEE3"/>
      </a:accent4>
      <a:accent5>
        <a:srgbClr val="418A9D"/>
      </a:accent5>
      <a:accent6>
        <a:srgbClr val="AEAFA9"/>
      </a:accent6>
      <a:hlink>
        <a:srgbClr val="393939"/>
      </a:hlink>
      <a:folHlink>
        <a:srgbClr val="393939"/>
      </a:folHlink>
    </a:clrScheme>
    <a:fontScheme name="나눔스퀘어 Light">
      <a:majorFont>
        <a:latin typeface="나눔스퀘어 ExtraBold"/>
        <a:ea typeface="나눔스퀘어 ExtraBold"/>
        <a:cs typeface=""/>
      </a:majorFont>
      <a:minorFont>
        <a:latin typeface="나눔스퀘어 Light"/>
        <a:ea typeface="나눔스퀘어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4457</TotalTime>
  <Words>3804</Words>
  <Application>Microsoft Office PowerPoint</Application>
  <PresentationFormat>와이드스크린</PresentationFormat>
  <Paragraphs>753</Paragraphs>
  <Slides>118</Slides>
  <Notes>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118</vt:i4>
      </vt:variant>
    </vt:vector>
  </HeadingPairs>
  <TitlesOfParts>
    <vt:vector size="127" baseType="lpstr">
      <vt:lpstr>-apple-system</vt:lpstr>
      <vt:lpstr>Sandoll 삼립호빵체 Basic</vt:lpstr>
      <vt:lpstr>Spoqa Han Sans</vt:lpstr>
      <vt:lpstr>나눔스퀘어 ExtraBold</vt:lpstr>
      <vt:lpstr>나눔스퀘어 Light</vt:lpstr>
      <vt:lpstr>맑은 고딕</vt:lpstr>
      <vt:lpstr>Arial</vt:lpstr>
      <vt:lpstr>Arial Nova Light</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Yu Saebyeol</dc:creator>
  <cp:lastModifiedBy>규리</cp:lastModifiedBy>
  <cp:revision>20</cp:revision>
  <dcterms:created xsi:type="dcterms:W3CDTF">2020-09-07T02:34:06Z</dcterms:created>
  <dcterms:modified xsi:type="dcterms:W3CDTF">2022-01-20T12:12:21Z</dcterms:modified>
</cp:coreProperties>
</file>